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8" r:id="rId3"/>
    <p:sldId id="259" r:id="rId4"/>
    <p:sldId id="258" r:id="rId5"/>
    <p:sldId id="260" r:id="rId6"/>
    <p:sldId id="261" r:id="rId7"/>
    <p:sldId id="262" r:id="rId8"/>
    <p:sldId id="265" r:id="rId9"/>
    <p:sldId id="263" r:id="rId10"/>
    <p:sldId id="266" r:id="rId11"/>
    <p:sldId id="264" r:id="rId12"/>
    <p:sldId id="267" r:id="rId13"/>
    <p:sldId id="26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3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57044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88831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94408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4921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0037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4105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4955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99937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19540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5354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009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6965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8783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712994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80897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28608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0205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1EB9F08-EABA-4839-8980-5BB61D077DFA}" type="datetimeFigureOut">
              <a:rPr lang="ru-RU" smtClean="0"/>
              <a:pPr/>
              <a:t>10.10.2024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1F4D09C-19F6-4208-8B44-1A44DF08EF0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0480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s://dshi-balaeva.ru/images/2019/news/maslenica/hm-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326375">
            <a:off x="817485" y="3458976"/>
            <a:ext cx="4242667" cy="298259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7030" y="923330"/>
            <a:ext cx="9993691" cy="2616199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проект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/>
              <a:t> 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кухня в современном мире</a:t>
            </a: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33461" y="4738254"/>
            <a:ext cx="1959033" cy="1875575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ru-RU" sz="1900" dirty="0"/>
              <a:t>Выполнил(а):</a:t>
            </a:r>
          </a:p>
          <a:p>
            <a:pPr algn="just"/>
            <a:r>
              <a:rPr lang="ru-RU" sz="1900" dirty="0" smtClean="0"/>
              <a:t>Преподаватель ГОБ ПОУ «ГТК»</a:t>
            </a:r>
            <a:endParaRPr lang="ru-RU" sz="1900" dirty="0"/>
          </a:p>
          <a:p>
            <a:pPr algn="just"/>
            <a:r>
              <a:rPr lang="ru-RU" sz="1900" dirty="0" smtClean="0"/>
              <a:t>специальность </a:t>
            </a:r>
            <a:r>
              <a:rPr lang="ru-RU" sz="1900" u="sng" dirty="0" smtClean="0"/>
              <a:t>Технология </a:t>
            </a:r>
            <a:r>
              <a:rPr lang="ru-RU" sz="1900" u="sng" dirty="0"/>
              <a:t>продукции общественного питания</a:t>
            </a:r>
            <a:endParaRPr lang="ru-RU" sz="1900" dirty="0"/>
          </a:p>
          <a:p>
            <a:pPr algn="just"/>
            <a:r>
              <a:rPr lang="ru-RU" sz="1900" dirty="0"/>
              <a:t>ФИО </a:t>
            </a:r>
            <a:r>
              <a:rPr lang="ru-RU" sz="1900" u="sng" dirty="0" err="1" smtClean="0"/>
              <a:t>Белай</a:t>
            </a:r>
            <a:r>
              <a:rPr lang="ru-RU" sz="1900" u="sng" dirty="0" smtClean="0"/>
              <a:t> </a:t>
            </a:r>
            <a:r>
              <a:rPr lang="ru-RU" sz="1900" u="sng" dirty="0"/>
              <a:t>Алина </a:t>
            </a:r>
            <a:r>
              <a:rPr lang="ru-RU" sz="1900" u="sng" dirty="0" smtClean="0"/>
              <a:t>Александровна</a:t>
            </a:r>
            <a:endParaRPr lang="ru-RU" sz="1900" dirty="0"/>
          </a:p>
          <a:p>
            <a:pPr algn="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38818" y="6098079"/>
            <a:ext cx="6096000" cy="7294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Грязи</a:t>
            </a:r>
            <a:endParaRPr lang="ru-RU" sz="1400" dirty="0" smtClean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2024</a:t>
            </a:r>
            <a:endParaRPr lang="ru-RU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6744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0321" y="0"/>
            <a:ext cx="5006690" cy="991736"/>
          </a:xfrm>
        </p:spPr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0526" y="750626"/>
            <a:ext cx="6801473" cy="610737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Общественное </a:t>
            </a:r>
            <a:r>
              <a:rPr lang="ru-RU" dirty="0"/>
              <a:t>питание - отрасль народного хозяйства, совокупность предприятий занимающихся производством, реализацией и организацией потребления кулинарной </a:t>
            </a:r>
            <a:r>
              <a:rPr lang="ru-RU" dirty="0" smtClean="0"/>
              <a:t>продукции. На </a:t>
            </a:r>
            <a:r>
              <a:rPr lang="ru-RU" dirty="0"/>
              <a:t>данный момент происходит кардинальная перестройка общественного питания - заканчивается эпоха развития на импортных продуктах, которая длилась более двадцати лет.</a:t>
            </a:r>
          </a:p>
          <a:p>
            <a:pPr marL="0" indent="0">
              <a:buNone/>
            </a:pPr>
            <a:r>
              <a:rPr lang="ru-RU" dirty="0"/>
              <a:t>В связи с этим обозначились следующие современные тенденции развития общественного питания: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стало </a:t>
            </a:r>
            <a:r>
              <a:rPr lang="ru-RU" dirty="0"/>
              <a:t>открываться больше демократичных заведений с простым интерьером и сервисом, но с добротной вкусной едой по низким ценам. </a:t>
            </a:r>
            <a:endParaRPr lang="ru-RU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появление </a:t>
            </a:r>
            <a:r>
              <a:rPr lang="ru-RU" dirty="0"/>
              <a:t>множества предприятий с </a:t>
            </a:r>
            <a:r>
              <a:rPr lang="ru-RU" dirty="0" err="1"/>
              <a:t>моноконцепцией</a:t>
            </a:r>
            <a:r>
              <a:rPr lang="ru-RU" dirty="0"/>
              <a:t>, то есть с построением меню на одном продукте, это имеет серьезный экономический смысл. </a:t>
            </a:r>
          </a:p>
          <a:p>
            <a:pPr marL="0" indent="0">
              <a:buNone/>
            </a:pPr>
            <a:r>
              <a:rPr lang="ru-RU" dirty="0"/>
              <a:t>Следующая тенденция на рынке общественного питания – реинкарнация русской кухни. Сегодня есть много разных интерпретаций русской кухни: классическая, старая, современная, </a:t>
            </a:r>
            <a:r>
              <a:rPr lang="ru-RU" dirty="0" smtClean="0"/>
              <a:t>боярская.</a:t>
            </a:r>
            <a:endParaRPr lang="ru-RU" dirty="0"/>
          </a:p>
          <a:p>
            <a:endParaRPr lang="ru-RU" dirty="0"/>
          </a:p>
        </p:txBody>
      </p:sp>
      <p:pic>
        <p:nvPicPr>
          <p:cNvPr id="4102" name="Picture 6" descr="https://www.katun-san.ru/photos/data/images/b25da24c6b4d6e2faf26f876f930a7b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534" y="495868"/>
            <a:ext cx="4601220" cy="30928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 descr="https://sfera.fm/assets/media/images-news/17259/df814b6fc4372e4421eaeb991fe359614627b9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5794" y="2401210"/>
            <a:ext cx="4204733" cy="280620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4174016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alterainvest.ru/upload/iblock/5c6/5c64973151d10eb918ecfc77e69694b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1672" y="3948538"/>
            <a:ext cx="8646257" cy="314147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4262" y="1"/>
            <a:ext cx="4165863" cy="928048"/>
          </a:xfrm>
        </p:spPr>
        <p:txBody>
          <a:bodyPr>
            <a:normAutofit/>
          </a:bodyPr>
          <a:lstStyle/>
          <a:p>
            <a:r>
              <a:rPr lang="ru-RU" dirty="0" smtClean="0"/>
              <a:t>Цели и задачи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5719" y="928049"/>
            <a:ext cx="10786281" cy="38623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елью курсовой работы является изучение ассортимента национальной Русской кухни, составление технико-технологических карт и характеристика технологии приготовления сложной горячей кулинарной продукции.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Курсовая работа направлена на решение следующих задач: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научиться правильно подбирать сырье, оборудование, инвентарь для разработки ассортимента сложной горячей кулинарной продукции национальной Русской кухни;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технико-технологическую документацию;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изучить ассортимент блюд для Русской национально кухни.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47132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6666" y="0"/>
            <a:ext cx="10329317" cy="1056967"/>
          </a:xfrm>
        </p:spPr>
        <p:txBody>
          <a:bodyPr/>
          <a:lstStyle/>
          <a:p>
            <a:r>
              <a:rPr lang="ru-RU" dirty="0"/>
              <a:t>Характеристика Русской национальной кухни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60695" y="996287"/>
            <a:ext cx="6631305" cy="57184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/>
              <a:t>Русская народная кулинарная традиция восходит своими корнями к древней славянской и обусловлена теми природными, социально-экономическими особенностями, которые были свойственны среде, в которой проживали предки современных россиян - восточные славяне. Среди них можно выделить наличие следующих факторов: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 </a:t>
            </a:r>
            <a:r>
              <a:rPr lang="ru-RU" dirty="0"/>
              <a:t>плодородных пахотных земель, обусловившее развитие зернового растениеводства, производства злаковых культур, </a:t>
            </a:r>
            <a:r>
              <a:rPr lang="ru-RU" dirty="0" smtClean="0"/>
              <a:t>овощей;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/>
              <a:t> </a:t>
            </a:r>
            <a:r>
              <a:rPr lang="ru-RU" dirty="0" smtClean="0"/>
              <a:t>рек </a:t>
            </a:r>
            <a:r>
              <a:rPr lang="ru-RU" dirty="0"/>
              <a:t>и озер, в которых водилась разнообразная рыба, ставшая одним из главных источников животного </a:t>
            </a:r>
            <a:r>
              <a:rPr lang="ru-RU" dirty="0" smtClean="0"/>
              <a:t>белка;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/>
              <a:t> </a:t>
            </a:r>
            <a:r>
              <a:rPr lang="ru-RU" dirty="0" smtClean="0"/>
              <a:t>густых </a:t>
            </a:r>
            <a:r>
              <a:rPr lang="ru-RU" dirty="0"/>
              <a:t>лесов, в которых в изобилии обитала дичь, а также росли грибы, ягоды, дикие травы.</a:t>
            </a:r>
          </a:p>
          <a:p>
            <a:endParaRPr lang="ru-RU" dirty="0"/>
          </a:p>
        </p:txBody>
      </p:sp>
      <p:pic>
        <p:nvPicPr>
          <p:cNvPr id="6146" name="Picture 2" descr="http://s2.fotokto.ru/photo/full/210/21004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5901" y="948656"/>
            <a:ext cx="4870212" cy="32481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s1.1zoom.me/big3/64/Russia_Scenery_Lake_Sky_4586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75901" y="3855493"/>
            <a:ext cx="4408750" cy="31089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wallpapercave.com/wp/wp29262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6666" y="2695305"/>
            <a:ext cx="4004029" cy="30030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6193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4900" y="0"/>
            <a:ext cx="10677099" cy="1325563"/>
          </a:xfrm>
        </p:spPr>
        <p:txBody>
          <a:bodyPr>
            <a:normAutofit fontScale="90000"/>
          </a:bodyPr>
          <a:lstStyle/>
          <a:p>
            <a:r>
              <a:rPr lang="ru-RU" dirty="0"/>
              <a:t>Особенности блюд национальной кухни </a:t>
            </a:r>
            <a:r>
              <a:rPr lang="ru-RU" dirty="0" smtClean="0"/>
              <a:t>России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7482" y="764274"/>
            <a:ext cx="10854518" cy="6093726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 мяса лесной дичи 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животных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также мясных субпродуктов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овощей, прежде всего репы (позже вытесненной картофелем), капусты, редьки, огурцов,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брюквы;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разнообразие каш из различных круп - гречневой, овсяной, ржаной, ячменной,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гороховой;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огромное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блюд из речной и озерной рыбы, в том числе супов (знаменитая уха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дрожжей для приготовления теста, из которого печется хлеб, булочки, пирожки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пироги;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чертой всей русской кухни был квас - слабоалкогольный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напиток, наряду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квасом традиционным напитком русской кухни является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медовуха;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кухня прославилась огромным числом разнообразных овощных супов - начиная от горячих борща или щей и заканчивая знаменитой холодной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окрошкой;</a:t>
            </a:r>
          </a:p>
          <a:p>
            <a:pPr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диких или возделываемых пряностей, ягод, меда,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ней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применяются,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ароматические пряные корнеплоды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травы ( петрушка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корневая и листовая, пастернак, сельдерей, укроп, хрен, лук, чеснок,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мята).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856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Рисунок 105" descr="https://im0-tub-ru.yandex.net/i?id=02be2649dd554189ff0e1796e3ed3ad7-l&amp;n=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0178" y="259308"/>
            <a:ext cx="8502555" cy="6237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80178" y="0"/>
            <a:ext cx="6154003" cy="1325563"/>
          </a:xfrm>
        </p:spPr>
        <p:txBody>
          <a:bodyPr/>
          <a:lstStyle/>
          <a:p>
            <a:r>
              <a:rPr lang="ru-RU" dirty="0"/>
              <a:t>«Грибная бабка»</a:t>
            </a:r>
            <a:br>
              <a:rPr lang="ru-RU" dirty="0"/>
            </a:br>
            <a:endParaRPr lang="ru-RU" dirty="0"/>
          </a:p>
        </p:txBody>
      </p:sp>
      <p:sp>
        <p:nvSpPr>
          <p:cNvPr id="1106" name="Объект 1105"/>
          <p:cNvSpPr>
            <a:spLocks noGrp="1"/>
          </p:cNvSpPr>
          <p:nvPr>
            <p:ph idx="1"/>
          </p:nvPr>
        </p:nvSpPr>
        <p:spPr>
          <a:xfrm>
            <a:off x="887104" y="812042"/>
            <a:ext cx="3835022" cy="36644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   Ингредиенты:</a:t>
            </a:r>
          </a:p>
          <a:p>
            <a:pPr marL="0" indent="0" algn="just">
              <a:buNone/>
            </a:pPr>
            <a:r>
              <a:rPr lang="ru-RU" dirty="0"/>
              <a:t>грибы свежие 235 г</a:t>
            </a:r>
            <a:r>
              <a:rPr lang="ru-RU" dirty="0" smtClean="0"/>
              <a:t>.,	 </a:t>
            </a:r>
            <a:r>
              <a:rPr lang="ru-RU" dirty="0"/>
              <a:t>лук репчатый 30 г</a:t>
            </a:r>
            <a:r>
              <a:rPr lang="ru-RU" dirty="0" smtClean="0"/>
              <a:t>.,	 </a:t>
            </a:r>
            <a:r>
              <a:rPr lang="ru-RU" dirty="0"/>
              <a:t>масло сливочное </a:t>
            </a:r>
            <a:r>
              <a:rPr lang="ru-RU" dirty="0" smtClean="0"/>
              <a:t>16г</a:t>
            </a:r>
            <a:r>
              <a:rPr lang="ru-RU" dirty="0"/>
              <a:t>., </a:t>
            </a:r>
            <a:r>
              <a:rPr lang="ru-RU" dirty="0" smtClean="0"/>
              <a:t>суха</a:t>
            </a:r>
            <a:r>
              <a:rPr lang="ru-RU" dirty="0"/>
              <a:t>р</a:t>
            </a:r>
            <a:r>
              <a:rPr lang="ru-RU" dirty="0" smtClean="0">
                <a:solidFill>
                  <a:schemeClr val="bg1"/>
                </a:solidFill>
              </a:rPr>
              <a:t>и</a:t>
            </a:r>
            <a:r>
              <a:rPr lang="ru-RU" dirty="0" smtClean="0"/>
              <a:t> </a:t>
            </a:r>
            <a:r>
              <a:rPr lang="ru-RU" dirty="0"/>
              <a:t>пшеничные 50 г., яйца 80 </a:t>
            </a:r>
            <a:r>
              <a:rPr lang="ru-RU" dirty="0">
                <a:solidFill>
                  <a:schemeClr val="bg1"/>
                </a:solidFill>
              </a:rPr>
              <a:t>г</a:t>
            </a:r>
            <a:r>
              <a:rPr lang="ru-RU" dirty="0" smtClean="0">
                <a:solidFill>
                  <a:schemeClr val="bg1"/>
                </a:solidFill>
              </a:rPr>
              <a:t>., </a:t>
            </a:r>
            <a:r>
              <a:rPr lang="ru-RU" dirty="0"/>
              <a:t>сметана 60 г</a:t>
            </a:r>
            <a:r>
              <a:rPr lang="ru-RU" dirty="0" smtClean="0"/>
              <a:t>.,	 </a:t>
            </a:r>
            <a:r>
              <a:rPr lang="ru-RU" dirty="0"/>
              <a:t>петрушка (зелень) </a:t>
            </a:r>
            <a:r>
              <a:rPr lang="ru-RU" dirty="0" smtClean="0"/>
              <a:t>10 </a:t>
            </a:r>
            <a:r>
              <a:rPr lang="ru-RU" dirty="0"/>
              <a:t>г., вода </a:t>
            </a:r>
            <a:r>
              <a:rPr lang="ru-RU" dirty="0">
                <a:solidFill>
                  <a:schemeClr val="bg1"/>
                </a:solidFill>
              </a:rPr>
              <a:t>или</a:t>
            </a:r>
            <a:r>
              <a:rPr lang="ru-RU" dirty="0"/>
              <a:t> мясной бульон 20 мл., </a:t>
            </a:r>
            <a:r>
              <a:rPr lang="ru-RU" dirty="0">
                <a:solidFill>
                  <a:schemeClr val="bg1"/>
                </a:solidFill>
              </a:rPr>
              <a:t>соль, </a:t>
            </a:r>
            <a:r>
              <a:rPr lang="ru-RU" dirty="0"/>
              <a:t>перец</a:t>
            </a:r>
          </a:p>
        </p:txBody>
      </p:sp>
    </p:spTree>
    <p:extLst>
      <p:ext uri="{BB962C8B-B14F-4D97-AF65-F5344CB8AC3E}">
        <p14:creationId xmlns:p14="http://schemas.microsoft.com/office/powerpoint/2010/main" xmlns="" val="72486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3734" y="0"/>
            <a:ext cx="10515600" cy="1325563"/>
          </a:xfrm>
        </p:spPr>
        <p:txBody>
          <a:bodyPr/>
          <a:lstStyle/>
          <a:p>
            <a:r>
              <a:rPr lang="ru-RU" dirty="0" smtClean="0"/>
              <a:t>Технологическая схема приготовления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3069399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im0-tub-ru.yandex.net/i?id=6278c00e90fb80db949c9ca74058ba09-l&amp;n=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9286" y="973539"/>
            <a:ext cx="7765576" cy="54727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0746" y="0"/>
            <a:ext cx="7244923" cy="1223748"/>
          </a:xfrm>
        </p:spPr>
        <p:txBody>
          <a:bodyPr/>
          <a:lstStyle/>
          <a:p>
            <a:r>
              <a:rPr lang="ru-RU" dirty="0" smtClean="0"/>
              <a:t>Репа тушеная с грибами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2917" y="988111"/>
            <a:ext cx="3665561" cy="2721804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Ингредиенты: </a:t>
            </a:r>
          </a:p>
          <a:p>
            <a:pPr marL="0" indent="0" algn="just">
              <a:buNone/>
            </a:pPr>
            <a:r>
              <a:rPr lang="ru-RU" dirty="0" smtClean="0"/>
              <a:t>маслята </a:t>
            </a:r>
            <a:r>
              <a:rPr lang="ru-RU" dirty="0"/>
              <a:t>свежие </a:t>
            </a:r>
            <a:r>
              <a:rPr lang="ru-RU" dirty="0" smtClean="0"/>
              <a:t>80г</a:t>
            </a:r>
            <a:r>
              <a:rPr lang="ru-RU" dirty="0"/>
              <a:t>., лук репчатый </a:t>
            </a:r>
            <a:r>
              <a:rPr lang="ru-RU" dirty="0" smtClean="0"/>
              <a:t>45г</a:t>
            </a:r>
            <a:r>
              <a:rPr lang="ru-RU" dirty="0"/>
              <a:t>., чеснок </a:t>
            </a:r>
            <a:r>
              <a:rPr lang="ru-RU" dirty="0" smtClean="0"/>
              <a:t>4г</a:t>
            </a:r>
            <a:r>
              <a:rPr lang="ru-RU" dirty="0"/>
              <a:t>., укроп </a:t>
            </a:r>
            <a:r>
              <a:rPr lang="ru-RU" dirty="0" smtClean="0"/>
              <a:t>5г.,жир кулинарный 8г</a:t>
            </a:r>
            <a:r>
              <a:rPr lang="ru-RU" dirty="0"/>
              <a:t>., репа свежая </a:t>
            </a:r>
            <a:r>
              <a:rPr lang="ru-RU" dirty="0" smtClean="0"/>
              <a:t>190г</a:t>
            </a:r>
            <a:r>
              <a:rPr lang="ru-RU" dirty="0"/>
              <a:t>., вода 300 мл, соль, перец.</a:t>
            </a:r>
          </a:p>
        </p:txBody>
      </p:sp>
    </p:spTree>
    <p:extLst>
      <p:ext uri="{BB962C8B-B14F-4D97-AF65-F5344CB8AC3E}">
        <p14:creationId xmlns:p14="http://schemas.microsoft.com/office/powerpoint/2010/main" xmlns="" val="632177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6815" y="0"/>
            <a:ext cx="10515600" cy="1325563"/>
          </a:xfrm>
        </p:spPr>
        <p:txBody>
          <a:bodyPr/>
          <a:lstStyle/>
          <a:p>
            <a:r>
              <a:rPr lang="ru-RU" dirty="0" smtClean="0"/>
              <a:t>Технологическая схема приготовления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837"/>
            <a:ext cx="12192000" cy="6848164"/>
          </a:xfrm>
        </p:spPr>
      </p:pic>
    </p:spTree>
    <p:extLst>
      <p:ext uri="{BB962C8B-B14F-4D97-AF65-F5344CB8AC3E}">
        <p14:creationId xmlns:p14="http://schemas.microsoft.com/office/powerpoint/2010/main" xmlns="" val="763877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ttuale.ru/wp-content/uploads/2017/12/Depositphotos_105770626_original_1476806409-1600x10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8919" y="682389"/>
            <a:ext cx="7610620" cy="54454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6973" y="0"/>
            <a:ext cx="7558821" cy="1442112"/>
          </a:xfrm>
        </p:spPr>
        <p:txBody>
          <a:bodyPr/>
          <a:lstStyle/>
          <a:p>
            <a:r>
              <a:rPr lang="ru-RU" dirty="0" smtClean="0"/>
              <a:t>Похлебка Петра Великого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1155" y="477672"/>
            <a:ext cx="3911221" cy="48313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Ингредиенты: </a:t>
            </a:r>
          </a:p>
          <a:p>
            <a:pPr marL="0" indent="0" algn="just">
              <a:buNone/>
            </a:pPr>
            <a:r>
              <a:rPr lang="ru-RU" dirty="0"/>
              <a:t>шампиньоны свежие 100 г., яйца 20 г., курица 208 г., сухари панировочные 3 г., молоко 50 г., масло топленное 10 г., укроп 5 г., бульон 375 мл., мука пшеничная 6 г., соль, перец горошком, лавровый лист.</a:t>
            </a:r>
          </a:p>
        </p:txBody>
      </p:sp>
    </p:spTree>
    <p:extLst>
      <p:ext uri="{BB962C8B-B14F-4D97-AF65-F5344CB8AC3E}">
        <p14:creationId xmlns:p14="http://schemas.microsoft.com/office/powerpoint/2010/main" xmlns="" val="3242188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4678" y="0"/>
            <a:ext cx="10515600" cy="1325563"/>
          </a:xfrm>
        </p:spPr>
        <p:txBody>
          <a:bodyPr/>
          <a:lstStyle/>
          <a:p>
            <a:r>
              <a:rPr lang="ru-RU" dirty="0" smtClean="0"/>
              <a:t>Технологичная схема приготовления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4254543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86651" y="13647"/>
            <a:ext cx="4580312" cy="1414818"/>
          </a:xfrm>
        </p:spPr>
        <p:txBody>
          <a:bodyPr/>
          <a:lstStyle/>
          <a:p>
            <a:r>
              <a:rPr lang="ru-RU" dirty="0"/>
              <a:t>Заключение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95330" y="791570"/>
            <a:ext cx="6896669" cy="6066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У каждого народа существую свои, исторические сложившиеся особенности питания. Они связаны с географическим положением, историей страны, ее экономикой, с народными традициями и вероисповеданием.</a:t>
            </a:r>
          </a:p>
          <a:p>
            <a:pPr marL="0" indent="0">
              <a:buNone/>
            </a:pPr>
            <a:r>
              <a:rPr lang="ru-RU" dirty="0"/>
              <a:t>В основу национальных кухонь легли два основных фактора: набор продуктов и способы их обработки. Использование обычного сырья в оригинальных сочетаниях и пропорциях, применение дополнительных, специфических для данной местности добавок и приправ, выработка своей технологии приготовления блюд позволили каждому народу добиться их неповторимого вкуса и своеобразия.   </a:t>
            </a:r>
          </a:p>
          <a:p>
            <a:endParaRPr lang="ru-RU" dirty="0"/>
          </a:p>
        </p:txBody>
      </p:sp>
      <p:pic>
        <p:nvPicPr>
          <p:cNvPr id="7174" name="Picture 6" descr="https://book24.kz/upload/iblock/3fc/3fc102b001ca0b429abf0f607c2a38c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049672" cy="68634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43133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mir-s3-cdn-cf.behance.net/project_modules/max_1200/1de41221571995.563053783cba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79611" y="0"/>
            <a:ext cx="9032778" cy="1600199"/>
          </a:xfrm>
          <a:prstGeom prst="rect">
            <a:avLst/>
          </a:prstGeom>
          <a:noFill/>
          <a:scene3d>
            <a:camera prst="perspectiveBelow"/>
            <a:lightRig rig="threePt" dir="t"/>
          </a:scene3d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ru-RU" sz="5400" b="0" i="1" cap="none" spc="0" dirty="0" smtClean="0">
                <a:ln w="0">
                  <a:solidFill>
                    <a:schemeClr val="tx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briola" panose="04040605051002020D02" pitchFamily="82" charset="0"/>
              </a:rPr>
              <a:t>Спасибо за внимание!</a:t>
            </a:r>
            <a:endParaRPr lang="ru-RU" sz="5400" b="0" i="1" cap="none" spc="0" dirty="0">
              <a:ln w="0">
                <a:solidFill>
                  <a:schemeClr val="tx1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9729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Параллакс</Template>
  <TotalTime>873</TotalTime>
  <Words>400</Words>
  <Application>Microsoft Office PowerPoint</Application>
  <PresentationFormat>Произвольный</PresentationFormat>
  <Paragraphs>51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Параллакс</vt:lpstr>
      <vt:lpstr>Индивидуальный проект     Тема: Русская кухня в современном мире</vt:lpstr>
      <vt:lpstr>Введение</vt:lpstr>
      <vt:lpstr>Цели и задачи</vt:lpstr>
      <vt:lpstr>Характеристика Русской национальной кухни</vt:lpstr>
      <vt:lpstr>Особенности блюд национальной кухни России </vt:lpstr>
      <vt:lpstr>«Грибная бабка» </vt:lpstr>
      <vt:lpstr>Технологическая схема приготовления</vt:lpstr>
      <vt:lpstr>Репа тушеная с грибами</vt:lpstr>
      <vt:lpstr>Технологическая схема приготовления</vt:lpstr>
      <vt:lpstr>Похлебка Петра Великого</vt:lpstr>
      <vt:lpstr>Технологичная схема приготовления</vt:lpstr>
      <vt:lpstr>Заключение </vt:lpstr>
      <vt:lpstr>Спасибо за внимание!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КУРСОВАЯ РАБОТА    Дисциплина:_МДК.03.01 Технология приготовления сложной горячей кулинарной продукции___________________________________________________________________________________________ Тема: Организация технологического процесса и разработка ассортимента сложной горячей кулинарной продукции национальной Русской кухни _____________________________________________________________________ </dc:title>
  <dc:creator>RePack by Diakov</dc:creator>
  <cp:lastModifiedBy>dtgkdgj</cp:lastModifiedBy>
  <cp:revision>23</cp:revision>
  <dcterms:created xsi:type="dcterms:W3CDTF">2019-04-21T06:14:33Z</dcterms:created>
  <dcterms:modified xsi:type="dcterms:W3CDTF">2024-10-10T12:10:15Z</dcterms:modified>
</cp:coreProperties>
</file>