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284" r:id="rId4"/>
    <p:sldId id="28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5" r:id="rId31"/>
    <p:sldId id="286" r:id="rId32"/>
    <p:sldId id="287" r:id="rId33"/>
    <p:sldId id="292" r:id="rId34"/>
    <p:sldId id="288" r:id="rId35"/>
    <p:sldId id="289" r:id="rId36"/>
    <p:sldId id="290" r:id="rId37"/>
    <p:sldId id="291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6600"/>
    <a:srgbClr val="BD0307"/>
    <a:srgbClr val="FF3300"/>
    <a:srgbClr val="A50021"/>
    <a:srgbClr val="66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WSuVCyT63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A50021"/>
                </a:solidFill>
                <a:effectLst>
                  <a:glow rad="2921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srgbClr val="FF3300">
                      <a:alpha val="40000"/>
                    </a:srgbClr>
                  </a:outerShdw>
                </a:effectLst>
              </a:rPr>
              <a:t>Презентация 1</a:t>
            </a:r>
            <a:br>
              <a:rPr lang="ru-RU" dirty="0" smtClean="0">
                <a:solidFill>
                  <a:srgbClr val="A50021"/>
                </a:solidFill>
                <a:effectLst>
                  <a:glow rad="2921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srgbClr val="FF3300">
                      <a:alpha val="40000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A50021"/>
                </a:solidFill>
                <a:effectLst>
                  <a:glow rad="2921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srgbClr val="FF3300">
                      <a:alpha val="40000"/>
                    </a:srgbClr>
                  </a:outerShdw>
                </a:effectLst>
              </a:rPr>
              <a:t>«</a:t>
            </a:r>
            <a:r>
              <a:rPr lang="en-US" dirty="0" smtClean="0">
                <a:solidFill>
                  <a:srgbClr val="A50021"/>
                </a:solidFill>
                <a:effectLst>
                  <a:glow rad="2921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srgbClr val="FF3300">
                      <a:alpha val="40000"/>
                    </a:srgbClr>
                  </a:outerShdw>
                </a:effectLst>
              </a:rPr>
              <a:t>Be my Valentine</a:t>
            </a:r>
            <a:r>
              <a:rPr lang="ru-RU" dirty="0" smtClean="0">
                <a:solidFill>
                  <a:srgbClr val="A50021"/>
                </a:solidFill>
                <a:effectLst>
                  <a:glow rad="292100">
                    <a:schemeClr val="accent2">
                      <a:satMod val="175000"/>
                      <a:alpha val="40000"/>
                    </a:schemeClr>
                  </a:glow>
                  <a:outerShdw blurRad="50800" dist="38100" algn="l" rotWithShape="0">
                    <a:srgbClr val="FF3300">
                      <a:alpha val="40000"/>
                    </a:srgbClr>
                  </a:outerShdw>
                </a:effectLst>
              </a:rPr>
              <a:t>»</a:t>
            </a:r>
            <a:endParaRPr lang="ru-RU" dirty="0">
              <a:solidFill>
                <a:srgbClr val="A50021"/>
              </a:solidFill>
              <a:effectLst>
                <a:glow rad="292100">
                  <a:schemeClr val="accent2">
                    <a:satMod val="175000"/>
                    <a:alpha val="40000"/>
                  </a:schemeClr>
                </a:glow>
                <a:outerShdw blurRad="50800" dist="38100" algn="l" rotWithShape="0">
                  <a:srgbClr val="FF33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Подготовили: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Королева И.Л.,</a:t>
            </a:r>
          </a:p>
          <a:p>
            <a:pPr algn="r"/>
            <a:r>
              <a:rPr lang="en-US" dirty="0" smtClean="0">
                <a:solidFill>
                  <a:srgbClr val="002060"/>
                </a:solidFill>
              </a:rPr>
              <a:t>     </a:t>
            </a:r>
            <a:r>
              <a:rPr lang="ru-RU" dirty="0" err="1" smtClean="0">
                <a:solidFill>
                  <a:srgbClr val="002060"/>
                </a:solidFill>
              </a:rPr>
              <a:t>Мартиросян</a:t>
            </a:r>
            <a:r>
              <a:rPr lang="ru-RU" dirty="0" smtClean="0">
                <a:solidFill>
                  <a:srgbClr val="002060"/>
                </a:solidFill>
              </a:rPr>
              <a:t> Д.Р.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720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6. 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Valentine fell in love with the …</a:t>
            </a:r>
            <a:r>
              <a:rPr lang="en-US" b="1" i="1" dirty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pPr algn="ctr"/>
            <a:r>
              <a:rPr lang="en-US" sz="5400" dirty="0">
                <a:latin typeface="Arial Black" pitchFamily="34" charset="0"/>
              </a:rPr>
              <a:t>a) jailer’s daughter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b) queen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c) nurse</a:t>
            </a:r>
            <a:endParaRPr lang="ru-RU" sz="54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922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944216"/>
          </a:xfrm>
        </p:spPr>
        <p:txBody>
          <a:bodyPr>
            <a:no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7. Valentine </a:t>
            </a:r>
            <a:r>
              <a:rPr lang="en-US" sz="48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wrote his lover a letter and signed it …</a:t>
            </a:r>
            <a:r>
              <a:rPr lang="en-US" sz="48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4800" dirty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4800" dirty="0">
                <a:solidFill>
                  <a:srgbClr val="FF0000"/>
                </a:solidFill>
                <a:cs typeface="Aharoni" pitchFamily="2" charset="-79"/>
              </a:rPr>
            </a:br>
            <a:endParaRPr lang="ru-RU" sz="48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057203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a) “to my sweetheart”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b) “from your Valentine”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c) “Love”</a:t>
            </a:r>
            <a:endParaRPr lang="ru-RU" sz="54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2711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1</a:t>
            </a:r>
            <a:r>
              <a:rPr lang="en-US" sz="5400" b="1" i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. 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5400" b="1" dirty="0">
                <a:latin typeface="Arial Black" pitchFamily="34" charset="0"/>
              </a:rPr>
              <a:t>Ответ</a:t>
            </a:r>
            <a:r>
              <a:rPr lang="en-US" sz="5400" b="1" dirty="0">
                <a:latin typeface="Arial Black" pitchFamily="34" charset="0"/>
              </a:rPr>
              <a:t>:</a:t>
            </a:r>
            <a:r>
              <a:rPr lang="en-US" sz="5400" dirty="0">
                <a:latin typeface="Arial Black" pitchFamily="34" charset="0"/>
              </a:rPr>
              <a:t> </a:t>
            </a:r>
            <a:r>
              <a:rPr lang="ru-RU" sz="5400" dirty="0">
                <a:latin typeface="Arial Black" pitchFamily="34" charset="0"/>
              </a:rPr>
              <a:t>С</a:t>
            </a:r>
            <a:r>
              <a:rPr lang="en-US" sz="5400" dirty="0">
                <a:latin typeface="Arial Black" pitchFamily="34" charset="0"/>
              </a:rPr>
              <a:t>) St. Valentine’s Day is celebrated on the 14 of  February.</a:t>
            </a:r>
            <a:endParaRPr lang="ru-RU" sz="54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0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2. 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2913187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B) Valentine was a Christian priest.</a:t>
            </a:r>
            <a:endParaRPr lang="ru-RU" sz="5400" dirty="0">
              <a:latin typeface="Arial Black" pitchFamily="34" charset="0"/>
            </a:endParaRPr>
          </a:p>
          <a:p>
            <a:pPr marL="0" indent="0" algn="ctr">
              <a:buNone/>
            </a:pP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09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5400" b="1" dirty="0" smtClean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3.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4800" dirty="0">
                <a:latin typeface="Arial Black" pitchFamily="34" charset="0"/>
              </a:rPr>
              <a:t>A) St. Valentine’s Day is a holiday of lovers: wives and husbands, boys and girls, men and women.</a:t>
            </a:r>
            <a:endParaRPr lang="ru-RU" sz="48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80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4</a:t>
            </a:r>
            <a:r>
              <a:rPr lang="en-US" sz="5400" b="1" i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.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Autofit/>
          </a:bodyPr>
          <a:lstStyle/>
          <a:p>
            <a:r>
              <a:rPr lang="en-US" sz="5400" dirty="0">
                <a:latin typeface="Arial Black" pitchFamily="34" charset="0"/>
              </a:rPr>
              <a:t>C) Valentine’s cards have a shape of heart or have hearts on them.</a:t>
            </a:r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569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5. 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B) The earliest symbol was Cupid, the Roman God of love. Now a red rose is.</a:t>
            </a:r>
            <a:endParaRPr lang="ru-RU" sz="5400" dirty="0"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559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6. 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A) Valentine was put into prison and there he fell in love with the jailer’s daughter.</a:t>
            </a:r>
            <a:endParaRPr lang="ru-RU" sz="5400" dirty="0"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5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0070C0"/>
                </a:solidFill>
                <a:cs typeface="Aharoni" pitchFamily="2" charset="-79"/>
              </a:rPr>
              <a:t>Задание</a:t>
            </a:r>
            <a:r>
              <a:rPr lang="en-US" sz="5400" b="1" dirty="0">
                <a:solidFill>
                  <a:srgbClr val="0070C0"/>
                </a:solidFill>
                <a:latin typeface="Aharoni" pitchFamily="2" charset="-79"/>
                <a:cs typeface="Aharoni" pitchFamily="2" charset="-79"/>
              </a:rPr>
              <a:t> 7. </a:t>
            </a:r>
            <a:endParaRPr lang="ru-RU" sz="5400" dirty="0">
              <a:solidFill>
                <a:srgbClr val="0070C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B) On February 14th (when he was executed) he wrote his lover a farewell letter and signed it “From your Valentine”.</a:t>
            </a:r>
            <a:endParaRPr lang="ru-RU" sz="5400" dirty="0">
              <a:latin typeface="Arial Black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39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1.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Розы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are red,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Violets are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синие</a:t>
            </a: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Honey is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сладкий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And so are you.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endParaRPr lang="ru-RU" sz="6000" dirty="0">
              <a:solidFill>
                <a:srgbClr val="660066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93172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Acer\Desktop\внеклассное мероприятие\день святого валентина\love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352928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95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>2</a:t>
            </a:r>
            <a:r>
              <a:rPr lang="ru-RU" sz="6000" dirty="0">
                <a:solidFill>
                  <a:srgbClr val="FF0000"/>
                </a:solidFill>
                <a:cs typeface="Aharoni" pitchFamily="2" charset="-79"/>
              </a:rPr>
              <a:t>.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Мама</a:t>
            </a:r>
            <a:r>
              <a:rPr lang="ru-RU" sz="6000" dirty="0">
                <a:solidFill>
                  <a:srgbClr val="FF0000"/>
                </a:solidFill>
                <a:cs typeface="Aharoni" pitchFamily="2" charset="-79"/>
              </a:rPr>
              <a:t> 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loves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кофе</a:t>
            </a:r>
            <a:r>
              <a:rPr lang="ru-RU" sz="6000" b="1" dirty="0">
                <a:solidFill>
                  <a:srgbClr val="660066"/>
                </a:solidFill>
                <a:cs typeface="Aharoni" pitchFamily="2" charset="-79"/>
              </a:rPr>
              <a:t>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ru-RU" sz="6000" dirty="0">
                <a:solidFill>
                  <a:srgbClr val="FF0000"/>
                </a:solidFill>
                <a:cs typeface="Aharoni" pitchFamily="2" charset="-79"/>
              </a:rPr>
              <a:t>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Папа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> 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loves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чай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>,</a:t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> 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I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люблю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my teacher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And my teacher loves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меня</a:t>
            </a: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.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endParaRPr lang="ru-RU" sz="6000" dirty="0">
              <a:solidFill>
                <a:srgbClr val="660066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4896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3.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Мальчики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are silly,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Девочки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are smart,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I love you 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With all my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сердцем</a:t>
            </a: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!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endParaRPr lang="ru-RU" sz="6000" dirty="0">
              <a:solidFill>
                <a:srgbClr val="660066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136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Autofit/>
          </a:bodyPr>
          <a:lstStyle/>
          <a:p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4. The birds won’t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петь</a:t>
            </a: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The </a:t>
            </a:r>
            <a:r>
              <a:rPr lang="ru-RU" sz="6000" b="1" dirty="0">
                <a:solidFill>
                  <a:srgbClr val="FF0000"/>
                </a:solidFill>
                <a:cs typeface="Aharoni" pitchFamily="2" charset="-79"/>
              </a:rPr>
              <a:t>звезды</a:t>
            </a:r>
            <a:r>
              <a:rPr lang="ru-RU" sz="6000" b="1" dirty="0">
                <a:solidFill>
                  <a:srgbClr val="660066"/>
                </a:solidFill>
                <a:cs typeface="Aharoni" pitchFamily="2" charset="-79"/>
              </a:rPr>
              <a:t> </a:t>
            </a: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won’t shine,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If you don’t be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0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My </a:t>
            </a:r>
            <a:r>
              <a:rPr lang="ru-RU" sz="6000" b="1" dirty="0">
                <a:solidFill>
                  <a:srgbClr val="FF3300"/>
                </a:solidFill>
                <a:cs typeface="Aharoni" pitchFamily="2" charset="-79"/>
              </a:rPr>
              <a:t>Валентином</a:t>
            </a:r>
            <a:r>
              <a:rPr lang="en-US" sz="60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!</a:t>
            </a:r>
            <a:r>
              <a:rPr lang="ru-RU" sz="60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000" dirty="0">
                <a:solidFill>
                  <a:srgbClr val="660066"/>
                </a:solidFill>
                <a:cs typeface="Aharoni" pitchFamily="2" charset="-79"/>
              </a:rPr>
            </a:br>
            <a:endParaRPr lang="ru-RU" sz="6000" dirty="0">
              <a:solidFill>
                <a:srgbClr val="660066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9421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5112568"/>
          </a:xfrm>
        </p:spPr>
        <p:txBody>
          <a:bodyPr>
            <a:normAutofit fontScale="90000"/>
          </a:bodyPr>
          <a:lstStyle/>
          <a:p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5. Valentine’s </a:t>
            </a:r>
            <a:r>
              <a:rPr lang="ru-RU" sz="6700" b="1" dirty="0">
                <a:solidFill>
                  <a:srgbClr val="FF3300"/>
                </a:solidFill>
                <a:cs typeface="Aharoni" pitchFamily="2" charset="-79"/>
              </a:rPr>
              <a:t>день</a:t>
            </a:r>
            <a:r>
              <a:rPr lang="ru-RU" sz="67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7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Is a </a:t>
            </a:r>
            <a:r>
              <a:rPr lang="ru-RU" sz="6700" b="1" dirty="0">
                <a:solidFill>
                  <a:srgbClr val="FF3300"/>
                </a:solidFill>
                <a:cs typeface="Aharoni" pitchFamily="2" charset="-79"/>
              </a:rPr>
              <a:t>чудный</a:t>
            </a:r>
            <a:r>
              <a:rPr lang="ru-RU" sz="6700" b="1" dirty="0">
                <a:solidFill>
                  <a:srgbClr val="660066"/>
                </a:solidFill>
                <a:cs typeface="Aharoni" pitchFamily="2" charset="-79"/>
              </a:rPr>
              <a:t> </a:t>
            </a:r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day!</a:t>
            </a:r>
            <a:r>
              <a:rPr lang="ru-RU" sz="67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7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To make “I love </a:t>
            </a:r>
            <a:r>
              <a:rPr lang="ru-RU" sz="6700" b="1" dirty="0">
                <a:solidFill>
                  <a:srgbClr val="FF3300"/>
                </a:solidFill>
                <a:cs typeface="Aharoni" pitchFamily="2" charset="-79"/>
              </a:rPr>
              <a:t>тебя</a:t>
            </a:r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”</a:t>
            </a:r>
            <a:r>
              <a:rPr lang="ru-RU" sz="67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7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sz="6700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 Easy to </a:t>
            </a:r>
            <a:r>
              <a:rPr lang="ru-RU" sz="6700" b="1" dirty="0">
                <a:solidFill>
                  <a:srgbClr val="FF3300"/>
                </a:solidFill>
                <a:cs typeface="Aharoni" pitchFamily="2" charset="-79"/>
              </a:rPr>
              <a:t>сказать</a:t>
            </a:r>
            <a:r>
              <a:rPr lang="en-US" sz="6700" b="1" dirty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.</a:t>
            </a:r>
            <a:r>
              <a:rPr lang="ru-RU" sz="6700" dirty="0">
                <a:solidFill>
                  <a:srgbClr val="660066"/>
                </a:solidFill>
                <a:cs typeface="Aharoni" pitchFamily="2" charset="-79"/>
              </a:rPr>
              <a:t/>
            </a:r>
            <a:br>
              <a:rPr lang="ru-RU" sz="6700" dirty="0">
                <a:solidFill>
                  <a:srgbClr val="660066"/>
                </a:solidFill>
                <a:cs typeface="Aharoni" pitchFamily="2" charset="-79"/>
              </a:rPr>
            </a:br>
            <a:r>
              <a:rPr lang="en-US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970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/>
          </a:bodyPr>
          <a:lstStyle/>
          <a:p>
            <a:r>
              <a:rPr lang="en-US" sz="6000" dirty="0" smtClean="0">
                <a:solidFill>
                  <a:srgbClr val="669900"/>
                </a:solidFill>
                <a:latin typeface="Arial Rounded MT Bold" pitchFamily="34" charset="0"/>
              </a:rPr>
              <a:t>Poem 1.</a:t>
            </a:r>
            <a:br>
              <a:rPr lang="en-US" sz="6000" dirty="0" smtClean="0">
                <a:solidFill>
                  <a:srgbClr val="669900"/>
                </a:solidFill>
                <a:latin typeface="Arial Rounded MT Bold" pitchFamily="34" charset="0"/>
              </a:rPr>
            </a:br>
            <a:r>
              <a:rPr lang="en-US" sz="6000" dirty="0" smtClean="0">
                <a:latin typeface="Arial Rounded MT Bold" pitchFamily="34" charset="0"/>
              </a:rPr>
              <a:t/>
            </a:r>
            <a:br>
              <a:rPr lang="en-US" sz="6000" dirty="0" smtClean="0">
                <a:latin typeface="Arial Rounded MT Bold" pitchFamily="34" charset="0"/>
              </a:rPr>
            </a:br>
            <a:r>
              <a:rPr lang="en-US" sz="6000" dirty="0" smtClean="0">
                <a:latin typeface="Arial Rounded MT Bold" pitchFamily="34" charset="0"/>
              </a:rPr>
              <a:t>roses</a:t>
            </a:r>
            <a:br>
              <a:rPr lang="en-US" sz="6000" dirty="0" smtClean="0">
                <a:latin typeface="Arial Rounded MT Bold" pitchFamily="34" charset="0"/>
              </a:rPr>
            </a:br>
            <a:r>
              <a:rPr lang="en-US" sz="6000" dirty="0" smtClean="0">
                <a:latin typeface="Arial Rounded MT Bold" pitchFamily="34" charset="0"/>
              </a:rPr>
              <a:t>blue</a:t>
            </a:r>
            <a:br>
              <a:rPr lang="en-US" sz="6000" dirty="0" smtClean="0">
                <a:latin typeface="Arial Rounded MT Bold" pitchFamily="34" charset="0"/>
              </a:rPr>
            </a:br>
            <a:r>
              <a:rPr lang="en-US" sz="6000" dirty="0" smtClean="0">
                <a:latin typeface="Arial Rounded MT Bold" pitchFamily="34" charset="0"/>
              </a:rPr>
              <a:t>sweet</a:t>
            </a:r>
            <a:r>
              <a:rPr lang="en-US" sz="6000" dirty="0">
                <a:latin typeface="Arial Rounded MT Bold" pitchFamily="34" charset="0"/>
              </a:rPr>
              <a:t/>
            </a:r>
            <a:br>
              <a:rPr lang="en-US" sz="6000" dirty="0">
                <a:latin typeface="Arial Rounded MT Bold" pitchFamily="34" charset="0"/>
              </a:rPr>
            </a:b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70459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669900"/>
                </a:solidFill>
                <a:latin typeface="Arial Rounded MT Bold" pitchFamily="34" charset="0"/>
              </a:rPr>
              <a:t>Poem 2.</a:t>
            </a:r>
            <a:br>
              <a:rPr lang="en-US" sz="4800" dirty="0" smtClean="0">
                <a:solidFill>
                  <a:srgbClr val="669900"/>
                </a:solidFill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mum</a:t>
            </a:r>
            <a:br>
              <a:rPr lang="en-US" sz="4800" dirty="0" smtClean="0"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coffee</a:t>
            </a:r>
            <a:br>
              <a:rPr lang="en-US" sz="4800" dirty="0" smtClean="0"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dad</a:t>
            </a:r>
            <a:br>
              <a:rPr lang="en-US" sz="4800" dirty="0" smtClean="0"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tea</a:t>
            </a:r>
            <a:br>
              <a:rPr lang="en-US" sz="4800" dirty="0" smtClean="0"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love</a:t>
            </a:r>
            <a:br>
              <a:rPr lang="en-US" sz="4800" dirty="0" smtClean="0">
                <a:latin typeface="Arial Rounded MT Bold" pitchFamily="34" charset="0"/>
              </a:rPr>
            </a:br>
            <a:r>
              <a:rPr lang="en-US" sz="4800" dirty="0" smtClean="0">
                <a:latin typeface="Arial Rounded MT Bold" pitchFamily="34" charset="0"/>
              </a:rPr>
              <a:t>me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642539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  <a:t>Poem 3.</a:t>
            </a:r>
            <a:b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/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boys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girls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heart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1385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  <a:t>Poem 4.</a:t>
            </a:r>
            <a:b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/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sing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stars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Valentine</a:t>
            </a:r>
            <a:r>
              <a:rPr lang="en-US" sz="5400" dirty="0">
                <a:latin typeface="Arial Rounded MT Bold" pitchFamily="34" charset="0"/>
              </a:rPr>
              <a:t/>
            </a:r>
            <a:br>
              <a:rPr lang="en-US" sz="5400" dirty="0">
                <a:latin typeface="Arial Rounded MT Bold" pitchFamily="34" charset="0"/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296226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  <a:t>Poem 5.</a:t>
            </a:r>
            <a:br>
              <a:rPr lang="en-US" sz="5400" dirty="0" smtClean="0">
                <a:solidFill>
                  <a:srgbClr val="669900"/>
                </a:solidFill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/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day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lovely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you</a:t>
            </a:r>
            <a:br>
              <a:rPr lang="en-US" sz="5400" dirty="0" smtClean="0">
                <a:latin typeface="Arial Rounded MT Bold" pitchFamily="34" charset="0"/>
              </a:rPr>
            </a:br>
            <a:r>
              <a:rPr lang="en-US" sz="5400" dirty="0" smtClean="0">
                <a:latin typeface="Arial Rounded MT Bold" pitchFamily="34" charset="0"/>
              </a:rPr>
              <a:t>say</a:t>
            </a:r>
            <a:r>
              <a:rPr lang="en-US" sz="5400" dirty="0">
                <a:latin typeface="Arial Rounded MT Bold" pitchFamily="34" charset="0"/>
              </a:rPr>
              <a:t/>
            </a:r>
            <a:br>
              <a:rPr lang="en-US" sz="5400" dirty="0">
                <a:latin typeface="Arial Rounded MT Bold" pitchFamily="34" charset="0"/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2849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FAMOUS COUPLES:</a:t>
            </a:r>
            <a:br>
              <a:rPr lang="en-US" b="1" dirty="0" smtClean="0">
                <a:solidFill>
                  <a:srgbClr val="660066"/>
                </a:solidFill>
              </a:rPr>
            </a:br>
            <a:r>
              <a:rPr lang="en-US" b="1" dirty="0" smtClean="0">
                <a:solidFill>
                  <a:srgbClr val="FF3300"/>
                </a:solidFill>
              </a:rPr>
              <a:t>KAY – GERDA</a:t>
            </a:r>
            <a:br>
              <a:rPr lang="en-US" b="1" dirty="0" smtClean="0">
                <a:solidFill>
                  <a:srgbClr val="FF33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BURATINO – MALVINA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FF3300"/>
                </a:solidFill>
              </a:rPr>
              <a:t>ALADDIN – JASMIN</a:t>
            </a:r>
            <a:br>
              <a:rPr lang="en-US" b="1" dirty="0" smtClean="0">
                <a:solidFill>
                  <a:srgbClr val="FF33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THE BEAST – BEAUTY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GWIDON – PRINCESS SWAN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0070C0"/>
                </a:solidFill>
              </a:rPr>
              <a:t>PRINCE – AURORA</a:t>
            </a:r>
            <a:br>
              <a:rPr lang="en-US" b="1" dirty="0" smtClean="0">
                <a:solidFill>
                  <a:srgbClr val="0070C0"/>
                </a:solidFill>
              </a:rPr>
            </a:br>
            <a:r>
              <a:rPr lang="en-US" b="1" dirty="0" smtClean="0">
                <a:solidFill>
                  <a:srgbClr val="FF3300"/>
                </a:solidFill>
              </a:rPr>
              <a:t>ROMEO - JULIETTE</a:t>
            </a:r>
            <a:endParaRPr lang="ru-RU" b="1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98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cer\Desktop\внеклассное мероприятие\день святого валентина\love6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27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“Yesterday” </a:t>
            </a:r>
            <a:r>
              <a:rPr lang="en-US" dirty="0" smtClean="0"/>
              <a:t>by the “</a:t>
            </a:r>
            <a:r>
              <a:rPr lang="en-US" dirty="0" smtClean="0">
                <a:solidFill>
                  <a:srgbClr val="FF3300"/>
                </a:solidFill>
              </a:rPr>
              <a:t>Beatles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140968"/>
            <a:ext cx="8229600" cy="2985195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hlinkClick r:id="rId2"/>
              </a:rPr>
              <a:t>https://</a:t>
            </a:r>
            <a:r>
              <a:rPr lang="en-US" sz="4400" dirty="0" smtClean="0">
                <a:hlinkClick r:id="rId2"/>
              </a:rPr>
              <a:t>www.youtube.com/watch?v=WSuVCyT63</a:t>
            </a:r>
            <a:endParaRPr lang="en-US" sz="4400" dirty="0" smtClean="0"/>
          </a:p>
          <a:p>
            <a:pPr marL="0" indent="0" algn="ctr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7729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660066"/>
                </a:solidFill>
              </a:rPr>
              <a:t>“The </a:t>
            </a:r>
            <a:r>
              <a:rPr lang="en-US" b="1" dirty="0">
                <a:solidFill>
                  <a:srgbClr val="660066"/>
                </a:solidFill>
              </a:rPr>
              <a:t>quick crossword</a:t>
            </a:r>
            <a:r>
              <a:rPr lang="ru-RU" b="1" dirty="0">
                <a:solidFill>
                  <a:srgbClr val="660066"/>
                </a:solidFill>
              </a:rPr>
              <a:t>.” </a:t>
            </a:r>
            <a:endParaRPr lang="ru-RU" dirty="0">
              <a:solidFill>
                <a:srgbClr val="660066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006600"/>
                </a:solidFill>
              </a:rPr>
              <a:t>Down:</a:t>
            </a:r>
          </a:p>
          <a:p>
            <a:pPr marL="514350" indent="-514350">
              <a:buAutoNum type="arabicPeriod"/>
            </a:pPr>
            <a:r>
              <a:rPr lang="en-US" sz="3600" dirty="0" smtClean="0">
                <a:solidFill>
                  <a:srgbClr val="006600"/>
                </a:solidFill>
              </a:rPr>
              <a:t>Chocolate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6600"/>
                </a:solidFill>
              </a:rPr>
              <a:t>3. Red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6600"/>
                </a:solidFill>
              </a:rPr>
              <a:t>4. Rome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6600"/>
                </a:solidFill>
              </a:rPr>
              <a:t>5. February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6600"/>
                </a:solidFill>
              </a:rPr>
              <a:t>7. Flowers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6600"/>
                </a:solidFill>
              </a:rPr>
              <a:t>12. Cupid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3600" dirty="0" smtClean="0">
                <a:solidFill>
                  <a:srgbClr val="A50021"/>
                </a:solidFill>
              </a:rPr>
              <a:t>Across: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2. Heart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6. Doilies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8. Love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9. Rose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10. Be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11. Candy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A50021"/>
                </a:solidFill>
              </a:rPr>
              <a:t>12. Cards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“ </a:t>
            </a:r>
            <a:r>
              <a:rPr lang="en-US" b="1" dirty="0"/>
              <a:t>The Puzzle</a:t>
            </a:r>
            <a:r>
              <a:rPr lang="ru-RU" b="1" dirty="0"/>
              <a:t>”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i="1" dirty="0">
                <a:solidFill>
                  <a:srgbClr val="FF3300"/>
                </a:solidFill>
                <a:latin typeface="Aharoni" pitchFamily="2" charset="-79"/>
                <a:cs typeface="Aharoni" pitchFamily="2" charset="-79"/>
              </a:rPr>
              <a:t>LOVE IS IN THE AIR</a:t>
            </a:r>
            <a:r>
              <a:rPr lang="ru-RU" sz="5400" b="1" i="1" dirty="0" smtClean="0">
                <a:solidFill>
                  <a:srgbClr val="FF3300"/>
                </a:solidFill>
                <a:cs typeface="Aharoni" pitchFamily="2" charset="-79"/>
              </a:rPr>
              <a:t>.</a:t>
            </a:r>
            <a:endParaRPr lang="en-US" sz="5400" b="1" i="1" dirty="0" smtClean="0">
              <a:solidFill>
                <a:srgbClr val="FF330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0070C0"/>
                </a:solidFill>
                <a:cs typeface="Aharoni" pitchFamily="2" charset="-79"/>
              </a:rPr>
              <a:t> </a:t>
            </a:r>
            <a:r>
              <a:rPr lang="ru-RU" sz="5400" b="1" i="1" dirty="0">
                <a:solidFill>
                  <a:srgbClr val="0070C0"/>
                </a:solidFill>
                <a:cs typeface="Aharoni" pitchFamily="2" charset="-79"/>
              </a:rPr>
              <a:t>– ЛЮБОВЬ ПОВСЮДУ</a:t>
            </a:r>
            <a:r>
              <a:rPr lang="ru-RU" sz="5400" b="1" i="1" dirty="0" smtClean="0">
                <a:solidFill>
                  <a:srgbClr val="0070C0"/>
                </a:solidFill>
                <a:cs typeface="Aharoni" pitchFamily="2" charset="-79"/>
              </a:rPr>
              <a:t>.</a:t>
            </a:r>
            <a:endParaRPr lang="en-US" sz="5400" b="1" i="1" dirty="0" smtClean="0">
              <a:solidFill>
                <a:srgbClr val="0070C0"/>
              </a:solidFill>
              <a:latin typeface="Aharoni" pitchFamily="2" charset="-79"/>
              <a:cs typeface="Aharoni" pitchFamily="2" charset="-79"/>
            </a:endParaRP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660066"/>
                </a:solidFill>
                <a:cs typeface="Aharoni" pitchFamily="2" charset="-79"/>
              </a:rPr>
              <a:t> </a:t>
            </a:r>
            <a:r>
              <a:rPr lang="ru-RU" sz="5400" b="1" i="1" dirty="0">
                <a:solidFill>
                  <a:srgbClr val="660066"/>
                </a:solidFill>
                <a:cs typeface="Aharoni" pitchFamily="2" charset="-79"/>
              </a:rPr>
              <a:t>(ЛЮБОВЬ В ВОЗДУХЕ.)</a:t>
            </a:r>
            <a:r>
              <a:rPr lang="ru-RU" sz="5400" dirty="0">
                <a:solidFill>
                  <a:srgbClr val="660066"/>
                </a:solidFill>
                <a:cs typeface="Aharoni" pitchFamily="2" charset="-79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9725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esktop\внеклассное мероприятие\рефлексия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39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cer\Desktop\внеклассное мероприятие\день святого валентина\love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3913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610669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 contourW="12700">
              <a:extrusionClr>
                <a:srgbClr val="FFC000"/>
              </a:extrusionClr>
              <a:contourClr>
                <a:srgbClr val="BD0307"/>
              </a:contourClr>
            </a:sp3d>
          </a:bodyPr>
          <a:lstStyle/>
          <a:p>
            <a:r>
              <a:rPr lang="en-US" sz="3600" b="1" dirty="0">
                <a:solidFill>
                  <a:srgbClr val="BD0307"/>
                </a:solidFill>
              </a:rPr>
              <a:t>English</a:t>
            </a:r>
            <a:r>
              <a:rPr lang="en-US" sz="3600" dirty="0">
                <a:solidFill>
                  <a:srgbClr val="BD0307"/>
                </a:solidFill>
              </a:rPr>
              <a:t> </a:t>
            </a:r>
            <a:r>
              <a:rPr lang="en-US" sz="3600" dirty="0">
                <a:solidFill>
                  <a:srgbClr val="0070C0"/>
                </a:solidFill>
              </a:rPr>
              <a:t>(</a:t>
            </a:r>
            <a:r>
              <a:rPr lang="ru-RU" sz="3600" dirty="0">
                <a:solidFill>
                  <a:srgbClr val="0070C0"/>
                </a:solidFill>
              </a:rPr>
              <a:t>по</a:t>
            </a:r>
            <a:r>
              <a:rPr lang="en-US" sz="3600" dirty="0">
                <a:solidFill>
                  <a:srgbClr val="0070C0"/>
                </a:solidFill>
              </a:rPr>
              <a:t>-</a:t>
            </a:r>
            <a:r>
              <a:rPr lang="ru-RU" sz="3600" dirty="0" err="1">
                <a:solidFill>
                  <a:srgbClr val="0070C0"/>
                </a:solidFill>
              </a:rPr>
              <a:t>английски</a:t>
            </a:r>
            <a:r>
              <a:rPr lang="en-US" sz="3600" dirty="0">
                <a:solidFill>
                  <a:srgbClr val="0070C0"/>
                </a:solidFill>
              </a:rPr>
              <a:t>): </a:t>
            </a:r>
            <a:r>
              <a:rPr lang="en-US" sz="3600" dirty="0">
                <a:solidFill>
                  <a:srgbClr val="BD0307"/>
                </a:solidFill>
              </a:rPr>
              <a:t>I love you!</a:t>
            </a:r>
            <a:r>
              <a:rPr lang="ru-RU" sz="3600" dirty="0">
                <a:solidFill>
                  <a:srgbClr val="BD0307"/>
                </a:solidFill>
              </a:rPr>
              <a:t/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German </a:t>
            </a:r>
            <a:r>
              <a:rPr lang="en-US" sz="3600" dirty="0">
                <a:solidFill>
                  <a:srgbClr val="BD0307"/>
                </a:solidFill>
              </a:rPr>
              <a:t>(</a:t>
            </a:r>
            <a:r>
              <a:rPr lang="ru-RU" sz="3600" dirty="0">
                <a:solidFill>
                  <a:srgbClr val="BD0307"/>
                </a:solidFill>
              </a:rPr>
              <a:t>по</a:t>
            </a:r>
            <a:r>
              <a:rPr lang="en-US" sz="3600" dirty="0">
                <a:solidFill>
                  <a:srgbClr val="BD0307"/>
                </a:solidFill>
              </a:rPr>
              <a:t>-</a:t>
            </a:r>
            <a:r>
              <a:rPr lang="ru-RU" sz="3600" dirty="0" err="1">
                <a:solidFill>
                  <a:srgbClr val="BD0307"/>
                </a:solidFill>
              </a:rPr>
              <a:t>немецки</a:t>
            </a:r>
            <a:r>
              <a:rPr lang="en-US" sz="3600" dirty="0">
                <a:solidFill>
                  <a:srgbClr val="BD0307"/>
                </a:solidFill>
              </a:rPr>
              <a:t>): </a:t>
            </a:r>
            <a:r>
              <a:rPr lang="en-US" sz="3600" dirty="0" err="1">
                <a:solidFill>
                  <a:srgbClr val="BD0307"/>
                </a:solidFill>
              </a:rPr>
              <a:t>Ich</a:t>
            </a:r>
            <a:r>
              <a:rPr lang="en-US" sz="3600" dirty="0">
                <a:solidFill>
                  <a:srgbClr val="BD0307"/>
                </a:solidFill>
              </a:rPr>
              <a:t> </a:t>
            </a:r>
            <a:r>
              <a:rPr lang="en-US" sz="3600" dirty="0" err="1">
                <a:solidFill>
                  <a:srgbClr val="BD0307"/>
                </a:solidFill>
              </a:rPr>
              <a:t>liebe</a:t>
            </a:r>
            <a:r>
              <a:rPr lang="en-US" sz="3600" dirty="0">
                <a:solidFill>
                  <a:srgbClr val="BD0307"/>
                </a:solidFill>
              </a:rPr>
              <a:t> </a:t>
            </a:r>
            <a:r>
              <a:rPr lang="en-US" sz="3600" dirty="0" err="1">
                <a:solidFill>
                  <a:srgbClr val="BD0307"/>
                </a:solidFill>
              </a:rPr>
              <a:t>dich</a:t>
            </a:r>
            <a:r>
              <a:rPr lang="en-US" sz="3600" dirty="0">
                <a:solidFill>
                  <a:srgbClr val="BD0307"/>
                </a:solidFill>
              </a:rPr>
              <a:t>!</a:t>
            </a:r>
            <a:r>
              <a:rPr lang="ru-RU" sz="3600" dirty="0">
                <a:solidFill>
                  <a:srgbClr val="BD0307"/>
                </a:solidFill>
              </a:rPr>
              <a:t/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French</a:t>
            </a:r>
            <a:r>
              <a:rPr lang="ru-RU" sz="3600" dirty="0">
                <a:solidFill>
                  <a:srgbClr val="BD0307"/>
                </a:solidFill>
              </a:rPr>
              <a:t> (по-французски): </a:t>
            </a:r>
            <a:r>
              <a:rPr lang="ru-RU" sz="3600" dirty="0" err="1">
                <a:solidFill>
                  <a:srgbClr val="BD0307"/>
                </a:solidFill>
              </a:rPr>
              <a:t>Je</a:t>
            </a:r>
            <a:r>
              <a:rPr lang="ru-RU" sz="3600" dirty="0">
                <a:solidFill>
                  <a:srgbClr val="BD0307"/>
                </a:solidFill>
              </a:rPr>
              <a:t> </a:t>
            </a:r>
            <a:r>
              <a:rPr lang="ru-RU" sz="3600" dirty="0" err="1">
                <a:solidFill>
                  <a:srgbClr val="BD0307"/>
                </a:solidFill>
              </a:rPr>
              <a:t>t'aim</a:t>
            </a:r>
            <a:r>
              <a:rPr lang="en-US" sz="3600" dirty="0">
                <a:solidFill>
                  <a:srgbClr val="BD0307"/>
                </a:solidFill>
              </a:rPr>
              <a:t>e</a:t>
            </a:r>
            <a:r>
              <a:rPr lang="ru-RU" sz="3600" dirty="0">
                <a:solidFill>
                  <a:srgbClr val="BD0307"/>
                </a:solidFill>
              </a:rPr>
              <a:t>!</a:t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Spanish</a:t>
            </a:r>
            <a:r>
              <a:rPr lang="ru-RU" sz="3600" dirty="0">
                <a:solidFill>
                  <a:srgbClr val="BD0307"/>
                </a:solidFill>
              </a:rPr>
              <a:t> (по-испански): Те а</a:t>
            </a:r>
            <a:r>
              <a:rPr lang="en-US" sz="3600" dirty="0">
                <a:solidFill>
                  <a:srgbClr val="BD0307"/>
                </a:solidFill>
              </a:rPr>
              <a:t>m</a:t>
            </a:r>
            <a:r>
              <a:rPr lang="ru-RU" sz="3600" dirty="0">
                <a:solidFill>
                  <a:srgbClr val="BD0307"/>
                </a:solidFill>
              </a:rPr>
              <a:t>о!</a:t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Ukraine</a:t>
            </a:r>
            <a:r>
              <a:rPr lang="ru-RU" sz="3600" dirty="0">
                <a:solidFill>
                  <a:srgbClr val="BD0307"/>
                </a:solidFill>
              </a:rPr>
              <a:t> (по-украински): Я </a:t>
            </a:r>
            <a:r>
              <a:rPr lang="ru-RU" sz="3600" dirty="0" err="1">
                <a:solidFill>
                  <a:srgbClr val="BD0307"/>
                </a:solidFill>
              </a:rPr>
              <a:t>тэбе</a:t>
            </a:r>
            <a:r>
              <a:rPr lang="ru-RU" sz="3600" dirty="0">
                <a:solidFill>
                  <a:srgbClr val="BD0307"/>
                </a:solidFill>
              </a:rPr>
              <a:t> </a:t>
            </a:r>
            <a:r>
              <a:rPr lang="ru-RU" sz="3600" dirty="0" err="1">
                <a:solidFill>
                  <a:srgbClr val="BD0307"/>
                </a:solidFill>
              </a:rPr>
              <a:t>кохаю</a:t>
            </a:r>
            <a:r>
              <a:rPr lang="ru-RU" sz="3600" dirty="0">
                <a:solidFill>
                  <a:srgbClr val="BD0307"/>
                </a:solidFill>
              </a:rPr>
              <a:t>!</a:t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Czech</a:t>
            </a:r>
            <a:r>
              <a:rPr lang="ru-RU" sz="3600" dirty="0">
                <a:solidFill>
                  <a:srgbClr val="BD0307"/>
                </a:solidFill>
              </a:rPr>
              <a:t> (по-чешски): Милую тэ!</a:t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b="1" dirty="0">
                <a:solidFill>
                  <a:srgbClr val="BD0307"/>
                </a:solidFill>
              </a:rPr>
              <a:t>Chinese</a:t>
            </a:r>
            <a:r>
              <a:rPr lang="ru-RU" sz="3600" dirty="0">
                <a:solidFill>
                  <a:srgbClr val="BD0307"/>
                </a:solidFill>
              </a:rPr>
              <a:t> (по-китайски): Во ай ни!</a:t>
            </a:r>
            <a:br>
              <a:rPr lang="ru-RU" sz="3600" dirty="0">
                <a:solidFill>
                  <a:srgbClr val="BD0307"/>
                </a:solidFill>
              </a:rPr>
            </a:br>
            <a:r>
              <a:rPr lang="en-US" sz="3600" dirty="0">
                <a:solidFill>
                  <a:srgbClr val="BD0307"/>
                </a:solidFill>
              </a:rPr>
              <a:t>And </a:t>
            </a:r>
            <a:r>
              <a:rPr lang="en-US" sz="3600" b="1" dirty="0">
                <a:solidFill>
                  <a:srgbClr val="BD0307"/>
                </a:solidFill>
              </a:rPr>
              <a:t>Russian</a:t>
            </a:r>
            <a:r>
              <a:rPr lang="ru-RU" sz="3600" dirty="0">
                <a:solidFill>
                  <a:srgbClr val="BD0307"/>
                </a:solidFill>
              </a:rPr>
              <a:t> (по-русски): Я тебя люблю!</a:t>
            </a:r>
            <a:br>
              <a:rPr lang="ru-RU" sz="3600" dirty="0">
                <a:solidFill>
                  <a:srgbClr val="BD0307"/>
                </a:solidFill>
              </a:rPr>
            </a:br>
            <a:endParaRPr lang="ru-RU" sz="3600" dirty="0">
              <a:solidFill>
                <a:srgbClr val="BD030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73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  <a:scene3d>
              <a:camera prst="obliqueTopRight"/>
              <a:lightRig rig="threePt" dir="t"/>
            </a:scene3d>
            <a:sp3d extrusionH="57150" contourW="12700">
              <a:extrusionClr>
                <a:srgbClr val="00B050"/>
              </a:extrusionClr>
              <a:contourClr>
                <a:srgbClr val="006600"/>
              </a:contourClr>
            </a:sp3d>
          </a:bodyPr>
          <a:lstStyle/>
          <a:p>
            <a:r>
              <a:rPr lang="en-US" sz="6600" dirty="0" smtClean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en-US" sz="6600" dirty="0">
                <a:solidFill>
                  <a:srgbClr val="006600"/>
                </a:solidFill>
                <a:latin typeface="Aharoni" pitchFamily="2" charset="-79"/>
                <a:cs typeface="Aharoni" pitchFamily="2" charset="-79"/>
              </a:rPr>
              <a:t>Love each other and be happy!</a:t>
            </a:r>
            <a:r>
              <a:rPr lang="ru-RU" sz="6600" dirty="0">
                <a:solidFill>
                  <a:srgbClr val="006600"/>
                </a:solidFill>
                <a:cs typeface="Aharoni" pitchFamily="2" charset="-79"/>
              </a:rPr>
              <a:t/>
            </a:r>
            <a:br>
              <a:rPr lang="ru-RU" sz="6600" dirty="0">
                <a:solidFill>
                  <a:srgbClr val="006600"/>
                </a:solidFill>
                <a:cs typeface="Aharoni" pitchFamily="2" charset="-79"/>
              </a:rPr>
            </a:br>
            <a:endParaRPr lang="ru-RU" sz="6600" dirty="0">
              <a:solidFill>
                <a:srgbClr val="0066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62153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  <a:scene3d>
              <a:camera prst="orthographicFront"/>
              <a:lightRig rig="threePt" dir="t"/>
            </a:scene3d>
            <a:sp3d contourW="12700">
              <a:contourClr>
                <a:srgbClr val="660066"/>
              </a:contourClr>
            </a:sp3d>
          </a:bodyPr>
          <a:lstStyle/>
          <a:p>
            <a:r>
              <a:rPr lang="en-US" sz="5400" dirty="0" smtClean="0">
                <a:solidFill>
                  <a:srgbClr val="660066"/>
                </a:solidFill>
                <a:latin typeface="Aharoni" pitchFamily="2" charset="-79"/>
                <a:cs typeface="Aharoni" pitchFamily="2" charset="-79"/>
              </a:rPr>
              <a:t>Thank you for your attention!</a:t>
            </a:r>
            <a:endParaRPr lang="ru-RU" sz="5400" dirty="0">
              <a:solidFill>
                <a:srgbClr val="660066"/>
              </a:solidFill>
              <a:cs typeface="Aharoni" pitchFamily="2" charset="-79"/>
            </a:endParaRPr>
          </a:p>
        </p:txBody>
      </p:sp>
      <p:pic>
        <p:nvPicPr>
          <p:cNvPr id="2050" name="Picture 2" descr="C:\Users\Acer\Desktop\внеклассное мероприятие\день святого валентина\love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61662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177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cer\Desktop\внеклассное мероприятие\день святого валентина\love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40960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1983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cs typeface="Aharoni" pitchFamily="2" charset="-79"/>
              </a:rPr>
              <a:t>1</a:t>
            </a:r>
            <a:r>
              <a:rPr lang="en-US" sz="54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 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St. Valentine’s Day is </a:t>
            </a:r>
            <a:r>
              <a:rPr lang="en-US" sz="54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celebrated 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on the…</a:t>
            </a:r>
            <a:endParaRPr lang="ru-RU" sz="54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Arial Black" pitchFamily="34" charset="0"/>
              </a:rPr>
              <a:t>a) March, 8</a:t>
            </a:r>
            <a:endParaRPr lang="ru-RU" sz="4800" b="1" dirty="0">
              <a:latin typeface="Arial Black" pitchFamily="34" charset="0"/>
            </a:endParaRPr>
          </a:p>
          <a:p>
            <a:pPr algn="ctr"/>
            <a:r>
              <a:rPr lang="en-US" sz="4800" b="1" dirty="0">
                <a:latin typeface="Arial Black" pitchFamily="34" charset="0"/>
              </a:rPr>
              <a:t> b) January, 1</a:t>
            </a:r>
            <a:endParaRPr lang="ru-RU" sz="4800" b="1" dirty="0">
              <a:latin typeface="Arial Black" pitchFamily="34" charset="0"/>
            </a:endParaRPr>
          </a:p>
          <a:p>
            <a:pPr algn="ctr"/>
            <a:r>
              <a:rPr lang="en-US" sz="4800" b="1" dirty="0">
                <a:latin typeface="Arial Black" pitchFamily="34" charset="0"/>
              </a:rPr>
              <a:t> c) February, 14</a:t>
            </a:r>
            <a:endParaRPr lang="ru-RU" sz="4800" b="1" dirty="0">
              <a:latin typeface="Arial Black" pitchFamily="34" charset="0"/>
            </a:endParaRPr>
          </a:p>
          <a:p>
            <a:pPr algn="ctr"/>
            <a:endParaRPr lang="ru-RU" sz="44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36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8258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2. 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Valentine was…</a:t>
            </a:r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5400" dirty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5400" dirty="0">
                <a:solidFill>
                  <a:srgbClr val="FF0000"/>
                </a:solidFill>
                <a:cs typeface="Aharoni" pitchFamily="2" charset="-79"/>
              </a:rPr>
            </a:br>
            <a:endParaRPr lang="ru-RU" sz="54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129211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>
                <a:latin typeface="Arial Black" pitchFamily="34" charset="0"/>
              </a:rPr>
              <a:t>a) a king</a:t>
            </a:r>
            <a:endParaRPr lang="ru-RU" sz="4800" b="1" dirty="0">
              <a:latin typeface="Arial Black" pitchFamily="34" charset="0"/>
            </a:endParaRPr>
          </a:p>
          <a:p>
            <a:pPr algn="ctr"/>
            <a:r>
              <a:rPr lang="en-US" sz="4800" b="1" dirty="0">
                <a:latin typeface="Arial Black" pitchFamily="34" charset="0"/>
              </a:rPr>
              <a:t> b) a priest</a:t>
            </a:r>
            <a:endParaRPr lang="ru-RU" sz="4800" b="1" dirty="0">
              <a:latin typeface="Arial Black" pitchFamily="34" charset="0"/>
            </a:endParaRPr>
          </a:p>
          <a:p>
            <a:pPr algn="ctr"/>
            <a:r>
              <a:rPr lang="en-US" sz="4800" b="1" dirty="0">
                <a:latin typeface="Arial Black" pitchFamily="34" charset="0"/>
              </a:rPr>
              <a:t> c) God of Love</a:t>
            </a:r>
            <a:endParaRPr lang="ru-RU" sz="4800" b="1" dirty="0">
              <a:latin typeface="Arial Black" pitchFamily="34" charset="0"/>
            </a:endParaRPr>
          </a:p>
          <a:p>
            <a:endParaRPr lang="ru-RU" sz="4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31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3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 St. Valentine’s Day is </a:t>
            </a:r>
            <a:r>
              <a:rPr lang="ru-RU" sz="5400" b="1" i="1" dirty="0" smtClean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5400" b="1" i="1" dirty="0" smtClean="0">
                <a:solidFill>
                  <a:srgbClr val="FF0000"/>
                </a:solidFill>
                <a:cs typeface="Aharoni" pitchFamily="2" charset="-79"/>
              </a:rPr>
            </a:br>
            <a:r>
              <a:rPr lang="en-US" sz="54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 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holiday of …</a:t>
            </a:r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 </a:t>
            </a:r>
            <a:r>
              <a:rPr lang="ru-RU" sz="5400" dirty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5400" dirty="0">
                <a:solidFill>
                  <a:srgbClr val="FF0000"/>
                </a:solidFill>
                <a:cs typeface="Aharoni" pitchFamily="2" charset="-79"/>
              </a:rPr>
            </a:br>
            <a:endParaRPr lang="ru-RU" sz="54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>
            <a:normAutofit/>
          </a:bodyPr>
          <a:lstStyle/>
          <a:p>
            <a:pPr algn="ctr"/>
            <a:r>
              <a:rPr lang="en-US" sz="4800" dirty="0">
                <a:latin typeface="Arial Black" pitchFamily="34" charset="0"/>
              </a:rPr>
              <a:t>a) lovers</a:t>
            </a:r>
            <a:endParaRPr lang="ru-RU" sz="4800" dirty="0">
              <a:latin typeface="Arial Black" pitchFamily="34" charset="0"/>
            </a:endParaRPr>
          </a:p>
          <a:p>
            <a:pPr algn="ctr"/>
            <a:r>
              <a:rPr lang="en-US" sz="4800" dirty="0">
                <a:latin typeface="Arial Black" pitchFamily="34" charset="0"/>
              </a:rPr>
              <a:t> b) teachers</a:t>
            </a:r>
            <a:endParaRPr lang="ru-RU" sz="4800" dirty="0">
              <a:latin typeface="Arial Black" pitchFamily="34" charset="0"/>
            </a:endParaRPr>
          </a:p>
          <a:p>
            <a:pPr algn="ctr"/>
            <a:r>
              <a:rPr lang="en-US" sz="4800" dirty="0">
                <a:latin typeface="Arial Black" pitchFamily="34" charset="0"/>
              </a:rPr>
              <a:t> c) soldiers</a:t>
            </a:r>
            <a:endParaRPr lang="ru-RU" sz="4800" dirty="0">
              <a:latin typeface="Arial Black" pitchFamily="34" charset="0"/>
            </a:endParaRPr>
          </a:p>
          <a:p>
            <a:pPr algn="ctr"/>
            <a:endParaRPr lang="ru-RU" sz="48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75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786210"/>
          </a:xfrm>
        </p:spPr>
        <p:txBody>
          <a:bodyPr>
            <a:noAutofit/>
          </a:bodyPr>
          <a:lstStyle/>
          <a:p>
            <a:r>
              <a:rPr lang="en-US" sz="54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4</a:t>
            </a:r>
            <a:r>
              <a:rPr lang="en-US" sz="54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. Valentine’s cards have a shape of </a:t>
            </a:r>
            <a:r>
              <a:rPr lang="en-US" sz="54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 … </a:t>
            </a:r>
            <a:r>
              <a:rPr lang="ru-RU" sz="5400" dirty="0">
                <a:solidFill>
                  <a:srgbClr val="FF0000"/>
                </a:solidFill>
                <a:cs typeface="Aharoni" pitchFamily="2" charset="-79"/>
              </a:rPr>
              <a:t/>
            </a:r>
            <a:br>
              <a:rPr lang="ru-RU" sz="5400" dirty="0">
                <a:solidFill>
                  <a:srgbClr val="FF0000"/>
                </a:solidFill>
                <a:cs typeface="Aharoni" pitchFamily="2" charset="-79"/>
              </a:rPr>
            </a:br>
            <a:endParaRPr lang="ru-RU" sz="5400" dirty="0">
              <a:solidFill>
                <a:srgbClr val="FF0000"/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>
            <a:normAutofit/>
          </a:bodyPr>
          <a:lstStyle/>
          <a:p>
            <a:pPr algn="ctr"/>
            <a:r>
              <a:rPr lang="en-US" sz="5400" dirty="0">
                <a:latin typeface="Arial Black" pitchFamily="34" charset="0"/>
              </a:rPr>
              <a:t>a) star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b) flower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c) heart</a:t>
            </a:r>
            <a:endParaRPr lang="ru-RU" sz="5400" dirty="0">
              <a:latin typeface="Arial Black" pitchFamily="34" charset="0"/>
            </a:endParaRPr>
          </a:p>
          <a:p>
            <a:pPr algn="ctr"/>
            <a:endParaRPr lang="ru-RU" sz="5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390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en-US" sz="6000" b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5. </a:t>
            </a:r>
            <a:r>
              <a:rPr lang="en-US" sz="6000" b="1" i="1" dirty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The symbol of St. Valentine’s Day is </a:t>
            </a:r>
            <a:r>
              <a:rPr lang="en-US" sz="6000" b="1" i="1" dirty="0" smtClean="0">
                <a:solidFill>
                  <a:srgbClr val="FF0000"/>
                </a:solidFill>
                <a:latin typeface="Aharoni" pitchFamily="2" charset="-79"/>
                <a:cs typeface="Aharoni" pitchFamily="2" charset="-79"/>
              </a:rPr>
              <a:t>a </a:t>
            </a:r>
            <a:r>
              <a:rPr lang="en-US" b="1" i="1" dirty="0" smtClean="0">
                <a:solidFill>
                  <a:srgbClr val="FF0000"/>
                </a:solidFill>
              </a:rPr>
              <a:t>…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ctr"/>
            <a:r>
              <a:rPr lang="en-US" sz="5400" dirty="0">
                <a:latin typeface="Arial Black" pitchFamily="34" charset="0"/>
              </a:rPr>
              <a:t>a</a:t>
            </a:r>
            <a:r>
              <a:rPr lang="en-US" sz="5400" dirty="0" smtClean="0">
                <a:latin typeface="Arial Black" pitchFamily="34" charset="0"/>
              </a:rPr>
              <a:t>) heart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b</a:t>
            </a:r>
            <a:r>
              <a:rPr lang="en-US" sz="5400" dirty="0" smtClean="0">
                <a:latin typeface="Arial Black" pitchFamily="34" charset="0"/>
              </a:rPr>
              <a:t>) red  </a:t>
            </a:r>
            <a:r>
              <a:rPr lang="en-US" sz="5400" dirty="0">
                <a:latin typeface="Arial Black" pitchFamily="34" charset="0"/>
              </a:rPr>
              <a:t>rose</a:t>
            </a:r>
            <a:endParaRPr lang="ru-RU" sz="5400" dirty="0">
              <a:latin typeface="Arial Black" pitchFamily="34" charset="0"/>
            </a:endParaRPr>
          </a:p>
          <a:p>
            <a:pPr algn="ctr"/>
            <a:r>
              <a:rPr lang="en-US" sz="5400" dirty="0">
                <a:latin typeface="Arial Black" pitchFamily="34" charset="0"/>
              </a:rPr>
              <a:t> c</a:t>
            </a:r>
            <a:r>
              <a:rPr lang="en-US" sz="5400" dirty="0" smtClean="0">
                <a:latin typeface="Arial Black" pitchFamily="34" charset="0"/>
              </a:rPr>
              <a:t>) girl</a:t>
            </a:r>
            <a:endParaRPr lang="ru-RU" sz="5400" dirty="0"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82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473</Words>
  <Application>Microsoft Office PowerPoint</Application>
  <PresentationFormat>Экран (4:3)</PresentationFormat>
  <Paragraphs>82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Презентация 1 «Be my Valentine»</vt:lpstr>
      <vt:lpstr>Презентация PowerPoint</vt:lpstr>
      <vt:lpstr>Презентация PowerPoint</vt:lpstr>
      <vt:lpstr>Презентация PowerPoint</vt:lpstr>
      <vt:lpstr>1. St. Valentine’s Day is celebrated on the…</vt:lpstr>
      <vt:lpstr>2. Valentine was…  </vt:lpstr>
      <vt:lpstr>3. St. Valentine’s Day is  a holiday of …  </vt:lpstr>
      <vt:lpstr>4. Valentine’s cards have a shape of a …  </vt:lpstr>
      <vt:lpstr>5. The symbol of St. Valentine’s Day is a …  </vt:lpstr>
      <vt:lpstr>6. Valentine fell in love with the …  </vt:lpstr>
      <vt:lpstr>7. Valentine wrote his lover a letter and signed it …  </vt:lpstr>
      <vt:lpstr>Задание 1. </vt:lpstr>
      <vt:lpstr>Задание 2. </vt:lpstr>
      <vt:lpstr>Задание 3.</vt:lpstr>
      <vt:lpstr>Задание 4.</vt:lpstr>
      <vt:lpstr>Задание 5. </vt:lpstr>
      <vt:lpstr>Задание 6. </vt:lpstr>
      <vt:lpstr>Задание 7. </vt:lpstr>
      <vt:lpstr>1. Розы are red,  Violets are синие,  Honey is сладкий  And so are you. </vt:lpstr>
      <vt:lpstr>2. Мама loves кофе,  Папа loves чай,  I люблю my teacher  And my teacher loves меня. </vt:lpstr>
      <vt:lpstr>3. Мальчики are silly,  Девочки are smart,  I love you   With all my сердцем! </vt:lpstr>
      <vt:lpstr>4. The birds won’t петь,  The звезды won’t shine,  If you don’t be  My Валентином! </vt:lpstr>
      <vt:lpstr>5. Valentine’s день  Is a чудный day!  To make “I love тебя”  Easy to сказать.   </vt:lpstr>
      <vt:lpstr>Poem 1.  roses blue sweet </vt:lpstr>
      <vt:lpstr>Poem 2. mum coffee dad tea love me</vt:lpstr>
      <vt:lpstr>Poem 3.  boys girls heart</vt:lpstr>
      <vt:lpstr>Poem 4.  sing stars Valentine </vt:lpstr>
      <vt:lpstr>Poem 5.  day lovely you say </vt:lpstr>
      <vt:lpstr>FAMOUS COUPLES: KAY – GERDA BURATINO – MALVINA ALADDIN – JASMIN THE BEAST – BEAUTY GWIDON – PRINCESS SWAN PRINCE – AURORA ROMEO - JULIETTE</vt:lpstr>
      <vt:lpstr>“Yesterday” by the “Beatles”</vt:lpstr>
      <vt:lpstr>“The quick crossword.” </vt:lpstr>
      <vt:lpstr>“ The Puzzle” </vt:lpstr>
      <vt:lpstr>Презентация PowerPoint</vt:lpstr>
      <vt:lpstr>Презентация PowerPoint</vt:lpstr>
      <vt:lpstr>English (по-английски): I love you! German (по-немецки): Ich liebe dich! French (по-французски): Je t'aime! Spanish (по-испански): Те аmо! Ukraine (по-украински): Я тэбе кохаю! Czech (по-чешски): Милую тэ! Chinese (по-китайски): Во ай ни! And Russian (по-русски): Я тебя люблю! </vt:lpstr>
      <vt:lpstr> Love each other and be happy! 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</dc:creator>
  <cp:lastModifiedBy>Acer</cp:lastModifiedBy>
  <cp:revision>18</cp:revision>
  <dcterms:created xsi:type="dcterms:W3CDTF">2019-11-14T09:45:23Z</dcterms:created>
  <dcterms:modified xsi:type="dcterms:W3CDTF">2019-11-15T01:16:20Z</dcterms:modified>
</cp:coreProperties>
</file>