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56" r:id="rId2"/>
    <p:sldId id="260" r:id="rId3"/>
    <p:sldId id="266" r:id="rId4"/>
    <p:sldId id="267" r:id="rId5"/>
    <p:sldId id="271" r:id="rId6"/>
    <p:sldId id="272" r:id="rId7"/>
    <p:sldId id="273" r:id="rId8"/>
    <p:sldId id="274" r:id="rId9"/>
    <p:sldId id="275" r:id="rId10"/>
    <p:sldId id="276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19C2B-467D-4C64-92E1-BFA1A4EF8BEE}" type="datetimeFigureOut">
              <a:rPr lang="ru-RU" smtClean="0"/>
              <a:t>21.05.2026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D2A6F5-297A-4E45-9DC0-F4B66F1CCC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062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7220E5-9F56-4400-8AE2-9D8808CD5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0661" y="1536102"/>
            <a:ext cx="9462052" cy="4311541"/>
          </a:xfrm>
        </p:spPr>
        <p:txBody>
          <a:bodyPr/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Тема: 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Списки в языке программирования Python  </a:t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Дисциплина: 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Основы алгоритмизации и программирования  </a:t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Специальность: 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09.02.07 Информационные системы и программирование  </a:t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Преподаватель                     Долгополов О.В.</a:t>
            </a:r>
            <a:br>
              <a:rPr lang="ru-RU" sz="3200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911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CD62863-ADB7-49BC-98AF-281840A08E57}"/>
              </a:ext>
            </a:extLst>
          </p:cNvPr>
          <p:cNvSpPr txBox="1"/>
          <p:nvPr/>
        </p:nvSpPr>
        <p:spPr>
          <a:xfrm>
            <a:off x="821635" y="410818"/>
            <a:ext cx="9554818" cy="6766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такое список?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Список (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— изменяемая упорядоченная последовательность элементов.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Элементы могут быть любых типов: числа, строки, другие списки, смешанные данные.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Аналог массивов, но без ограничения на тип и динамический размер.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empty = []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numbers = [1, 2, 3]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mixed = [10, "string", 3.14, True]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0366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BD593E-96E3-4C64-ABA9-19C940F26F2C}"/>
              </a:ext>
            </a:extLst>
          </p:cNvPr>
          <p:cNvSpPr txBox="1"/>
          <p:nvPr/>
        </p:nvSpPr>
        <p:spPr>
          <a:xfrm>
            <a:off x="927652" y="257747"/>
            <a:ext cx="9448800" cy="6474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Индексация и срезы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Индексация с 0 (первый элемент).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Отрицательные индексы — с конца: `-1` последний.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Срезы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(slice):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[10, 20, 30, 40, 50]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[1:4]    # [20, 30, 40]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[:3]     # [10, 20, 30]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[::2]    # [10, 30, 50]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[::-1]   # разворот списка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6229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FB8B27E-13BE-45C7-8B3A-18D1AAF7766A}"/>
              </a:ext>
            </a:extLst>
          </p:cNvPr>
          <p:cNvSpPr txBox="1"/>
          <p:nvPr/>
        </p:nvSpPr>
        <p:spPr>
          <a:xfrm>
            <a:off x="954156" y="1364975"/>
            <a:ext cx="68778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операции со списками</a:t>
            </a:r>
          </a:p>
          <a:p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B6824652-275C-4ECA-B117-E3740E406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361173"/>
              </p:ext>
            </p:extLst>
          </p:nvPr>
        </p:nvGraphicFramePr>
        <p:xfrm>
          <a:off x="1064591" y="2207260"/>
          <a:ext cx="8127999" cy="3017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66112041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14831895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161880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Операция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Пример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Результат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02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Длина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`</a:t>
                      </a:r>
                      <a:r>
                        <a:rPr lang="ru-RU" sz="2800" dirty="0" err="1">
                          <a:effectLst/>
                        </a:rPr>
                        <a:t>len</a:t>
                      </a:r>
                      <a:r>
                        <a:rPr lang="ru-RU" sz="2800" dirty="0">
                          <a:effectLst/>
                        </a:rPr>
                        <a:t>([1,2,3])`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3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08307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Конкатенация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`[1,2] + [3,4]`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`[1,2,3,4]` 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324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Повторение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`[0]*3`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</a:rPr>
                        <a:t>`[0,0,0]` 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57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</a:rPr>
                        <a:t>Проверка вхождения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</a:rPr>
                        <a:t>`2 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</a:rPr>
                        <a:t>in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</a:rPr>
                        <a:t> [1,2,3]`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2800" kern="1200" dirty="0" err="1">
                          <a:solidFill>
                            <a:schemeClr val="dk1"/>
                          </a:solidFill>
                          <a:effectLst/>
                        </a:rPr>
                        <a:t>True</a:t>
                      </a:r>
                      <a:r>
                        <a:rPr lang="ru-RU" sz="2800" kern="1200" dirty="0">
                          <a:solidFill>
                            <a:schemeClr val="dk1"/>
                          </a:solidFill>
                          <a:effectLst/>
                        </a:rPr>
                        <a:t>` 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272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461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E22351-F327-411B-BB0D-9BACBC3DC891}"/>
              </a:ext>
            </a:extLst>
          </p:cNvPr>
          <p:cNvSpPr txBox="1"/>
          <p:nvPr/>
        </p:nvSpPr>
        <p:spPr>
          <a:xfrm>
            <a:off x="1205948" y="516834"/>
            <a:ext cx="7991061" cy="5478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Изменение списков (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mutable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= [1, 2, 3]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a[0] = 100          # [100, 2, 3]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a[1:3] = [200,300]  # [100, 200, 300]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a[1]            # [100, 300]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Список в Python — изменяемый тип.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Отличие от строк и кортежей (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immutable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1069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51D9AF-FCEC-433F-B74F-77EED2D2F6F7}"/>
              </a:ext>
            </a:extLst>
          </p:cNvPr>
          <p:cNvSpPr txBox="1"/>
          <p:nvPr/>
        </p:nvSpPr>
        <p:spPr>
          <a:xfrm>
            <a:off x="993912" y="102453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методы списков  (часть 1)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3">
            <a:extLst>
              <a:ext uri="{FF2B5EF4-FFF2-40B4-BE49-F238E27FC236}">
                <a16:creationId xmlns:a16="http://schemas.microsoft.com/office/drawing/2014/main" id="{30688CDF-231C-40A2-AFE5-E4A8C8E4E6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911501"/>
              </p:ext>
            </p:extLst>
          </p:nvPr>
        </p:nvGraphicFramePr>
        <p:xfrm>
          <a:off x="1099933" y="725575"/>
          <a:ext cx="7849705" cy="2494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11019">
                  <a:extLst>
                    <a:ext uri="{9D8B030D-6E8A-4147-A177-3AD203B41FA5}">
                      <a16:colId xmlns:a16="http://schemas.microsoft.com/office/drawing/2014/main" val="784990771"/>
                    </a:ext>
                  </a:extLst>
                </a:gridCol>
                <a:gridCol w="5638686">
                  <a:extLst>
                    <a:ext uri="{9D8B030D-6E8A-4147-A177-3AD203B41FA5}">
                      <a16:colId xmlns:a16="http://schemas.microsoft.com/office/drawing/2014/main" val="36635097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</a:rPr>
                        <a:t>Метод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</a:rPr>
                        <a:t> Что делает 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31450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append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(x)`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Добавляет x в конец 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045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extend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iterable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)`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Расширяет списком / итерируемым объектом 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7412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insert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(i, x)`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Вставляет x на позицию i 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8606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remove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(x)`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Удаляет первое вхождение x 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819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pop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(i)`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Удаляет и возвращает элемент i (по умолчанию последний) </a:t>
                      </a:r>
                      <a:endParaRPr lang="ru-RU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3241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5C77A8-8C51-498F-A452-8DEC28F3BE58}"/>
              </a:ext>
            </a:extLst>
          </p:cNvPr>
          <p:cNvSpPr txBox="1"/>
          <p:nvPr/>
        </p:nvSpPr>
        <p:spPr>
          <a:xfrm>
            <a:off x="1099932" y="3265252"/>
            <a:ext cx="7849705" cy="3855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</a:t>
            </a:r>
            <a:r>
              <a:rPr lang="en-US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[1,2]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lst.append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(3)   # [1,2,3]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lst.insert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(1, 99)  # [1,99,2,3]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lst.pop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      # возвращает 3, список [1,99,2]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2111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802B29-11BF-4D9A-B4DC-BCFB7D694FFD}"/>
              </a:ext>
            </a:extLst>
          </p:cNvPr>
          <p:cNvSpPr txBox="1"/>
          <p:nvPr/>
        </p:nvSpPr>
        <p:spPr>
          <a:xfrm>
            <a:off x="993912" y="102453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методы списков  (часть 2)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5F57D91D-A438-46E2-A49F-DEDA300BC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441038"/>
              </p:ext>
            </p:extLst>
          </p:nvPr>
        </p:nvGraphicFramePr>
        <p:xfrm>
          <a:off x="1108764" y="687228"/>
          <a:ext cx="7390296" cy="2225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99788">
                  <a:extLst>
                    <a:ext uri="{9D8B030D-6E8A-4147-A177-3AD203B41FA5}">
                      <a16:colId xmlns:a16="http://schemas.microsoft.com/office/drawing/2014/main" val="4165284521"/>
                    </a:ext>
                  </a:extLst>
                </a:gridCol>
                <a:gridCol w="5490508">
                  <a:extLst>
                    <a:ext uri="{9D8B030D-6E8A-4147-A177-3AD203B41FA5}">
                      <a16:colId xmlns:a16="http://schemas.microsoft.com/office/drawing/2014/main" val="14069268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</a:rPr>
                        <a:t>Метод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</a:rPr>
                        <a:t>Что делает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1148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index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(x)`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Индекс первого вхождения x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49854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count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(x)`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Количество вхождений x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2619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sort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()`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Сортирует список на месте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76557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reverse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()`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Разворачивает список на месте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88028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`</a:t>
                      </a:r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</a:rPr>
                        <a:t>copy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()`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</a:rPr>
                        <a:t>Поверхностная копия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826447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700574D-B103-4998-8E12-D95B93C20B50}"/>
              </a:ext>
            </a:extLst>
          </p:cNvPr>
          <p:cNvSpPr txBox="1"/>
          <p:nvPr/>
        </p:nvSpPr>
        <p:spPr>
          <a:xfrm>
            <a:off x="1108764" y="3220278"/>
            <a:ext cx="7390296" cy="3392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</a:t>
            </a:r>
            <a:r>
              <a:rPr lang="en-US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nums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[3,1,4,1,5]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nums.sort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       # [1,1,3,4,5]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nums.count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(1)      # 2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nums.reverse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    # [5,4,3,1,1]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8066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F9B93A-37EA-4C85-BFCC-091AD308A0D8}"/>
              </a:ext>
            </a:extLst>
          </p:cNvPr>
          <p:cNvSpPr txBox="1"/>
          <p:nvPr/>
        </p:nvSpPr>
        <p:spPr>
          <a:xfrm>
            <a:off x="1046921" y="384312"/>
            <a:ext cx="70899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Особенность: копирование списков</a:t>
            </a:r>
          </a:p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563BDE-8EAA-4D28-B0CA-0011BC3D9CCE}"/>
              </a:ext>
            </a:extLst>
          </p:cNvPr>
          <p:cNvSpPr txBox="1"/>
          <p:nvPr/>
        </p:nvSpPr>
        <p:spPr>
          <a:xfrm>
            <a:off x="1232452" y="1391478"/>
            <a:ext cx="7991061" cy="6229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`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old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 — обе переменные ссылаются на один и тот же объект.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Правильное копирование: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a = [1, [2, 3]]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b =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a.copy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      # поверхностная копия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c = a[:]           # тоже поверхностная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Для вложенных списков может потребоваться `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copy.deepcopy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()` из модуля </a:t>
            </a:r>
            <a:r>
              <a:rPr lang="ru-RU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copy</a:t>
            </a: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6383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3B8086-5DBF-4C25-BC06-CB85BDF4E530}"/>
              </a:ext>
            </a:extLst>
          </p:cNvPr>
          <p:cNvSpPr txBox="1"/>
          <p:nvPr/>
        </p:nvSpPr>
        <p:spPr>
          <a:xfrm>
            <a:off x="1245703" y="265043"/>
            <a:ext cx="7699513" cy="1457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Генераторы списков (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comprehension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-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краткий и эффективный способ создания списков</a:t>
            </a: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3383B0-EB9A-429B-B1FC-454883F229D3}"/>
              </a:ext>
            </a:extLst>
          </p:cNvPr>
          <p:cNvSpPr txBox="1"/>
          <p:nvPr/>
        </p:nvSpPr>
        <p:spPr>
          <a:xfrm>
            <a:off x="1245703" y="1324672"/>
            <a:ext cx="7699513" cy="601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 Квадраты чисел от 0 до 9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squares = [x**2 for x in range(10)]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 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Чётные числа от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0 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evens = [x for x in range(21) if x % 2 == 0]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 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Вложенный цикл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pairs = [(</a:t>
            </a:r>
            <a:r>
              <a:rPr lang="en-US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j) for </a:t>
            </a:r>
            <a:r>
              <a:rPr lang="en-US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range(3) for j in range(2)]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Зачем: быстрее и 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более читаемо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чем цикл `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 с `</a:t>
            </a:r>
            <a:r>
              <a:rPr lang="ru-RU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append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85866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802FD4-6673-4B63-9F0B-6D98ACA3A008}"/>
              </a:ext>
            </a:extLst>
          </p:cNvPr>
          <p:cNvSpPr txBox="1"/>
          <p:nvPr/>
        </p:nvSpPr>
        <p:spPr>
          <a:xfrm>
            <a:off x="1086679" y="212035"/>
            <a:ext cx="7792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Типичные ошибки и особенности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654149-2E70-4A55-8C82-979B5BDB193B}"/>
              </a:ext>
            </a:extLst>
          </p:cNvPr>
          <p:cNvSpPr txBox="1"/>
          <p:nvPr/>
        </p:nvSpPr>
        <p:spPr>
          <a:xfrm>
            <a:off x="1086679" y="1683026"/>
            <a:ext cx="8309112" cy="4043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Изменение списка во время итерации — меняйте копию или идите с конца.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`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sort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()` и `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reverse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()` меняют исходный список, не возвращают новый.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`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sorted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()` и `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reversed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()` возвращают новые объекты.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Сравнение списков: лексикографическое (поэлементное).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Список как значение по умолчанию в функции — подводный камень (общая ссылка)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3549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C5F0FE-EB77-467E-82D9-0AC560C49BC7}"/>
              </a:ext>
            </a:extLst>
          </p:cNvPr>
          <p:cNvSpPr txBox="1"/>
          <p:nvPr/>
        </p:nvSpPr>
        <p:spPr>
          <a:xfrm>
            <a:off x="1007165" y="92765"/>
            <a:ext cx="6983895" cy="595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Практические примеры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53CB83-D552-41FD-B6A2-B6E73B5382B2}"/>
              </a:ext>
            </a:extLst>
          </p:cNvPr>
          <p:cNvSpPr txBox="1"/>
          <p:nvPr/>
        </p:nvSpPr>
        <p:spPr>
          <a:xfrm>
            <a:off x="1007165" y="808383"/>
            <a:ext cx="9740348" cy="6416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1</a:t>
            </a:r>
            <a:r>
              <a:rPr lang="ru-RU" sz="20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 список оценок студентов. Удалить двойки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marks = [5,2,4,2,5,3]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marks = [m for m in marks if m != 2]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b="1" i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2.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Поменять местами минимальный и максимальный элементы списка.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3.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Реализовать стек (LIFO) с помощью списка: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`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push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 → `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append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`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 → `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4. </a:t>
            </a: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Список словарей для хранения данных (например, книги: автор,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название, год).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8824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C56788-0502-4467-B198-0C5EEE8D076A}"/>
              </a:ext>
            </a:extLst>
          </p:cNvPr>
          <p:cNvSpPr txBox="1"/>
          <p:nvPr/>
        </p:nvSpPr>
        <p:spPr>
          <a:xfrm>
            <a:off x="1325217" y="856661"/>
            <a:ext cx="7871792" cy="5406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Создайте список из 10 случайных чисел от 1 до 100.</a:t>
            </a: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Выведите только числа, кратные 3.</a:t>
            </a: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Найдите сумму всех элементов.</a:t>
            </a: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Разверните список, не используя `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reverse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()` и срезы  `[::-1]` (ручной обмен).</a:t>
            </a: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Удалите все чётные числа из списка.</a:t>
            </a:r>
          </a:p>
          <a:p>
            <a:endParaRPr lang="ru-RU" sz="2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7C097B-E999-4FBD-87F9-4A4D2DA812DA}"/>
              </a:ext>
            </a:extLst>
          </p:cNvPr>
          <p:cNvSpPr txBox="1"/>
          <p:nvPr/>
        </p:nvSpPr>
        <p:spPr>
          <a:xfrm>
            <a:off x="1391478" y="318052"/>
            <a:ext cx="77392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Самостоятельная работа (5–7 минут)</a:t>
            </a:r>
          </a:p>
          <a:p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4E7637-8AF3-4B84-A40C-2545A0D284B5}"/>
              </a:ext>
            </a:extLst>
          </p:cNvPr>
          <p:cNvSpPr txBox="1"/>
          <p:nvPr/>
        </p:nvSpPr>
        <p:spPr>
          <a:xfrm>
            <a:off x="1325217" y="5801604"/>
            <a:ext cx="82826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Бонус: реализовать функцию, которая принимает список и возвращает новый список без дубликатов (сохраняя порядок).</a:t>
            </a:r>
          </a:p>
          <a:p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144482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D66F3E-3E97-4921-A672-7505B259B447}"/>
              </a:ext>
            </a:extLst>
          </p:cNvPr>
          <p:cNvSpPr txBox="1"/>
          <p:nvPr/>
        </p:nvSpPr>
        <p:spPr>
          <a:xfrm>
            <a:off x="887895" y="1470991"/>
            <a:ext cx="9462052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Список — универсальная структура данных в Python.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Поддерживает индексацию, срезы, изменяемые операции.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Методы</a:t>
            </a: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`append`, `extend`, `insert`, `remove`, `pop`, `sort`, `reverse`.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Генераторы списков упрощают код.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Важно понимать разницу между поверхностным и глубоким копированием.</a:t>
            </a:r>
          </a:p>
          <a:p>
            <a:endParaRPr lang="ru-RU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FEEB36-69DA-4E05-835B-AEDEA3064F62}"/>
              </a:ext>
            </a:extLst>
          </p:cNvPr>
          <p:cNvSpPr txBox="1"/>
          <p:nvPr/>
        </p:nvSpPr>
        <p:spPr>
          <a:xfrm>
            <a:off x="1060174" y="370251"/>
            <a:ext cx="29949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Итоги: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83945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75</TotalTime>
  <Words>987</Words>
  <Application>Microsoft Office PowerPoint</Application>
  <PresentationFormat>Широкоэкранный</PresentationFormat>
  <Paragraphs>147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Trebuchet MS</vt:lpstr>
      <vt:lpstr>Wingdings 3</vt:lpstr>
      <vt:lpstr>Аспект</vt:lpstr>
      <vt:lpstr>Тема: Списки в языке программирования Python   Дисциплина: Основы алгоритмизации и программирования   Специальность: 09.02.07 Информационные системы и программирование    Преподаватель                     Долгополов О.В.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Заведующий</cp:lastModifiedBy>
  <cp:revision>24</cp:revision>
  <dcterms:created xsi:type="dcterms:W3CDTF">2026-05-20T14:30:07Z</dcterms:created>
  <dcterms:modified xsi:type="dcterms:W3CDTF">2026-05-21T07:39:40Z</dcterms:modified>
</cp:coreProperties>
</file>