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336" r:id="rId3"/>
    <p:sldId id="284" r:id="rId4"/>
    <p:sldId id="275" r:id="rId5"/>
    <p:sldId id="276" r:id="rId6"/>
    <p:sldId id="302" r:id="rId7"/>
    <p:sldId id="277" r:id="rId8"/>
    <p:sldId id="278" r:id="rId9"/>
    <p:sldId id="313" r:id="rId10"/>
    <p:sldId id="288" r:id="rId11"/>
    <p:sldId id="289" r:id="rId12"/>
    <p:sldId id="266" r:id="rId13"/>
    <p:sldId id="287" r:id="rId14"/>
    <p:sldId id="265" r:id="rId15"/>
    <p:sldId id="318" r:id="rId16"/>
    <p:sldId id="350" r:id="rId17"/>
    <p:sldId id="355" r:id="rId18"/>
    <p:sldId id="338" r:id="rId19"/>
    <p:sldId id="339" r:id="rId20"/>
    <p:sldId id="347" r:id="rId21"/>
    <p:sldId id="356" r:id="rId22"/>
    <p:sldId id="337" r:id="rId23"/>
    <p:sldId id="290" r:id="rId24"/>
    <p:sldId id="321" r:id="rId25"/>
    <p:sldId id="319" r:id="rId26"/>
    <p:sldId id="346" r:id="rId27"/>
    <p:sldId id="292" r:id="rId28"/>
    <p:sldId id="333" r:id="rId29"/>
    <p:sldId id="298" r:id="rId30"/>
    <p:sldId id="352" r:id="rId31"/>
    <p:sldId id="295" r:id="rId32"/>
    <p:sldId id="293" r:id="rId33"/>
    <p:sldId id="297" r:id="rId34"/>
    <p:sldId id="296" r:id="rId35"/>
    <p:sldId id="294" r:id="rId36"/>
    <p:sldId id="345" r:id="rId37"/>
    <p:sldId id="271" r:id="rId38"/>
    <p:sldId id="273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56" autoAdjust="0"/>
    <p:restoredTop sz="96120" autoAdjust="0"/>
  </p:normalViewPr>
  <p:slideViewPr>
    <p:cSldViewPr snapToGrid="0">
      <p:cViewPr varScale="1">
        <p:scale>
          <a:sx n="107" d="100"/>
          <a:sy n="107" d="100"/>
        </p:scale>
        <p:origin x="108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216AF1-8F29-4C46-962F-24FEF65817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AEDC489-1C1E-4CF8-A555-DEC27C33F2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EB30BCF-170F-4ACC-A3E3-37D00DEEDE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E2B-7216-4BD9-BB6A-E2A5FE1F9A05}" type="datetimeFigureOut">
              <a:rPr lang="ru-RU" smtClean="0"/>
              <a:t>21.12.2025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FB912FA-6390-4541-89C1-40D398713C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3927B3E-2CA6-4063-91E7-18CF47028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1004B-6229-4591-8A54-E09CB2CCB1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00835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7F47CC-3D23-4677-94E6-BE2F9D463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B1BFA2-99D3-4D1F-BB8D-47C97193EC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51C16C3-199E-49B3-B9FF-8351E7388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E2B-7216-4BD9-BB6A-E2A5FE1F9A05}" type="datetimeFigureOut">
              <a:rPr lang="ru-RU" smtClean="0"/>
              <a:t>21.12.2025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E16CAB9-99D6-4DA0-BB19-B9BE00CD0D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0DC8255-2B2E-4C7D-9E2A-08EF70BEBA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1004B-6229-4591-8A54-E09CB2CCB1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4507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4AE257-8CC0-4C58-BE80-ABFA5C541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54F688D-F67C-4301-81BB-C16EA1C5E4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55DAC4D-51FC-485B-80DC-C69A91A56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E2B-7216-4BD9-BB6A-E2A5FE1F9A05}" type="datetimeFigureOut">
              <a:rPr lang="ru-RU" smtClean="0"/>
              <a:t>21.12.2025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60F5D56-BF58-4CBF-B6FA-0B17FC96E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CE70A67-257A-407B-9D79-401351BB8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1004B-6229-4591-8A54-E09CB2CCB1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0048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C259C7-BC36-451F-A5A1-D00098315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43158B3-6579-410D-8421-351AD82B06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F360BB1-36E9-4BC7-96FA-83D3F70122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5E98E06-A445-48F2-AF48-C702B4E23B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E2B-7216-4BD9-BB6A-E2A5FE1F9A05}" type="datetimeFigureOut">
              <a:rPr lang="ru-RU" smtClean="0"/>
              <a:t>21.12.2025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5492BFD-A5BF-4765-BE7D-44A758A26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D9B2F27-ECD4-410D-828E-A5C05AC7A0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1004B-6229-4591-8A54-E09CB2CCB1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6953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5699F-BF07-4303-8129-ECA9F0841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6F6E633-286A-4A36-A940-F8282303A2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5C2790E-52E7-4E44-A065-E79DE37892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3149CCC-AC4B-426C-B0B9-202ABC5794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A6A1B2F-F53C-4B52-A843-EB1C553586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FEB3DB8-9797-4D94-ABD4-FB21C1FF5F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E2B-7216-4BD9-BB6A-E2A5FE1F9A05}" type="datetimeFigureOut">
              <a:rPr lang="ru-RU" smtClean="0"/>
              <a:t>21.12.2025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C517E43-72C1-400B-A7B5-D8104BF1C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99D272B-C501-4606-976B-EA0EBF35D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1004B-6229-4591-8A54-E09CB2CCB1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4087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1E924D-E960-4613-9F8C-822FD90DE5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8F8757A-5630-465D-ADA4-5F08F921C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E2B-7216-4BD9-BB6A-E2A5FE1F9A05}" type="datetimeFigureOut">
              <a:rPr lang="ru-RU" smtClean="0"/>
              <a:t>21.12.2025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F7592EB-041A-4372-9DDF-6F605DD2EE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8790299-E5FB-4413-BE27-D546BE9CB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1004B-6229-4591-8A54-E09CB2CCB1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6388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8BA65E8-FE0D-4A0F-808A-F1786A8A5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E2B-7216-4BD9-BB6A-E2A5FE1F9A05}" type="datetimeFigureOut">
              <a:rPr lang="ru-RU" smtClean="0"/>
              <a:t>21.12.2025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3B4349D-E8FD-49C7-BE32-7A8D7C83D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BFF9B01-B567-4685-ADCA-6D73CA2FD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1004B-6229-4591-8A54-E09CB2CCB1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1010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3A7D0C-78AC-4E60-AFAC-460F97E93A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5AC5F6D-A76E-4F59-948D-A6272BECFD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C22D41A-B94B-4412-AC2D-BE3469BFF6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2FF3DEA-54AA-496F-8C45-B1A0C02660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E2B-7216-4BD9-BB6A-E2A5FE1F9A05}" type="datetimeFigureOut">
              <a:rPr lang="ru-RU" smtClean="0"/>
              <a:t>21.12.2025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458A1DF-A325-4455-9777-9B16EF833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D93A0A8-A1A0-4CE8-A668-885BCC72D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1004B-6229-4591-8A54-E09CB2CCB1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7188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189A6B-A164-4665-8414-FB18CDC466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6CE47970-A8F1-4B82-8147-558E37894C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07B4A2-B7ED-4058-90DF-D32A3083F9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02BB1FF-FE2E-43D7-B32D-285961697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E2B-7216-4BD9-BB6A-E2A5FE1F9A05}" type="datetimeFigureOut">
              <a:rPr lang="ru-RU" smtClean="0"/>
              <a:t>21.12.2025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296FDFB-A037-48DF-9606-7542489A4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35425EA-417D-4E6F-A893-060247D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1004B-6229-4591-8A54-E09CB2CCB1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2524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B0CA77-A758-4366-8E12-2403173F4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ED97DA9-8DED-4372-8A95-7CAE119D82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2C16ABA-4658-4F78-85CC-06C8801F9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E2B-7216-4BD9-BB6A-E2A5FE1F9A05}" type="datetimeFigureOut">
              <a:rPr lang="ru-RU" smtClean="0"/>
              <a:t>21.12.2025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5113696-A69C-4FA6-9336-76912C832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D9A7D9F-3993-4E6C-9674-696D01A01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1004B-6229-4591-8A54-E09CB2CCB1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107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E52D0B52-5FD6-4401-BAD5-B2860EB18F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18FB5CF-0317-4F64-AC5B-F77ADFC287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173FB7A-31B9-4F50-8F3F-2A1951AED4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E2B-7216-4BD9-BB6A-E2A5FE1F9A05}" type="datetimeFigureOut">
              <a:rPr lang="ru-RU" smtClean="0"/>
              <a:t>21.12.2025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9DCDE91-776A-4271-A9DB-4744FB5C4E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5BECF54-346B-44B3-8C92-0B0DD4473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1004B-6229-4591-8A54-E09CB2CCB1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8532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2A9E78-3E71-4143-A1CA-F37A5FD32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546490F-12F9-4332-9895-75CCF67BF9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724660C-EC04-47FF-868E-15F7CA8F3E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45E2B-7216-4BD9-BB6A-E2A5FE1F9A05}" type="datetimeFigureOut">
              <a:rPr lang="ru-RU" smtClean="0"/>
              <a:t>21.12.2025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EE4C202-A013-4A7D-BB3F-F9061A2FE4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9186CED-37EB-441C-9E55-AED6C667B2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51004B-6229-4591-8A54-E09CB2CCB1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2203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20.jpeg"/><Relationship Id="rId7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10" Type="http://schemas.openxmlformats.org/officeDocument/2006/relationships/image" Target="../media/image8.png"/><Relationship Id="rId4" Type="http://schemas.openxmlformats.org/officeDocument/2006/relationships/image" Target="../media/image21.jpeg"/><Relationship Id="rId9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6.jpg"/><Relationship Id="rId7" Type="http://schemas.openxmlformats.org/officeDocument/2006/relationships/image" Target="../media/image2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8.png"/><Relationship Id="rId4" Type="http://schemas.openxmlformats.org/officeDocument/2006/relationships/image" Target="../media/image27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5.jpg"/><Relationship Id="rId7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37.jpg"/><Relationship Id="rId4" Type="http://schemas.openxmlformats.org/officeDocument/2006/relationships/image" Target="../media/image36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png"/><Relationship Id="rId4" Type="http://schemas.openxmlformats.org/officeDocument/2006/relationships/image" Target="../media/image4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Relationship Id="rId9" Type="http://schemas.openxmlformats.org/officeDocument/2006/relationships/image" Target="../media/image5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55.jpg"/><Relationship Id="rId7" Type="http://schemas.openxmlformats.org/officeDocument/2006/relationships/image" Target="../media/image58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57.jpg"/><Relationship Id="rId4" Type="http://schemas.openxmlformats.org/officeDocument/2006/relationships/image" Target="../media/image56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7" Type="http://schemas.openxmlformats.org/officeDocument/2006/relationships/image" Target="../media/image64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5.png"/><Relationship Id="rId4" Type="http://schemas.openxmlformats.org/officeDocument/2006/relationships/image" Target="../media/image63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F760F3C0-100E-4B71-89C5-5061D22F3E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B4582E9-97C1-45D7-B12A-8791FF95E2DF}"/>
              </a:ext>
            </a:extLst>
          </p:cNvPr>
          <p:cNvSpPr/>
          <p:nvPr/>
        </p:nvSpPr>
        <p:spPr>
          <a:xfrm>
            <a:off x="5895975" y="276225"/>
            <a:ext cx="34956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МАДОУ «Детский сад №83»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CBBB21B-E62E-4F40-B72E-220EF98803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1" y="152400"/>
            <a:ext cx="8829674" cy="6553200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C2B0F77-3E39-4292-A10A-7CA92EBCFC2E}"/>
              </a:ext>
            </a:extLst>
          </p:cNvPr>
          <p:cNvSpPr/>
          <p:nvPr/>
        </p:nvSpPr>
        <p:spPr>
          <a:xfrm>
            <a:off x="2411506" y="123825"/>
            <a:ext cx="688489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МАДОУ «Детский сад №83»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F9D1005-C144-4BDF-AE8B-6A2BCC4D555E}"/>
              </a:ext>
            </a:extLst>
          </p:cNvPr>
          <p:cNvSpPr/>
          <p:nvPr/>
        </p:nvSpPr>
        <p:spPr>
          <a:xfrm>
            <a:off x="3908612" y="412376"/>
            <a:ext cx="56068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Воспитатели: Мельник Светлана Васильевна </a:t>
            </a:r>
          </a:p>
          <a:p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Андреева Валентина Геннадьевна</a:t>
            </a:r>
          </a:p>
          <a:p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– психолог: Ермакова Ольга Александровна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349904DC-9BAA-4F4F-B74E-0AD2AE12754E}"/>
              </a:ext>
            </a:extLst>
          </p:cNvPr>
          <p:cNvSpPr/>
          <p:nvPr/>
        </p:nvSpPr>
        <p:spPr>
          <a:xfrm>
            <a:off x="1216152" y="1664208"/>
            <a:ext cx="4165473" cy="4125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Формы работы с детьми и родителями по формированию основ экологической культуры</a:t>
            </a:r>
            <a:endParaRPr lang="ru-RU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A7DFAD1-3CE0-4D58-BD8D-01CFA29B81DD}"/>
              </a:ext>
            </a:extLst>
          </p:cNvPr>
          <p:cNvSpPr txBox="1"/>
          <p:nvPr/>
        </p:nvSpPr>
        <p:spPr>
          <a:xfrm>
            <a:off x="5818094" y="6158753"/>
            <a:ext cx="304800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ород Череповец, 2025 год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92616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962C81B-4DB0-4302-ADEE-4E552391A2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928"/>
            <a:ext cx="9144000" cy="6880927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6D3AA39-137C-418D-8184-B1916E813CC9}"/>
              </a:ext>
            </a:extLst>
          </p:cNvPr>
          <p:cNvSpPr/>
          <p:nvPr/>
        </p:nvSpPr>
        <p:spPr>
          <a:xfrm>
            <a:off x="969264" y="2889504"/>
            <a:ext cx="722376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Всё хорошее в детях из детства! </a:t>
            </a:r>
          </a:p>
          <a:p>
            <a:pPr algn="ctr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Как истоки добра пробудить? </a:t>
            </a:r>
          </a:p>
          <a:p>
            <a:pPr algn="ctr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Прикоснуться к природе всем сердцем </a:t>
            </a:r>
          </a:p>
          <a:p>
            <a:pPr algn="ctr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Удивиться, узнать, полюбить! </a:t>
            </a:r>
          </a:p>
          <a:p>
            <a:pPr algn="ctr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Мы хотим, чтоб земля расцветала </a:t>
            </a:r>
          </a:p>
          <a:p>
            <a:pPr algn="ctr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Чтоб росли как цветы, малыши </a:t>
            </a:r>
          </a:p>
          <a:p>
            <a:pPr algn="ctr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Чтоб для них экология стала </a:t>
            </a:r>
          </a:p>
          <a:p>
            <a:pPr algn="ctr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 наукой, а частью души!</a:t>
            </a:r>
            <a:endParaRPr lang="ru-RU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3533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962C81B-4DB0-4302-ADEE-4E552391A2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928"/>
            <a:ext cx="9144000" cy="6880927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DB789EA-78B4-4C06-ADC3-1E875CAA2565}"/>
              </a:ext>
            </a:extLst>
          </p:cNvPr>
          <p:cNvSpPr/>
          <p:nvPr/>
        </p:nvSpPr>
        <p:spPr>
          <a:xfrm>
            <a:off x="1622612" y="2348753"/>
            <a:ext cx="715943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Человечество стоит перед лицом экологической катастрофы. Причиной нарушения экологического равновесия послужило потребительское отношение людей к окружающему миру. Началом формирования экологической направленности по праву можно считать дошкольное детство. Экологическое воспитание в дошкольном возрасте только начинается. Крупицы экологических знаний, полученные в детстве, помогут ребёнку ориентироваться в окружающей действительности, правильно понимать её. Но главное положат начало осознанному отношению к природе, определению своего места в ней в будущем. Чтобы раскрыть перед ребёнком красоту природы и научить видеть её, педагог должен уметь жить в гармонии с природой, увлекать детей своим примером. Дети очень наблюдательны и внимательны к словам педагога. Хорошо различают положительное и отрицательное в действиях взрослых.  </a:t>
            </a:r>
          </a:p>
        </p:txBody>
      </p:sp>
    </p:spTree>
    <p:extLst>
      <p:ext uri="{BB962C8B-B14F-4D97-AF65-F5344CB8AC3E}">
        <p14:creationId xmlns:p14="http://schemas.microsoft.com/office/powerpoint/2010/main" val="10591528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oom.ru/powerpoint/fon-dlya-prezentacii-vesna-09.jpg?ver=3.0">
            <a:extLst>
              <a:ext uri="{FF2B5EF4-FFF2-40B4-BE49-F238E27FC236}">
                <a16:creationId xmlns:a16="http://schemas.microsoft.com/office/drawing/2014/main" id="{C134CA39-2BA4-4F90-938B-F087BBEA5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66" y="0"/>
            <a:ext cx="9147766" cy="6858001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16B0D4F-3763-4078-B649-0352483D2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368406" y="2812693"/>
            <a:ext cx="3212189" cy="4264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1F713D-53E2-46A3-8C33-74FC471B4D00}"/>
              </a:ext>
            </a:extLst>
          </p:cNvPr>
          <p:cNvSpPr/>
          <p:nvPr/>
        </p:nvSpPr>
        <p:spPr>
          <a:xfrm>
            <a:off x="2057400" y="1609725"/>
            <a:ext cx="7086600" cy="41200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630555"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 последние годы нами проведена работа, направленная на решение следующих задач: 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 положительных нравственных качеств, побуждающих детей к соблюдению норм поведения в природе и в обществе.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Воспитание этических и эстетических чувств, развитие эмоций. 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Формирование познавательных, практических и творческих умений экологического характера.</a:t>
            </a:r>
            <a:endParaRPr lang="ru-RU" sz="24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19430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oom.ru/powerpoint/fon-dlya-prezentacii-vesna-09.jpg?ver=3.0">
            <a:extLst>
              <a:ext uri="{FF2B5EF4-FFF2-40B4-BE49-F238E27FC236}">
                <a16:creationId xmlns:a16="http://schemas.microsoft.com/office/drawing/2014/main" id="{C134CA39-2BA4-4F90-938B-F087BBEA5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66" y="0"/>
            <a:ext cx="9147766" cy="6858001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16B0D4F-3763-4078-B649-0352483D2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457828" y="2970978"/>
            <a:ext cx="2887957" cy="3834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4250AA0-5708-4777-8F3B-F7887AF00DD5}"/>
              </a:ext>
            </a:extLst>
          </p:cNvPr>
          <p:cNvSpPr/>
          <p:nvPr/>
        </p:nvSpPr>
        <p:spPr>
          <a:xfrm>
            <a:off x="1848051" y="1028443"/>
            <a:ext cx="6631806" cy="179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630555"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 построении экологической работы мы обратили особое внимание на следующие основные направления.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E1E5327-BC4F-4790-82E0-A3758290778E}"/>
              </a:ext>
            </a:extLst>
          </p:cNvPr>
          <p:cNvSpPr/>
          <p:nvPr/>
        </p:nvSpPr>
        <p:spPr>
          <a:xfrm>
            <a:off x="1848051" y="2566697"/>
            <a:ext cx="7295949" cy="179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Познавательное направление 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работы включает цикл познавательных     мероприятий: 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дидактические игры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беседы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BB8B5AA-DF17-4716-AB72-7E12510E3056}"/>
              </a:ext>
            </a:extLst>
          </p:cNvPr>
          <p:cNvSpPr/>
          <p:nvPr/>
        </p:nvSpPr>
        <p:spPr>
          <a:xfrm>
            <a:off x="1490473" y="4456497"/>
            <a:ext cx="7653528" cy="8632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которые способствуют более глубокому расширение экологических знаний воспитанников. </a:t>
            </a:r>
            <a:endParaRPr lang="ru-RU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32810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oom.ru/powerpoint/fon-dlya-prezentacii-vesna-09.jpg?ver=3.0">
            <a:extLst>
              <a:ext uri="{FF2B5EF4-FFF2-40B4-BE49-F238E27FC236}">
                <a16:creationId xmlns:a16="http://schemas.microsoft.com/office/drawing/2014/main" id="{C134CA39-2BA4-4F90-938B-F087BBEA5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66" y="0"/>
            <a:ext cx="9147766" cy="6858001"/>
          </a:xfrm>
          <a:prstGeom prst="rect">
            <a:avLst/>
          </a:prstGeom>
          <a:noFill/>
        </p:spPr>
      </p:pic>
      <p:pic>
        <p:nvPicPr>
          <p:cNvPr id="8194" name="Picture 2">
            <a:extLst>
              <a:ext uri="{FF2B5EF4-FFF2-40B4-BE49-F238E27FC236}">
                <a16:creationId xmlns:a16="http://schemas.microsoft.com/office/drawing/2014/main" id="{DED667DA-1255-4916-83E1-450044F229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0419" y="962532"/>
            <a:ext cx="3663161" cy="493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AA2038AF-F009-4DA6-B142-2DF8E8325F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2197" y="4051535"/>
            <a:ext cx="2113566" cy="3245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59650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oom.ru/powerpoint/fon-dlya-prezentacii-vesna-09.jpg?ver=3.0">
            <a:extLst>
              <a:ext uri="{FF2B5EF4-FFF2-40B4-BE49-F238E27FC236}">
                <a16:creationId xmlns:a16="http://schemas.microsoft.com/office/drawing/2014/main" id="{C134CA39-2BA4-4F90-938B-F087BBEA5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66" y="0"/>
            <a:ext cx="9147766" cy="6858001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16B0D4F-3763-4078-B649-0352483D2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478133" y="2436765"/>
            <a:ext cx="2887957" cy="3834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962D12B-F48E-4B24-828F-2F776D83F435}"/>
              </a:ext>
            </a:extLst>
          </p:cNvPr>
          <p:cNvSpPr/>
          <p:nvPr/>
        </p:nvSpPr>
        <p:spPr>
          <a:xfrm>
            <a:off x="2002055" y="1520792"/>
            <a:ext cx="6767041" cy="3930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Познавательно - развлекательное 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направление ставит целью знакомство детей с  компонентами живой и неживой природы, влияние деятельности человека на эти компоненты, в игровой занимательной форме.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театрализованные представления на экологическую тему</a:t>
            </a:r>
          </a:p>
          <a:p>
            <a:pPr marL="285750" lvl="0" indent="-28575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праздники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экологические игры, викторины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0490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oom.ru/powerpoint/fon-dlya-prezentacii-vesna-09.jpg?ver=3.0">
            <a:extLst>
              <a:ext uri="{FF2B5EF4-FFF2-40B4-BE49-F238E27FC236}">
                <a16:creationId xmlns:a16="http://schemas.microsoft.com/office/drawing/2014/main" id="{C134CA39-2BA4-4F90-938B-F087BBEA5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66" y="0"/>
            <a:ext cx="9147766" cy="6858001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16B0D4F-3763-4078-B649-0352483D2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478133" y="2436765"/>
            <a:ext cx="2887957" cy="3834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B6FBE36-4E75-46DF-9A73-0E1EAE190C40}"/>
              </a:ext>
            </a:extLst>
          </p:cNvPr>
          <p:cNvSpPr/>
          <p:nvPr/>
        </p:nvSpPr>
        <p:spPr>
          <a:xfrm>
            <a:off x="2029968" y="1517904"/>
            <a:ext cx="6940296" cy="42226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Изучения растительного и животного мира родного края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связано с практическими делами.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совместные с родителями акция по озеленению участка группы, территории ДОУ 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работа на огороде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оформление цветника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акции по подкормке птиц 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изготовление и развешивание кормушек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Всё это способствует развитию бережного отношения воспитанников к родной природе.</a:t>
            </a:r>
            <a:endParaRPr lang="ru-RU" sz="24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61581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oom.ru/powerpoint/fon-dlya-prezentacii-vesna-09.jpg?ver=3.0">
            <a:extLst>
              <a:ext uri="{FF2B5EF4-FFF2-40B4-BE49-F238E27FC236}">
                <a16:creationId xmlns:a16="http://schemas.microsoft.com/office/drawing/2014/main" id="{C134CA39-2BA4-4F90-938B-F087BBEA5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2781"/>
            <a:ext cx="9147766" cy="6858001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16B0D4F-3763-4078-B649-0352483D2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306717" y="4105656"/>
            <a:ext cx="2315472" cy="3074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1700422-A5F5-41EA-8F87-59D44578B6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616" y="2501822"/>
            <a:ext cx="2405750" cy="3207667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CBF7A50-7D74-4A95-8FB3-F108EC049C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0101" y="4946905"/>
            <a:ext cx="1694382" cy="2126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147C9527-5B6E-4E01-9070-52CF34F0C8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8680" y="1595677"/>
            <a:ext cx="2767457" cy="3196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69805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oom.ru/powerpoint/fon-dlya-prezentacii-vesna-09.jpg?ver=3.0">
            <a:extLst>
              <a:ext uri="{FF2B5EF4-FFF2-40B4-BE49-F238E27FC236}">
                <a16:creationId xmlns:a16="http://schemas.microsoft.com/office/drawing/2014/main" id="{C134CA39-2BA4-4F90-938B-F087BBEA5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66" y="0"/>
            <a:ext cx="9147766" cy="6858001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16B0D4F-3763-4078-B649-0352483D2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276965" y="2857389"/>
            <a:ext cx="2887957" cy="3834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06D8535-15E4-4487-B4EC-108E0AE742F7}"/>
              </a:ext>
            </a:extLst>
          </p:cNvPr>
          <p:cNvSpPr/>
          <p:nvPr/>
        </p:nvSpPr>
        <p:spPr>
          <a:xfrm>
            <a:off x="2009775" y="1295400"/>
            <a:ext cx="6543675" cy="4876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Исследовательское направление</a:t>
            </a:r>
            <a:r>
              <a:rPr lang="ru-RU" sz="28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работы осуществляется в рамках следующих мероприятий.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Экспериментальная и проектная деятельность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Экскурсии в природу 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Опыты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которые способствуют развитию мышления анализу полученных результатов.</a:t>
            </a:r>
            <a:endParaRPr lang="ru-RU" sz="28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29058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oom.ru/powerpoint/fon-dlya-prezentacii-vesna-09.jpg?ver=3.0">
            <a:extLst>
              <a:ext uri="{FF2B5EF4-FFF2-40B4-BE49-F238E27FC236}">
                <a16:creationId xmlns:a16="http://schemas.microsoft.com/office/drawing/2014/main" id="{C134CA39-2BA4-4F90-938B-F087BBEA5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66" y="0"/>
            <a:ext cx="9147766" cy="6858001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16B0D4F-3763-4078-B649-0352483D2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377550" y="3965612"/>
            <a:ext cx="2512311" cy="3335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1CE6B64-D656-42DA-950B-34B4449FD1AC}"/>
              </a:ext>
            </a:extLst>
          </p:cNvPr>
          <p:cNvSpPr/>
          <p:nvPr/>
        </p:nvSpPr>
        <p:spPr>
          <a:xfrm>
            <a:off x="3127248" y="341787"/>
            <a:ext cx="3913632" cy="896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6985"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Пути реализации систем экологической работы.</a:t>
            </a:r>
            <a:endParaRPr lang="ru-RU" sz="240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4421BE82-6B43-4C2F-BE09-CE2D98A9E1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194" y="1649989"/>
            <a:ext cx="3052195" cy="3356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>
            <a:extLst>
              <a:ext uri="{FF2B5EF4-FFF2-40B4-BE49-F238E27FC236}">
                <a16:creationId xmlns:a16="http://schemas.microsoft.com/office/drawing/2014/main" id="{A64F3A2D-8816-4B28-8D55-8BCC856889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491" y="1649988"/>
            <a:ext cx="2942188" cy="335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42898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>
            <a:extLst>
              <a:ext uri="{FF2B5EF4-FFF2-40B4-BE49-F238E27FC236}">
                <a16:creationId xmlns:a16="http://schemas.microsoft.com/office/drawing/2014/main" id="{2BF2938A-3A40-4395-8A6B-0703D6450C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0"/>
            <a:ext cx="92106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5D8D113-B346-476E-8ABD-46ED0BA6325A}"/>
              </a:ext>
            </a:extLst>
          </p:cNvPr>
          <p:cNvSpPr/>
          <p:nvPr/>
        </p:nvSpPr>
        <p:spPr>
          <a:xfrm>
            <a:off x="3448050" y="2219325"/>
            <a:ext cx="3829050" cy="769441"/>
          </a:xfrm>
          <a:prstGeom prst="rect">
            <a:avLst/>
          </a:prstGeom>
        </p:spPr>
        <p:txBody>
          <a:bodyPr wrap="square">
            <a:prstTxWarp prst="textCurveUp">
              <a:avLst/>
            </a:prstTxWarp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ЭКОЛЯТА</a:t>
            </a:r>
          </a:p>
        </p:txBody>
      </p:sp>
    </p:spTree>
    <p:extLst>
      <p:ext uri="{BB962C8B-B14F-4D97-AF65-F5344CB8AC3E}">
        <p14:creationId xmlns:p14="http://schemas.microsoft.com/office/powerpoint/2010/main" val="42344103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ACBC55DF-74D6-46D6-990F-7690997349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>
            <a:extLst>
              <a:ext uri="{FF2B5EF4-FFF2-40B4-BE49-F238E27FC236}">
                <a16:creationId xmlns:a16="http://schemas.microsoft.com/office/drawing/2014/main" id="{4403C72F-ED52-4636-97C0-86FB856718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4412" y="2800936"/>
            <a:ext cx="2906712" cy="4285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ACB9947-E43F-47C1-BEEC-06DCA7B133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6" y="152533"/>
            <a:ext cx="8858248" cy="6543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2971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>
            <a:extLst>
              <a:ext uri="{FF2B5EF4-FFF2-40B4-BE49-F238E27FC236}">
                <a16:creationId xmlns:a16="http://schemas.microsoft.com/office/drawing/2014/main" id="{4F43376C-DBC7-46FC-AA33-F8EC3AD813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25952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oom.ru/powerpoint/fon-dlya-prezentacii-vesna-09.jpg?ver=3.0">
            <a:extLst>
              <a:ext uri="{FF2B5EF4-FFF2-40B4-BE49-F238E27FC236}">
                <a16:creationId xmlns:a16="http://schemas.microsoft.com/office/drawing/2014/main" id="{C134CA39-2BA4-4F90-938B-F087BBEA5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66" y="0"/>
            <a:ext cx="9147766" cy="6858001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16B0D4F-3763-4078-B649-0352483D2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377549" y="3302397"/>
            <a:ext cx="2887957" cy="3834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C3322CA-7F76-4F42-A92A-8D6FBE04A888}"/>
              </a:ext>
            </a:extLst>
          </p:cNvPr>
          <p:cNvSpPr/>
          <p:nvPr/>
        </p:nvSpPr>
        <p:spPr>
          <a:xfrm>
            <a:off x="2679191" y="365760"/>
            <a:ext cx="41145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нашем уголке природы представлены: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4569CC9-1B07-4906-998C-5880C3BAAFCC}"/>
              </a:ext>
            </a:extLst>
          </p:cNvPr>
          <p:cNvSpPr/>
          <p:nvPr/>
        </p:nvSpPr>
        <p:spPr>
          <a:xfrm>
            <a:off x="1952624" y="1307592"/>
            <a:ext cx="705421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Blip>
                <a:blip r:embed="rId4"/>
              </a:buBlip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Комнатные растения;</a:t>
            </a:r>
          </a:p>
          <a:p>
            <a:pPr marL="342900" indent="-342900">
              <a:buBlip>
                <a:blip r:embed="rId4"/>
              </a:buBlip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Лейки, ведерки, грабельки, совочки, деревянные палочки для ухода за растениями;</a:t>
            </a:r>
          </a:p>
          <a:p>
            <a:pPr marL="342900" indent="-342900">
              <a:buBlip>
                <a:blip r:embed="rId4"/>
              </a:buBlip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Иллюстрации и картины «Времена года»;</a:t>
            </a:r>
          </a:p>
          <a:p>
            <a:pPr marL="342900" indent="-342900">
              <a:buBlip>
                <a:blip r:embed="rId4"/>
              </a:buBlip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 для игр «Песок - вода»;</a:t>
            </a:r>
          </a:p>
          <a:p>
            <a:pPr marL="342900" indent="-342900">
              <a:buBlip>
                <a:blip r:embed="rId4"/>
              </a:buBlip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игры  и сказки по экологическому воспитанию;</a:t>
            </a:r>
          </a:p>
          <a:p>
            <a:pPr marL="342900" indent="-342900">
              <a:buBlip>
                <a:blip r:embed="rId4"/>
              </a:buBlip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Предметные картинки «Домашние животные и их детеныши», «Времена года», «Дикие животные», «Овощи и фрукты», «Насекомые», «Деревья», «Цветы», «Птицы» и др.;</a:t>
            </a:r>
          </a:p>
          <a:p>
            <a:pPr marL="342900" indent="-342900">
              <a:buBlip>
                <a:blip r:embed="rId4"/>
              </a:buBlip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Фигурки домашних и диких животных; муляжи овощей и фруктов;</a:t>
            </a:r>
          </a:p>
          <a:p>
            <a:pPr marL="342900" indent="-342900">
              <a:buBlip>
                <a:blip r:embed="rId4"/>
              </a:buBlip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Художественная и познавательная литература на экологическую тематику; энциклопедии.</a:t>
            </a:r>
          </a:p>
          <a:p>
            <a:pPr marL="342900" indent="-342900">
              <a:buBlip>
                <a:blip r:embed="rId4"/>
              </a:buBlip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Природный материал (листья, шишки, камни, ракушки)</a:t>
            </a:r>
          </a:p>
          <a:p>
            <a:pPr marL="342900" indent="-342900">
              <a:buBlip>
                <a:blip r:embed="rId4"/>
              </a:buBlip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Коллекции камней, семян; гербарии растений и листьев.</a:t>
            </a:r>
          </a:p>
          <a:p>
            <a:pPr marL="342900" indent="-342900">
              <a:buBlip>
                <a:blip r:embed="rId4"/>
              </a:buBlip>
            </a:pP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Лепбуки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873165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oom.ru/powerpoint/fon-dlya-prezentacii-vesna-09.jpg?ver=3.0">
            <a:extLst>
              <a:ext uri="{FF2B5EF4-FFF2-40B4-BE49-F238E27FC236}">
                <a16:creationId xmlns:a16="http://schemas.microsoft.com/office/drawing/2014/main" id="{C134CA39-2BA4-4F90-938B-F087BBEA5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66" y="0"/>
            <a:ext cx="9147766" cy="6858001"/>
          </a:xfrm>
          <a:prstGeom prst="rect">
            <a:avLst/>
          </a:prstGeom>
          <a:noFill/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2D1CA777-B808-46E2-BD94-2895CDF59F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76" y="1661905"/>
            <a:ext cx="3783106" cy="5037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5AFE0F18-DAC7-4775-B939-E0453CD84C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6976" y="1508844"/>
            <a:ext cx="3898043" cy="5190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EEB016CA-AD56-46D8-B927-E70DDF380E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80516" y="-255259"/>
            <a:ext cx="2774957" cy="3684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77743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oom.ru/powerpoint/fon-dlya-prezentacii-vesna-09.jpg?ver=3.0">
            <a:extLst>
              <a:ext uri="{FF2B5EF4-FFF2-40B4-BE49-F238E27FC236}">
                <a16:creationId xmlns:a16="http://schemas.microsoft.com/office/drawing/2014/main" id="{C134CA39-2BA4-4F90-938B-F087BBEA5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66" y="0"/>
            <a:ext cx="9147766" cy="6858001"/>
          </a:xfrm>
          <a:prstGeom prst="rect">
            <a:avLst/>
          </a:prstGeom>
          <a:noFill/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EEB016CA-AD56-46D8-B927-E70DDF380E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80516" y="-255259"/>
            <a:ext cx="2774957" cy="3684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57BE6459-AC22-401A-BD2E-DB19815007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67" y="980109"/>
            <a:ext cx="3838468" cy="575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8FA3489F-0F49-4C40-8011-B02FABF01C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0959" y="1699254"/>
            <a:ext cx="4108074" cy="5039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F6153CF-F7D0-4954-A579-C63A558D9606}"/>
              </a:ext>
            </a:extLst>
          </p:cNvPr>
          <p:cNvSpPr/>
          <p:nvPr/>
        </p:nvSpPr>
        <p:spPr>
          <a:xfrm>
            <a:off x="5405718" y="860613"/>
            <a:ext cx="33796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Тематический уголок по времени года</a:t>
            </a:r>
          </a:p>
        </p:txBody>
      </p:sp>
    </p:spTree>
    <p:extLst>
      <p:ext uri="{BB962C8B-B14F-4D97-AF65-F5344CB8AC3E}">
        <p14:creationId xmlns:p14="http://schemas.microsoft.com/office/powerpoint/2010/main" val="31865797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oom.ru/powerpoint/fon-dlya-prezentacii-vesna-09.jpg?ver=3.0">
            <a:extLst>
              <a:ext uri="{FF2B5EF4-FFF2-40B4-BE49-F238E27FC236}">
                <a16:creationId xmlns:a16="http://schemas.microsoft.com/office/drawing/2014/main" id="{C134CA39-2BA4-4F90-938B-F087BBEA5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66" y="0"/>
            <a:ext cx="9147766" cy="6858001"/>
          </a:xfrm>
          <a:prstGeom prst="rect">
            <a:avLst/>
          </a:prstGeom>
          <a:noFill/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C02B7F32-5640-47DA-9E26-FD57A0D62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9640" y="2350285"/>
            <a:ext cx="3673296" cy="2129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A0520D08-F658-4A94-B8B6-64C9C539D6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996" y="151742"/>
            <a:ext cx="3423044" cy="2066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10D320CA-CC81-46AB-96C0-FB631103B6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958" y="108645"/>
            <a:ext cx="3735214" cy="2104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2FE1AE73-06D5-4820-86B0-D3D1FC18B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820" y="2350285"/>
            <a:ext cx="3673297" cy="2133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>
            <a:extLst>
              <a:ext uri="{FF2B5EF4-FFF2-40B4-BE49-F238E27FC236}">
                <a16:creationId xmlns:a16="http://schemas.microsoft.com/office/drawing/2014/main" id="{48ABE802-BC89-4A1D-A21A-A74133FE51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9938" y="71564"/>
            <a:ext cx="1710765" cy="2530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D4974072-466E-45CC-A29D-7E46FBE11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58" y="4713584"/>
            <a:ext cx="3735214" cy="210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>
            <a:extLst>
              <a:ext uri="{FF2B5EF4-FFF2-40B4-BE49-F238E27FC236}">
                <a16:creationId xmlns:a16="http://schemas.microsoft.com/office/drawing/2014/main" id="{2908421E-5472-4938-9EA1-28C2DD43D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9911" y="4682136"/>
            <a:ext cx="3735214" cy="210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2">
            <a:extLst>
              <a:ext uri="{FF2B5EF4-FFF2-40B4-BE49-F238E27FC236}">
                <a16:creationId xmlns:a16="http://schemas.microsoft.com/office/drawing/2014/main" id="{1EEDC8C9-07FC-4B53-8422-AD3E663738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931" y="4983836"/>
            <a:ext cx="1676622" cy="2104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43847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oom.ru/powerpoint/fon-dlya-prezentacii-vesna-09.jpg?ver=3.0">
            <a:extLst>
              <a:ext uri="{FF2B5EF4-FFF2-40B4-BE49-F238E27FC236}">
                <a16:creationId xmlns:a16="http://schemas.microsoft.com/office/drawing/2014/main" id="{C134CA39-2BA4-4F90-938B-F087BBEA5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66" y="0"/>
            <a:ext cx="9147766" cy="6858001"/>
          </a:xfrm>
          <a:prstGeom prst="rect">
            <a:avLst/>
          </a:prstGeom>
          <a:noFill/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DACB3C2-CD16-47A7-8018-19A03AF425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961" y="1526833"/>
            <a:ext cx="3369744" cy="249666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C18A774-C00A-490A-A0D4-76011929F6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7008" y="4319423"/>
            <a:ext cx="3881808" cy="2424382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08721EE-947F-4522-B4F1-1636650D3A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112" y="3731615"/>
            <a:ext cx="2813893" cy="3531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67047107-A9C2-4D2F-82DC-00A8BC613042}"/>
              </a:ext>
            </a:extLst>
          </p:cNvPr>
          <p:cNvSpPr/>
          <p:nvPr/>
        </p:nvSpPr>
        <p:spPr>
          <a:xfrm>
            <a:off x="402336" y="283464"/>
            <a:ext cx="8119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ЛЕПБУКИ НА ЭКОЛОГИЧЕСКУЮ ТЕМУ:</a:t>
            </a:r>
          </a:p>
          <a:p>
            <a:pPr algn="ctr"/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«Вологодский Ёжик Яша»</a:t>
            </a:r>
          </a:p>
          <a:p>
            <a:pPr algn="ctr"/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«Животные Вологодской области КРАСНАЯ КНИГА»</a:t>
            </a:r>
          </a:p>
          <a:p>
            <a:pPr algn="ctr"/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«Синичка – маленькая птичка»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D3BE7E7-834F-4F98-9BD3-7C08451AD859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8862" y="1555678"/>
            <a:ext cx="1730917" cy="24966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39B56C2-B389-4004-8B08-9A7772F2B5BB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8305" y="1533260"/>
            <a:ext cx="2487168" cy="24617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4">
            <a:extLst>
              <a:ext uri="{FF2B5EF4-FFF2-40B4-BE49-F238E27FC236}">
                <a16:creationId xmlns:a16="http://schemas.microsoft.com/office/drawing/2014/main" id="{A412AB10-E148-4A8E-B0C0-F750737E4F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8822" y="3429000"/>
            <a:ext cx="2887957" cy="3834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9041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oom.ru/powerpoint/fon-dlya-prezentacii-vesna-09.jpg?ver=3.0">
            <a:extLst>
              <a:ext uri="{FF2B5EF4-FFF2-40B4-BE49-F238E27FC236}">
                <a16:creationId xmlns:a16="http://schemas.microsoft.com/office/drawing/2014/main" id="{C134CA39-2BA4-4F90-938B-F087BBEA5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66" y="0"/>
            <a:ext cx="9147766" cy="6858001"/>
          </a:xfrm>
          <a:prstGeom prst="rect">
            <a:avLst/>
          </a:prstGeom>
          <a:noFill/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C6A3B78-B95E-449D-9C5D-E45AC5D467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223" y="1297720"/>
            <a:ext cx="3843788" cy="4826935"/>
          </a:xfrm>
          <a:prstGeom prst="rect">
            <a:avLst/>
          </a:prstGeom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28F5890B-53D2-4687-94DD-E0F3EA520C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06474" y="3306417"/>
            <a:ext cx="1570244" cy="208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FD7CF90-9740-46B3-A29B-2F4888BFD432}"/>
              </a:ext>
            </a:extLst>
          </p:cNvPr>
          <p:cNvSpPr/>
          <p:nvPr/>
        </p:nvSpPr>
        <p:spPr>
          <a:xfrm>
            <a:off x="3130754" y="733345"/>
            <a:ext cx="32700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«Огород на окне»</a:t>
            </a:r>
          </a:p>
        </p:txBody>
      </p:sp>
    </p:spTree>
    <p:extLst>
      <p:ext uri="{BB962C8B-B14F-4D97-AF65-F5344CB8AC3E}">
        <p14:creationId xmlns:p14="http://schemas.microsoft.com/office/powerpoint/2010/main" val="9167321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oom.ru/powerpoint/fon-dlya-prezentacii-vesna-09.jpg?ver=3.0">
            <a:extLst>
              <a:ext uri="{FF2B5EF4-FFF2-40B4-BE49-F238E27FC236}">
                <a16:creationId xmlns:a16="http://schemas.microsoft.com/office/drawing/2014/main" id="{C134CA39-2BA4-4F90-938B-F087BBEA5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7766" cy="6858001"/>
          </a:xfrm>
          <a:prstGeom prst="rect">
            <a:avLst/>
          </a:prstGeom>
          <a:noFill/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FD7CF90-9740-46B3-A29B-2F4888BFD432}"/>
              </a:ext>
            </a:extLst>
          </p:cNvPr>
          <p:cNvSpPr/>
          <p:nvPr/>
        </p:nvSpPr>
        <p:spPr>
          <a:xfrm>
            <a:off x="1993392" y="393192"/>
            <a:ext cx="53858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Экспериментальный уголок «Лаборатория»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190B611-A18A-490B-A26C-548C658B38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06" y="1275742"/>
            <a:ext cx="4697140" cy="2649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D4F6A2A0-F26B-4011-8C0B-BD72B238F4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366" y="3976776"/>
            <a:ext cx="4925194" cy="2778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5AFCFB4B-54A1-4FB6-A425-AF40E9B04A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0023" y="1617382"/>
            <a:ext cx="3772388" cy="212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>
            <a:extLst>
              <a:ext uri="{FF2B5EF4-FFF2-40B4-BE49-F238E27FC236}">
                <a16:creationId xmlns:a16="http://schemas.microsoft.com/office/drawing/2014/main" id="{4BD5DAFA-62AA-4999-AB99-588C37B79C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594" y="4285129"/>
            <a:ext cx="3763019" cy="2122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>
            <a:extLst>
              <a:ext uri="{FF2B5EF4-FFF2-40B4-BE49-F238E27FC236}">
                <a16:creationId xmlns:a16="http://schemas.microsoft.com/office/drawing/2014/main" id="{A74C0ADF-C8A8-4A68-A512-406680D9D6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6217" y="-231922"/>
            <a:ext cx="1739077" cy="208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41559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oom.ru/powerpoint/fon-dlya-prezentacii-vesna-09.jpg?ver=3.0">
            <a:extLst>
              <a:ext uri="{FF2B5EF4-FFF2-40B4-BE49-F238E27FC236}">
                <a16:creationId xmlns:a16="http://schemas.microsoft.com/office/drawing/2014/main" id="{C134CA39-2BA4-4F90-938B-F087BBEA5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66" y="0"/>
            <a:ext cx="9147766" cy="6858001"/>
          </a:xfrm>
          <a:prstGeom prst="rect">
            <a:avLst/>
          </a:prstGeom>
          <a:noFill/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120BE95-F682-4A20-8BBB-DA5D3EAD9C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804" y="584693"/>
            <a:ext cx="4463951" cy="242317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BF425CB-CB06-49DC-9144-A0BBA44236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348" y="3418165"/>
            <a:ext cx="4463951" cy="248893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62A4939-9210-49E1-9F33-17590F2F46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6375" y="1343774"/>
            <a:ext cx="4125993" cy="2303870"/>
          </a:xfrm>
          <a:prstGeom prst="rect">
            <a:avLst/>
          </a:prstGeom>
        </p:spPr>
      </p:pic>
      <p:pic>
        <p:nvPicPr>
          <p:cNvPr id="14" name="Picture 4">
            <a:extLst>
              <a:ext uri="{FF2B5EF4-FFF2-40B4-BE49-F238E27FC236}">
                <a16:creationId xmlns:a16="http://schemas.microsoft.com/office/drawing/2014/main" id="{FA44F8CC-8EB0-4CA4-9167-EE57D2417C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9311" y="4791270"/>
            <a:ext cx="1813152" cy="2331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2">
            <a:extLst>
              <a:ext uri="{FF2B5EF4-FFF2-40B4-BE49-F238E27FC236}">
                <a16:creationId xmlns:a16="http://schemas.microsoft.com/office/drawing/2014/main" id="{592B2CA5-15B1-4ACD-BC52-9414EA7CCA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3739" y="5070175"/>
            <a:ext cx="1574308" cy="1975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1">
            <a:extLst>
              <a:ext uri="{FF2B5EF4-FFF2-40B4-BE49-F238E27FC236}">
                <a16:creationId xmlns:a16="http://schemas.microsoft.com/office/drawing/2014/main" id="{7A7A2573-B098-4A50-9B09-33D35B436A02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476693" y="3739015"/>
            <a:ext cx="2861763" cy="2168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236736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oom.ru/powerpoint/fon-dlya-prezentacii-vesna-09.jpg?ver=3.0">
            <a:extLst>
              <a:ext uri="{FF2B5EF4-FFF2-40B4-BE49-F238E27FC236}">
                <a16:creationId xmlns:a16="http://schemas.microsoft.com/office/drawing/2014/main" id="{C134CA39-2BA4-4F90-938B-F087BBEA5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66" y="0"/>
            <a:ext cx="9147766" cy="6858001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16B0D4F-3763-4078-B649-0352483D2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395837" y="3342021"/>
            <a:ext cx="2887957" cy="3834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DADBC0E-78E7-473B-A1AE-E6E2D6809080}"/>
              </a:ext>
            </a:extLst>
          </p:cNvPr>
          <p:cNvSpPr/>
          <p:nvPr/>
        </p:nvSpPr>
        <p:spPr>
          <a:xfrm>
            <a:off x="1856232" y="1179576"/>
            <a:ext cx="7011543" cy="4515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630555"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повышения экологической культуры дошкольников используются разнообразные формы и методы обучения.</a:t>
            </a:r>
            <a:endParaRPr lang="ru-RU" sz="24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интегрированные занятия </a:t>
            </a:r>
            <a:endParaRPr lang="ru-RU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наблюдения </a:t>
            </a:r>
            <a:endParaRPr lang="ru-RU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целевой экскурсии </a:t>
            </a:r>
            <a:endParaRPr lang="ru-RU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экологические акции</a:t>
            </a:r>
            <a:endParaRPr lang="ru-RU" sz="2400" b="1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опыты </a:t>
            </a:r>
            <a:endParaRPr lang="ru-RU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чтение художественной литературы </a:t>
            </a:r>
            <a:endParaRPr lang="ru-RU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инсценировки 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труд в уголке живой природы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39584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oom.ru/powerpoint/fon-dlya-prezentacii-vesna-09.jpg?ver=3.0">
            <a:extLst>
              <a:ext uri="{FF2B5EF4-FFF2-40B4-BE49-F238E27FC236}">
                <a16:creationId xmlns:a16="http://schemas.microsoft.com/office/drawing/2014/main" id="{C134CA39-2BA4-4F90-938B-F087BBEA5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66" y="0"/>
            <a:ext cx="9147766" cy="6858001"/>
          </a:xfrm>
          <a:prstGeom prst="rect">
            <a:avLst/>
          </a:prstGeom>
          <a:noFill/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ADD11B6B-4371-46B9-972B-BE810FE30CE1}"/>
              </a:ext>
            </a:extLst>
          </p:cNvPr>
          <p:cNvSpPr/>
          <p:nvPr/>
        </p:nvSpPr>
        <p:spPr>
          <a:xfrm>
            <a:off x="2743562" y="2079812"/>
            <a:ext cx="387239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кормушку смастерили, </a:t>
            </a:r>
            <a:b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столовую открыли. </a:t>
            </a:r>
            <a:b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Воробей, снегирь-сосед, </a:t>
            </a:r>
            <a:b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Будет вам зимой обед.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FAC433A5-C642-419A-B3C9-D2D9011E58F4}"/>
              </a:ext>
            </a:extLst>
          </p:cNvPr>
          <p:cNvSpPr/>
          <p:nvPr/>
        </p:nvSpPr>
        <p:spPr>
          <a:xfrm>
            <a:off x="2121408" y="335889"/>
            <a:ext cx="47365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Экологическая акция </a:t>
            </a:r>
          </a:p>
          <a:p>
            <a:pPr algn="ctr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Поможем птицам перезимовать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!"</a:t>
            </a:r>
          </a:p>
        </p:txBody>
      </p:sp>
      <p:pic>
        <p:nvPicPr>
          <p:cNvPr id="11" name="Picture 12">
            <a:extLst>
              <a:ext uri="{FF2B5EF4-FFF2-40B4-BE49-F238E27FC236}">
                <a16:creationId xmlns:a16="http://schemas.microsoft.com/office/drawing/2014/main" id="{BAD600D5-96E4-4029-AD69-B6988B4F41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2815" y="3991926"/>
            <a:ext cx="2616425" cy="3283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>
            <a:extLst>
              <a:ext uri="{FF2B5EF4-FFF2-40B4-BE49-F238E27FC236}">
                <a16:creationId xmlns:a16="http://schemas.microsoft.com/office/drawing/2014/main" id="{8AC24A9E-ED75-4090-B87A-D2367166FF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390181" y="3207013"/>
            <a:ext cx="3133743" cy="4160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84075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oom.ru/powerpoint/fon-dlya-prezentacii-vesna-09.jpg?ver=3.0">
            <a:extLst>
              <a:ext uri="{FF2B5EF4-FFF2-40B4-BE49-F238E27FC236}">
                <a16:creationId xmlns:a16="http://schemas.microsoft.com/office/drawing/2014/main" id="{C134CA39-2BA4-4F90-938B-F087BBEA5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66" y="0"/>
            <a:ext cx="9147766" cy="6858001"/>
          </a:xfrm>
          <a:prstGeom prst="rect">
            <a:avLst/>
          </a:prstGeom>
          <a:noFill/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6908824-7227-4C9C-8CDC-EBB9E7C95844}"/>
              </a:ext>
            </a:extLst>
          </p:cNvPr>
          <p:cNvSpPr/>
          <p:nvPr/>
        </p:nvSpPr>
        <p:spPr>
          <a:xfrm>
            <a:off x="2016454" y="1482738"/>
            <a:ext cx="24031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Наблюдения на прогулке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365E83A8-F7DF-47F2-818C-34259264DCA2}"/>
              </a:ext>
            </a:extLst>
          </p:cNvPr>
          <p:cNvSpPr/>
          <p:nvPr/>
        </p:nvSpPr>
        <p:spPr>
          <a:xfrm>
            <a:off x="4329953" y="995082"/>
            <a:ext cx="47134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Интегрированные НОД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FA39593-EF0A-48A9-903B-336EA492A7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5888" y="1436378"/>
            <a:ext cx="2555546" cy="326569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580F271-7B73-40DE-A3CE-67B0AABC37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922" y="2133215"/>
            <a:ext cx="2032634" cy="3109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6167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oom.ru/powerpoint/fon-dlya-prezentacii-vesna-09.jpg?ver=3.0">
            <a:extLst>
              <a:ext uri="{FF2B5EF4-FFF2-40B4-BE49-F238E27FC236}">
                <a16:creationId xmlns:a16="http://schemas.microsoft.com/office/drawing/2014/main" id="{C134CA39-2BA4-4F90-938B-F087BBEA5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66" y="0"/>
            <a:ext cx="9147766" cy="6858001"/>
          </a:xfrm>
          <a:prstGeom prst="rect">
            <a:avLst/>
          </a:prstGeom>
          <a:noFill/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3E957C1-471F-4249-BFA1-F890479E6054}"/>
              </a:ext>
            </a:extLst>
          </p:cNvPr>
          <p:cNvSpPr/>
          <p:nvPr/>
        </p:nvSpPr>
        <p:spPr>
          <a:xfrm>
            <a:off x="1819656" y="329184"/>
            <a:ext cx="57332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Мнемотаблицы для систематизации знаний детей о природе.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18" descr="M3VtwYf4B8g">
            <a:extLst>
              <a:ext uri="{FF2B5EF4-FFF2-40B4-BE49-F238E27FC236}">
                <a16:creationId xmlns:a16="http://schemas.microsoft.com/office/drawing/2014/main" id="{EC10107C-59D0-4D1E-BEF3-0A27177C91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20896">
            <a:off x="305806" y="1196079"/>
            <a:ext cx="2968609" cy="2062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9" descr="ц">
            <a:extLst>
              <a:ext uri="{FF2B5EF4-FFF2-40B4-BE49-F238E27FC236}">
                <a16:creationId xmlns:a16="http://schemas.microsoft.com/office/drawing/2014/main" id="{B5364B0D-283A-4A20-B6D6-38CAC21FF856}"/>
              </a:ext>
            </a:extLst>
          </p:cNvPr>
          <p:cNvPicPr>
            <a:picLocks noGrp="1"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85230">
            <a:off x="5919004" y="1325537"/>
            <a:ext cx="2948723" cy="2064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Documents and Settings\Дом\Рабочий стол\мнемотаблицы\весна.png">
            <a:extLst>
              <a:ext uri="{FF2B5EF4-FFF2-40B4-BE49-F238E27FC236}">
                <a16:creationId xmlns:a16="http://schemas.microsoft.com/office/drawing/2014/main" id="{B212D525-0CAC-45BE-BEF3-F9080E31EB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7286" y="1518950"/>
            <a:ext cx="2705662" cy="19808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ocuments and Settings\Дом\Local Settings\Temp\WPDNSE\Camera\P_20170410_093532_1_p.jpg">
            <a:extLst>
              <a:ext uri="{FF2B5EF4-FFF2-40B4-BE49-F238E27FC236}">
                <a16:creationId xmlns:a16="http://schemas.microsoft.com/office/drawing/2014/main" id="{0DFC61DC-4D55-4E2F-A074-EBAFCA22F4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236" y="3702012"/>
            <a:ext cx="3701907" cy="27240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Documents and Settings\Дом\Local Settings\Temp\WPDNSE\Camera\P_20170426_100852_1_p.jpg">
            <a:extLst>
              <a:ext uri="{FF2B5EF4-FFF2-40B4-BE49-F238E27FC236}">
                <a16:creationId xmlns:a16="http://schemas.microsoft.com/office/drawing/2014/main" id="{1CED47F2-0526-4515-84D4-A7DCB72E9A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7849" y="3728147"/>
            <a:ext cx="3468618" cy="272404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>
            <a:extLst>
              <a:ext uri="{FF2B5EF4-FFF2-40B4-BE49-F238E27FC236}">
                <a16:creationId xmlns:a16="http://schemas.microsoft.com/office/drawing/2014/main" id="{1A30DDC0-5498-4995-AF1A-7F89E3D271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2761" y="4454461"/>
            <a:ext cx="2219295" cy="2785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38171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oom.ru/powerpoint/fon-dlya-prezentacii-vesna-09.jpg?ver=3.0">
            <a:extLst>
              <a:ext uri="{FF2B5EF4-FFF2-40B4-BE49-F238E27FC236}">
                <a16:creationId xmlns:a16="http://schemas.microsoft.com/office/drawing/2014/main" id="{C134CA39-2BA4-4F90-938B-F087BBEA5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66" y="0"/>
            <a:ext cx="9147766" cy="6858001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16B0D4F-3763-4078-B649-0352483D2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79818" y="4953342"/>
            <a:ext cx="1575914" cy="2092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0C5CC8B-20E8-45A6-BDBE-DCADB5ED1967}"/>
              </a:ext>
            </a:extLst>
          </p:cNvPr>
          <p:cNvSpPr/>
          <p:nvPr/>
        </p:nvSpPr>
        <p:spPr>
          <a:xfrm>
            <a:off x="1286404" y="384048"/>
            <a:ext cx="5827628" cy="991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630555"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Исследовательская деятельность дошкольников</a:t>
            </a:r>
            <a:r>
              <a:rPr lang="ru-RU" sz="28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082FCCA-C5AC-4B1A-AED3-A85B9ED6E76F}"/>
              </a:ext>
            </a:extLst>
          </p:cNvPr>
          <p:cNvSpPr/>
          <p:nvPr/>
        </p:nvSpPr>
        <p:spPr>
          <a:xfrm>
            <a:off x="4846323" y="2373120"/>
            <a:ext cx="43737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«</a:t>
            </a:r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Давайте посмотрим, что будет если…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?»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40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4129C519-39D0-4233-B232-0F0DD7A698CA}"/>
              </a:ext>
            </a:extLst>
          </p:cNvPr>
          <p:cNvSpPr/>
          <p:nvPr/>
        </p:nvSpPr>
        <p:spPr>
          <a:xfrm>
            <a:off x="672352" y="2618916"/>
            <a:ext cx="362532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«</a:t>
            </a:r>
            <a:r>
              <a:rPr lang="ru-RU" sz="2400" b="1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Как это сделать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?»</a:t>
            </a:r>
            <a:endParaRPr lang="ru-RU" sz="2400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2B6FE174-F140-4FE0-A139-81E47039B54B}"/>
              </a:ext>
            </a:extLst>
          </p:cNvPr>
          <p:cNvSpPr/>
          <p:nvPr/>
        </p:nvSpPr>
        <p:spPr>
          <a:xfrm>
            <a:off x="3290047" y="4484881"/>
            <a:ext cx="2438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«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Давайте сделаем так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» </a:t>
            </a:r>
            <a:endParaRPr lang="ru-RU" sz="2400" dirty="0"/>
          </a:p>
        </p:txBody>
      </p:sp>
      <p:pic>
        <p:nvPicPr>
          <p:cNvPr id="9" name="Picture 12">
            <a:extLst>
              <a:ext uri="{FF2B5EF4-FFF2-40B4-BE49-F238E27FC236}">
                <a16:creationId xmlns:a16="http://schemas.microsoft.com/office/drawing/2014/main" id="{7220234A-31A9-4BD8-A90D-772A883F8A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5557" y="5067747"/>
            <a:ext cx="1575915" cy="1977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91242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oom.ru/powerpoint/fon-dlya-prezentacii-vesna-09.jpg?ver=3.0">
            <a:extLst>
              <a:ext uri="{FF2B5EF4-FFF2-40B4-BE49-F238E27FC236}">
                <a16:creationId xmlns:a16="http://schemas.microsoft.com/office/drawing/2014/main" id="{C134CA39-2BA4-4F90-938B-F087BBEA5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8724" y="-1"/>
            <a:ext cx="9147766" cy="6858001"/>
          </a:xfrm>
          <a:prstGeom prst="rect">
            <a:avLst/>
          </a:prstGeom>
          <a:noFill/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EC3C6EF-E224-48CF-B62E-121187E6707C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591" y="1706763"/>
            <a:ext cx="3044329" cy="41412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4">
            <a:extLst>
              <a:ext uri="{FF2B5EF4-FFF2-40B4-BE49-F238E27FC236}">
                <a16:creationId xmlns:a16="http://schemas.microsoft.com/office/drawing/2014/main" id="{A526122D-5081-4069-980A-69D4A07109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0336" y="4292389"/>
            <a:ext cx="2133535" cy="2921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B7A800A-F174-4290-B62E-87B95F7278A3}"/>
              </a:ext>
            </a:extLst>
          </p:cNvPr>
          <p:cNvSpPr/>
          <p:nvPr/>
        </p:nvSpPr>
        <p:spPr>
          <a:xfrm>
            <a:off x="2587752" y="621792"/>
            <a:ext cx="42702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Детско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родительский познавательно – исследовательский экологический  проект «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Муравей – трудяга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62260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oom.ru/powerpoint/fon-dlya-prezentacii-vesna-09.jpg?ver=3.0">
            <a:extLst>
              <a:ext uri="{FF2B5EF4-FFF2-40B4-BE49-F238E27FC236}">
                <a16:creationId xmlns:a16="http://schemas.microsoft.com/office/drawing/2014/main" id="{C134CA39-2BA4-4F90-938B-F087BBEA5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66" y="0"/>
            <a:ext cx="9147766" cy="6858001"/>
          </a:xfrm>
          <a:prstGeom prst="rect">
            <a:avLst/>
          </a:prstGeom>
          <a:noFill/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4D566DA-8BF2-432E-8FF5-D8940B613CC9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42" y="3733262"/>
            <a:ext cx="2978159" cy="227204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89B785B-1454-46CC-94AF-D3F223AF7D35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89" y="1090645"/>
            <a:ext cx="2978159" cy="2272041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B64EDC5-8681-43D1-BDB2-838BA6D7C119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91" y="1752655"/>
            <a:ext cx="2626845" cy="216319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5879033-222D-4371-A906-C9CE9E6F9BF7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9427" y="1090644"/>
            <a:ext cx="2705117" cy="227204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E6C6065-AEF0-4C9B-BF8E-F2B7DC3D07C8}"/>
              </a:ext>
            </a:extLst>
          </p:cNvPr>
          <p:cNvSpPr/>
          <p:nvPr/>
        </p:nvSpPr>
        <p:spPr>
          <a:xfrm>
            <a:off x="2924574" y="548640"/>
            <a:ext cx="3375642" cy="1003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Экологический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познавательно – исследовательский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педагогический проект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Тема «</a:t>
            </a:r>
            <a:r>
              <a:rPr lang="ru-RU" sz="1400" b="1" dirty="0">
                <a:solidFill>
                  <a:srgbClr val="C4591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Где зимует рыжий муравей</a:t>
            </a:r>
            <a:r>
              <a:rPr lang="ru-RU" sz="1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A963493-D9CA-470B-8A01-CBED423FB6DB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4779" y="3530268"/>
            <a:ext cx="2183145" cy="16150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5BA8C7D-65EE-459F-B38D-937495964432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613" y="5242974"/>
            <a:ext cx="2183145" cy="1517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33329070-71C9-45B9-BE66-AE45A88814D5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353516" y="4035057"/>
            <a:ext cx="2637971" cy="26238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773624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oom.ru/powerpoint/fon-dlya-prezentacii-vesna-09.jpg?ver=3.0">
            <a:extLst>
              <a:ext uri="{FF2B5EF4-FFF2-40B4-BE49-F238E27FC236}">
                <a16:creationId xmlns:a16="http://schemas.microsoft.com/office/drawing/2014/main" id="{C134CA39-2BA4-4F90-938B-F087BBEA5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8724" y="-1"/>
            <a:ext cx="9147766" cy="6858001"/>
          </a:xfrm>
          <a:prstGeom prst="rect">
            <a:avLst/>
          </a:prstGeom>
          <a:noFill/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B7A800A-F174-4290-B62E-87B95F7278A3}"/>
              </a:ext>
            </a:extLst>
          </p:cNvPr>
          <p:cNvSpPr/>
          <p:nvPr/>
        </p:nvSpPr>
        <p:spPr>
          <a:xfrm>
            <a:off x="1737359" y="1271017"/>
            <a:ext cx="65101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Детско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родительский познавательный экологический  проект «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Воробей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dirty="0"/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B9C7978D-3FD9-4B4A-94BF-82B7B9A8C8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297" y="2811351"/>
            <a:ext cx="4906154" cy="3706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>
            <a:extLst>
              <a:ext uri="{FF2B5EF4-FFF2-40B4-BE49-F238E27FC236}">
                <a16:creationId xmlns:a16="http://schemas.microsoft.com/office/drawing/2014/main" id="{71BBE7E9-D954-4DA8-82C5-6DDE6A2634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5864" y="4280562"/>
            <a:ext cx="2133535" cy="2921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>
            <a:extLst>
              <a:ext uri="{FF2B5EF4-FFF2-40B4-BE49-F238E27FC236}">
                <a16:creationId xmlns:a16="http://schemas.microsoft.com/office/drawing/2014/main" id="{5DFE8F83-0B9B-4A9C-A8D1-5F4E36B545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95544" y="4389424"/>
            <a:ext cx="1875812" cy="2704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46144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oom.ru/powerpoint/fon-dlya-prezentacii-vesna-09.jpg?ver=3.0">
            <a:extLst>
              <a:ext uri="{FF2B5EF4-FFF2-40B4-BE49-F238E27FC236}">
                <a16:creationId xmlns:a16="http://schemas.microsoft.com/office/drawing/2014/main" id="{C134CA39-2BA4-4F90-938B-F087BBEA5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66" y="0"/>
            <a:ext cx="9147766" cy="6858001"/>
          </a:xfrm>
          <a:prstGeom prst="rect">
            <a:avLst/>
          </a:prstGeom>
          <a:noFill/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6869433-9F9D-4DD8-8E4D-5DCCAF55CB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6317" y="4531030"/>
            <a:ext cx="2343464" cy="220476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6A907CC-5EC4-4123-B147-827BCED755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3857" y="1842662"/>
            <a:ext cx="2951342" cy="246548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70321A6-CE04-445A-9F0A-4304C2EBCAB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5510" y="4531030"/>
            <a:ext cx="2213549" cy="2185235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0C7223E9-9AA9-4F0D-A0B2-2598FD3BF192}"/>
              </a:ext>
            </a:extLst>
          </p:cNvPr>
          <p:cNvSpPr/>
          <p:nvPr/>
        </p:nvSpPr>
        <p:spPr>
          <a:xfrm>
            <a:off x="2295144" y="356616"/>
            <a:ext cx="4562856" cy="12631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Экологический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познавательно – исследовательский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педагогический проект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Тема «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КТО ЖИВЁТ НА ФЕРМЕ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5" name="Picture 4">
            <a:extLst>
              <a:ext uri="{FF2B5EF4-FFF2-40B4-BE49-F238E27FC236}">
                <a16:creationId xmlns:a16="http://schemas.microsoft.com/office/drawing/2014/main" id="{F6272F7A-CD49-46FF-AA67-85A71B2F3F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94510" y="4111949"/>
            <a:ext cx="2165170" cy="287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D85FBE8-ED43-4A1A-94DF-5C8F5AF1081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4797" y="4382289"/>
            <a:ext cx="2343464" cy="2333976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FA8A3B6C-F9AE-41CC-93D4-0C99832A99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109" y="1684336"/>
            <a:ext cx="4836069" cy="2724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889292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oom.ru/powerpoint/fon-dlya-prezentacii-vesna-09.jpg?ver=3.0">
            <a:extLst>
              <a:ext uri="{FF2B5EF4-FFF2-40B4-BE49-F238E27FC236}">
                <a16:creationId xmlns:a16="http://schemas.microsoft.com/office/drawing/2014/main" id="{C134CA39-2BA4-4F90-938B-F087BBEA5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66" y="0"/>
            <a:ext cx="9147766" cy="6858001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16B0D4F-3763-4078-B649-0352483D2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340975" y="3541686"/>
            <a:ext cx="2782422" cy="3694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D3CB727-968A-4DD3-B2EC-CF6286BC502B}"/>
              </a:ext>
            </a:extLst>
          </p:cNvPr>
          <p:cNvSpPr/>
          <p:nvPr/>
        </p:nvSpPr>
        <p:spPr>
          <a:xfrm>
            <a:off x="1691640" y="1335024"/>
            <a:ext cx="53858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Экологическое просвещение родителей.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196469-4ADC-4437-BF86-FF40C6AD4AA8}"/>
              </a:ext>
            </a:extLst>
          </p:cNvPr>
          <p:cNvSpPr/>
          <p:nvPr/>
        </p:nvSpPr>
        <p:spPr>
          <a:xfrm>
            <a:off x="1874520" y="2289132"/>
            <a:ext cx="3931920" cy="4124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630555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Формы работы: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Экологические познавательные проекты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совместно озеленение территории детского сада, участие в экологических акциях города (высаживание кустов и деревьев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стенгазеты 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фотогазеты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участия родителей на экологических праздниках</a:t>
            </a:r>
            <a:endParaRPr lang="ru-RU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799995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oom.ru/powerpoint/fon-dlya-prezentacii-vesna-09.jpg?ver=3.0">
            <a:extLst>
              <a:ext uri="{FF2B5EF4-FFF2-40B4-BE49-F238E27FC236}">
                <a16:creationId xmlns:a16="http://schemas.microsoft.com/office/drawing/2014/main" id="{C134CA39-2BA4-4F90-938B-F087BBEA5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66" y="0"/>
            <a:ext cx="9147766" cy="6858001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16B0D4F-3763-4078-B649-0352483D2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473855" y="3326893"/>
            <a:ext cx="2887957" cy="3834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329137A-E755-4D99-A3E1-2D36DDB7CD10}"/>
              </a:ext>
            </a:extLst>
          </p:cNvPr>
          <p:cNvSpPr/>
          <p:nvPr/>
        </p:nvSpPr>
        <p:spPr>
          <a:xfrm>
            <a:off x="1901952" y="1005840"/>
            <a:ext cx="72420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помощь родителям оформляется «Экологический стенд», где помещаются статьи, стихи, загадки по теме, приметы, словесные игры для разучивания и занятий с детьми дома. 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102E64DE-890C-4492-926D-63E6B0A541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952" y="2625638"/>
            <a:ext cx="6938903" cy="4065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355768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oom.ru/powerpoint/fon-dlya-prezentacii-vesna-09.jpg?ver=3.0">
            <a:extLst>
              <a:ext uri="{FF2B5EF4-FFF2-40B4-BE49-F238E27FC236}">
                <a16:creationId xmlns:a16="http://schemas.microsoft.com/office/drawing/2014/main" id="{C134CA39-2BA4-4F90-938B-F087BBEA5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66" y="0"/>
            <a:ext cx="9147766" cy="6858001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16B0D4F-3763-4078-B649-0352483D2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270856" y="4504320"/>
            <a:ext cx="2008217" cy="2666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A96938C-2DF3-4C42-A9DD-B2EBA1B54597}"/>
              </a:ext>
            </a:extLst>
          </p:cNvPr>
          <p:cNvSpPr/>
          <p:nvPr/>
        </p:nvSpPr>
        <p:spPr>
          <a:xfrm>
            <a:off x="2079812" y="2174723"/>
            <a:ext cx="675938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spcAft>
                <a:spcPts val="0"/>
              </a:spcAft>
            </a:pP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Хорошей традицией в работе с родителями стало участие в конкурсах, развлечениях, выставках.</a:t>
            </a:r>
            <a:endParaRPr lang="ru-RU" sz="2000" b="1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5E854D2-25CF-4425-9D33-402363E74F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004" y="3002781"/>
            <a:ext cx="3282696" cy="246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39344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oom.ru/powerpoint/fon-dlya-prezentacii-vesna-09.jpg?ver=3.0">
            <a:extLst>
              <a:ext uri="{FF2B5EF4-FFF2-40B4-BE49-F238E27FC236}">
                <a16:creationId xmlns:a16="http://schemas.microsoft.com/office/drawing/2014/main" id="{C134CA39-2BA4-4F90-938B-F087BBEA5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66" y="0"/>
            <a:ext cx="9147766" cy="6858001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16B0D4F-3763-4078-B649-0352483D2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377549" y="3429000"/>
            <a:ext cx="2887957" cy="3834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C5E5E41-A93E-4EC0-8F9B-CF3489C1A4FE}"/>
              </a:ext>
            </a:extLst>
          </p:cNvPr>
          <p:cNvSpPr/>
          <p:nvPr/>
        </p:nvSpPr>
        <p:spPr>
          <a:xfrm>
            <a:off x="1914525" y="1114425"/>
            <a:ext cx="6516243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родителей выпускаются тематические буклеты</a:t>
            </a:r>
            <a:r>
              <a:rPr lang="ru-RU" sz="2000" dirty="0">
                <a:solidFill>
                  <a:srgbClr val="C00000"/>
                </a:solidFill>
              </a:rPr>
              <a:t>: </a:t>
            </a:r>
          </a:p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«Правила безопасности детей на природе летом»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«Всё о правильном питании детей»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«Наши друзья-витамины»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«Подвижные игры на прогулке»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«Чистый город – наш город»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/>
              <a:t> </a:t>
            </a:r>
          </a:p>
          <a:p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Проводятся консультации:</a:t>
            </a:r>
          </a:p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«Экология жилища»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«Воспитание безопасного поведения детей в природе»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«Основные правила поведения в природе»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«Защита от клещей. Как удалить клеща. Правила безопасности для детей»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«На прогулке летом»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228600" algn="just">
              <a:spcAft>
                <a:spcPts val="0"/>
              </a:spcAft>
            </a:pP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49870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oom.ru/powerpoint/fon-dlya-prezentacii-vesna-09.jpg?ver=3.0">
            <a:extLst>
              <a:ext uri="{FF2B5EF4-FFF2-40B4-BE49-F238E27FC236}">
                <a16:creationId xmlns:a16="http://schemas.microsoft.com/office/drawing/2014/main" id="{C134CA39-2BA4-4F90-938B-F087BBEA5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7766" cy="6858001"/>
          </a:xfrm>
          <a:prstGeom prst="rect">
            <a:avLst/>
          </a:prstGeom>
          <a:noFill/>
        </p:spPr>
      </p:pic>
      <p:pic>
        <p:nvPicPr>
          <p:cNvPr id="7172" name="Picture 4">
            <a:extLst>
              <a:ext uri="{FF2B5EF4-FFF2-40B4-BE49-F238E27FC236}">
                <a16:creationId xmlns:a16="http://schemas.microsoft.com/office/drawing/2014/main" id="{D81ACA51-5485-479B-9D38-75DC129D8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411" y="283310"/>
            <a:ext cx="5447496" cy="3277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>
            <a:extLst>
              <a:ext uri="{FF2B5EF4-FFF2-40B4-BE49-F238E27FC236}">
                <a16:creationId xmlns:a16="http://schemas.microsoft.com/office/drawing/2014/main" id="{C5CB81B0-CCE8-439C-8BFB-321AAAF1CA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2214" y="3686843"/>
            <a:ext cx="2236089" cy="304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>
            <a:extLst>
              <a:ext uri="{FF2B5EF4-FFF2-40B4-BE49-F238E27FC236}">
                <a16:creationId xmlns:a16="http://schemas.microsoft.com/office/drawing/2014/main" id="{369F4DEF-2A01-444B-8802-7C67522382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324826" y="2949678"/>
            <a:ext cx="2848422" cy="3781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>
            <a:extLst>
              <a:ext uri="{FF2B5EF4-FFF2-40B4-BE49-F238E27FC236}">
                <a16:creationId xmlns:a16="http://schemas.microsoft.com/office/drawing/2014/main" id="{350030FD-A729-42C2-93EB-C295C590CF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6871" y="664494"/>
            <a:ext cx="2747129" cy="3447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C0B9D89-5090-466E-AEF8-6394C89F0F7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91" y="4011577"/>
            <a:ext cx="3913632" cy="2719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33849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Дмитрий\OneDrive\Рабочий стол\по экологии\img18.jpg">
            <a:extLst>
              <a:ext uri="{FF2B5EF4-FFF2-40B4-BE49-F238E27FC236}">
                <a16:creationId xmlns:a16="http://schemas.microsoft.com/office/drawing/2014/main" id="{21BC5056-B7EB-4E2C-92EA-E36E4308E6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8254"/>
            <a:ext cx="9136757" cy="6849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66556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oom.ru/powerpoint/fon-dlya-prezentacii-vesna-09.jpg?ver=3.0">
            <a:extLst>
              <a:ext uri="{FF2B5EF4-FFF2-40B4-BE49-F238E27FC236}">
                <a16:creationId xmlns:a16="http://schemas.microsoft.com/office/drawing/2014/main" id="{AE54AF35-3AA4-4786-8A3B-BC441B0DDC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66" y="0"/>
            <a:ext cx="9147766" cy="6858001"/>
          </a:xfrm>
          <a:prstGeom prst="rect">
            <a:avLst/>
          </a:prstGeom>
          <a:noFill/>
        </p:spPr>
      </p:pic>
      <p:pic>
        <p:nvPicPr>
          <p:cNvPr id="4" name="preview-image" descr="http://ds2romawka.ucoz.ru/img/umnica.png">
            <a:extLst>
              <a:ext uri="{FF2B5EF4-FFF2-40B4-BE49-F238E27FC236}">
                <a16:creationId xmlns:a16="http://schemas.microsoft.com/office/drawing/2014/main" id="{E8516E72-85FC-4DC5-BBD0-36BEF7F3C1FC}"/>
              </a:ext>
            </a:extLst>
          </p:cNvPr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07237" y="176992"/>
            <a:ext cx="1436763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http://eco18.ru/template/images/news/03.png">
            <a:extLst>
              <a:ext uri="{FF2B5EF4-FFF2-40B4-BE49-F238E27FC236}">
                <a16:creationId xmlns:a16="http://schemas.microsoft.com/office/drawing/2014/main" id="{FA8F69DE-485E-4DB0-B7C2-40E5117BEC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448"/>
          <a:stretch>
            <a:fillRect/>
          </a:stretch>
        </p:blipFill>
        <p:spPr bwMode="auto">
          <a:xfrm>
            <a:off x="-92923" y="3985330"/>
            <a:ext cx="1797898" cy="2996496"/>
          </a:xfrm>
          <a:prstGeom prst="rect">
            <a:avLst/>
          </a:prstGeom>
          <a:noFill/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78B7B5B6-2D91-4381-A517-AC367CB24E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375" y="4118681"/>
            <a:ext cx="2194669" cy="3148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D744E8C-0289-4CE1-9CE5-CF9FF85815DE}"/>
              </a:ext>
            </a:extLst>
          </p:cNvPr>
          <p:cNvSpPr/>
          <p:nvPr/>
        </p:nvSpPr>
        <p:spPr>
          <a:xfrm>
            <a:off x="1499616" y="1581912"/>
            <a:ext cx="6455664" cy="3860294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80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СПАСИБО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80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80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ВНИМАНИЕ</a:t>
            </a:r>
            <a:endParaRPr lang="ru-RU" sz="8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631954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878</TotalTime>
  <Words>885</Words>
  <Application>Microsoft Office PowerPoint</Application>
  <PresentationFormat>Экран (4:3)</PresentationFormat>
  <Paragraphs>116</Paragraphs>
  <Slides>38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44" baseType="lpstr">
      <vt:lpstr>Arial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Дом</dc:creator>
  <cp:lastModifiedBy>Дом</cp:lastModifiedBy>
  <cp:revision>24</cp:revision>
  <dcterms:created xsi:type="dcterms:W3CDTF">2022-12-03T08:29:28Z</dcterms:created>
  <dcterms:modified xsi:type="dcterms:W3CDTF">2025-12-21T09:26:45Z</dcterms:modified>
</cp:coreProperties>
</file>