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2" r:id="rId1"/>
  </p:sldMasterIdLst>
  <p:sldIdLst>
    <p:sldId id="257" r:id="rId2"/>
    <p:sldId id="258" r:id="rId3"/>
    <p:sldId id="260" r:id="rId4"/>
    <p:sldId id="261" r:id="rId5"/>
    <p:sldId id="262" r:id="rId6"/>
    <p:sldId id="264" r:id="rId7"/>
    <p:sldId id="266" r:id="rId8"/>
    <p:sldId id="269" r:id="rId9"/>
    <p:sldId id="268" r:id="rId10"/>
    <p:sldId id="270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6803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762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4206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545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2948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5712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9152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2319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51433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8287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02974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90154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8073651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859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23799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94799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1828800" y="274639"/>
            <a:ext cx="9753600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A0C6563-6DC9-4A91-BCA8-1ACE9C60B35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3758D6-F897-43CA-888B-2AC69459B6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F6DCA1E3-087C-41C7-B574-EDC02BE29215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7384FF-031F-4890-9668-D2F8606B1B72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042227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Media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274638"/>
            <a:ext cx="9753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930400" y="1600201"/>
            <a:ext cx="47244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Мультимедиа 3"/>
          <p:cNvSpPr>
            <a:spLocks noGrp="1"/>
          </p:cNvSpPr>
          <p:nvPr>
            <p:ph type="media" sz="half" idx="2"/>
          </p:nvPr>
        </p:nvSpPr>
        <p:spPr>
          <a:xfrm>
            <a:off x="6858000" y="1600201"/>
            <a:ext cx="47244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FA11400-C5F2-4DAC-8A5F-07B5B2B1142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45A3A0D-9394-47E4-906E-E9F0E740A20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ECBCC68-7402-4C69-AF5E-652536DD894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337B71E-5303-41C9-B3E3-67FD92B9A5FE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888607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F12B0C-B45B-429D-B70C-A488FF3A6619}" type="datetimeFigureOut">
              <a:rPr lang="ru-RU" smtClean="0"/>
              <a:t>15.02.2022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0631C1A-0A35-41C6-9082-3AB1C5D053C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2302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WordArt 6">
            <a:extLst>
              <a:ext uri="{FF2B5EF4-FFF2-40B4-BE49-F238E27FC236}">
                <a16:creationId xmlns:a16="http://schemas.microsoft.com/office/drawing/2014/main" id="{B2578345-0DE2-44A4-A116-108D3835E9D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41085" y="1964369"/>
            <a:ext cx="8071590" cy="249608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 cap="sq">
                  <a:solidFill>
                    <a:srgbClr val="B2B2B2"/>
                  </a:solidFill>
                  <a:round/>
                  <a:headEnd type="none" w="sm" len="sm"/>
                  <a:tailEnd type="none" w="sm" len="sm"/>
                </a:ln>
                <a:solidFill>
                  <a:srgbClr val="66FF33"/>
                </a:soli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Segoe Script" panose="030B0504020000000003" pitchFamily="66" charset="0"/>
              </a:rPr>
              <a:t>Экология наша жизнь</a:t>
            </a:r>
          </a:p>
        </p:txBody>
      </p:sp>
    </p:spTree>
  </p:cSld>
  <p:clrMapOvr>
    <a:masterClrMapping/>
  </p:clrMapOvr>
  <p:transition advTm="918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9">
            <a:extLst>
              <a:ext uri="{FF2B5EF4-FFF2-40B4-BE49-F238E27FC236}">
                <a16:creationId xmlns:a16="http://schemas.microsoft.com/office/drawing/2014/main" id="{F352AD0B-DEF4-410F-BAB1-94CB3095E6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91112" y="129393"/>
            <a:ext cx="5364162" cy="65992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tIns="88872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  <a:t>Многие из людей давно стали воспринимать природу, как место для отдыха. </a:t>
            </a:r>
          </a:p>
          <a:p>
            <a:pPr eaLnBrk="1" hangingPunct="1"/>
            <a:r>
              <a:rPr lang="ru-RU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  <a:t>А ведь мы не просто жители, мы  часть природы, она все больше зависит от нас и страдает от нашей неумной, а то и просто преступной деятельности. Не стоит забывать, что вред природе наносят не только вредные выбросы производства, горы мусора, загрязнения рек и морей, вырубки лесов, уничтожение животных и растений, но и наши поездки в выходные дни на шашлыки</a:t>
            </a:r>
            <a:r>
              <a:rPr lang="en-US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  <a:t> </a:t>
            </a:r>
            <a:r>
              <a:rPr lang="ru-RU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  <a:t>или за грибами. </a:t>
            </a:r>
          </a:p>
          <a:p>
            <a:pPr eaLnBrk="1" hangingPunct="1"/>
            <a:r>
              <a:rPr lang="ru-RU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  <a:t>Вред, наносимый разведенным нами костром, несоизмерим с тем, что «дарит» природе химкомбинат или полигон для бытовых отходов, но он все же ощутим. </a:t>
            </a:r>
            <a:br>
              <a:rPr lang="ru-RU" altLang="ru-RU" sz="2000" dirty="0">
                <a:solidFill>
                  <a:schemeClr val="accent2"/>
                </a:solidFill>
                <a:latin typeface="Bookman Old Style" panose="02050604050505020204" pitchFamily="18" charset="0"/>
              </a:rPr>
            </a:br>
            <a:endParaRPr lang="ru-RU" altLang="ru-RU" sz="2000" dirty="0">
              <a:solidFill>
                <a:schemeClr val="accent2"/>
              </a:solidFill>
              <a:latin typeface="Bookman Old Style" panose="02050604050505020204" pitchFamily="18" charset="0"/>
            </a:endParaRPr>
          </a:p>
        </p:txBody>
      </p:sp>
      <p:pic>
        <p:nvPicPr>
          <p:cNvPr id="5123" name="Picture 13" descr="0000396260-preview">
            <a:extLst>
              <a:ext uri="{FF2B5EF4-FFF2-40B4-BE49-F238E27FC236}">
                <a16:creationId xmlns:a16="http://schemas.microsoft.com/office/drawing/2014/main" id="{3BB7AD21-CB5E-4FA8-9910-5D9A3602F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46" t="3783"/>
          <a:stretch>
            <a:fillRect/>
          </a:stretch>
        </p:blipFill>
        <p:spPr bwMode="auto">
          <a:xfrm>
            <a:off x="7535864" y="4437063"/>
            <a:ext cx="2916237" cy="217170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14" descr="0_62bf_bd9fb3aa_XL">
            <a:extLst>
              <a:ext uri="{FF2B5EF4-FFF2-40B4-BE49-F238E27FC236}">
                <a16:creationId xmlns:a16="http://schemas.microsoft.com/office/drawing/2014/main" id="{19375EAB-E427-4055-90FD-FAFD7F8037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9" y="620713"/>
            <a:ext cx="2255837" cy="3370262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628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3">
            <a:extLst>
              <a:ext uri="{FF2B5EF4-FFF2-40B4-BE49-F238E27FC236}">
                <a16:creationId xmlns:a16="http://schemas.microsoft.com/office/drawing/2014/main" id="{7C0B64B0-5C8E-48DB-B135-3B2D70ED4076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885279" y="967283"/>
            <a:ext cx="6697662" cy="4525962"/>
          </a:xfrm>
        </p:spPr>
        <p:txBody>
          <a:bodyPr/>
          <a:lstStyle/>
          <a:p>
            <a:pPr marL="0" indent="0" algn="ctr">
              <a:buNone/>
            </a:pPr>
            <a:r>
              <a:rPr lang="ru-RU" altLang="ru-RU" dirty="0">
                <a:solidFill>
                  <a:schemeClr val="accent2"/>
                </a:solidFill>
              </a:rPr>
              <a:t>В последнее время природа все чаще дает нам понять, что она обижена на нас: выпадают снега, где не должно быть, дожди, засуха.</a:t>
            </a:r>
            <a:br>
              <a:rPr lang="ru-RU" altLang="ru-RU" dirty="0">
                <a:solidFill>
                  <a:schemeClr val="accent2"/>
                </a:solidFill>
              </a:rPr>
            </a:br>
            <a:endParaRPr lang="ru-RU" altLang="ru-RU" dirty="0">
              <a:solidFill>
                <a:schemeClr val="accent2"/>
              </a:solidFill>
            </a:endParaRPr>
          </a:p>
        </p:txBody>
      </p:sp>
      <p:pic>
        <p:nvPicPr>
          <p:cNvPr id="7171" name="Picture 4" descr="43_1">
            <a:extLst>
              <a:ext uri="{FF2B5EF4-FFF2-40B4-BE49-F238E27FC236}">
                <a16:creationId xmlns:a16="http://schemas.microsoft.com/office/drawing/2014/main" id="{F1A8FDEC-C712-4E09-9766-DDD7BFCED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0120" y="2303433"/>
            <a:ext cx="3593972" cy="2394553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5" descr="989cf41cad34">
            <a:extLst>
              <a:ext uri="{FF2B5EF4-FFF2-40B4-BE49-F238E27FC236}">
                <a16:creationId xmlns:a16="http://schemas.microsoft.com/office/drawing/2014/main" id="{23392A9D-3C56-497B-B326-5C33D366BB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039" y="2303434"/>
            <a:ext cx="3593973" cy="2427843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3" name="Picture 6" descr="_2">
            <a:extLst>
              <a:ext uri="{FF2B5EF4-FFF2-40B4-BE49-F238E27FC236}">
                <a16:creationId xmlns:a16="http://schemas.microsoft.com/office/drawing/2014/main" id="{6A7FC3B9-0B67-40D4-B013-36D3AE96C2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7993" y="4331869"/>
            <a:ext cx="2941429" cy="220321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1047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>
            <a:extLst>
              <a:ext uri="{FF2B5EF4-FFF2-40B4-BE49-F238E27FC236}">
                <a16:creationId xmlns:a16="http://schemas.microsoft.com/office/drawing/2014/main" id="{412813FA-6838-45A7-B268-6A822CF2750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859378" y="461639"/>
            <a:ext cx="7885112" cy="4005263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altLang="ru-RU" sz="2000" dirty="0">
                <a:solidFill>
                  <a:schemeClr val="accent2"/>
                </a:solidFill>
              </a:rPr>
              <a:t>Экологию можно сформулировать одной короткой фразой – </a:t>
            </a:r>
            <a:r>
              <a:rPr lang="ru-RU" altLang="ru-RU" sz="2000" dirty="0">
                <a:solidFill>
                  <a:srgbClr val="FF0000"/>
                </a:solidFill>
              </a:rPr>
              <a:t>«Человек, не навреди». 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ru-RU" altLang="ru-RU" sz="2000" dirty="0">
                <a:solidFill>
                  <a:schemeClr val="accent2"/>
                </a:solidFill>
              </a:rPr>
              <a:t>Но, к сожалению, человек вредит много и изощренно, нанося природе невосполнимую боль. </a:t>
            </a:r>
          </a:p>
          <a:p>
            <a:pPr marL="0" indent="0" algn="ctr">
              <a:lnSpc>
                <a:spcPct val="90000"/>
              </a:lnSpc>
              <a:buNone/>
            </a:pPr>
            <a:r>
              <a:rPr lang="ru-RU" altLang="ru-RU" sz="2000" dirty="0">
                <a:solidFill>
                  <a:schemeClr val="accent2"/>
                </a:solidFill>
              </a:rPr>
              <a:t>Мы уже привыкли, что каждое лето телевидение показывает массу пожаров, уничтожающих тысячи гектаров лесов. И большая часть пожаров – дело рук человека.</a:t>
            </a:r>
            <a:br>
              <a:rPr lang="ru-RU" altLang="ru-RU" sz="2000" dirty="0">
                <a:solidFill>
                  <a:schemeClr val="accent2"/>
                </a:solidFill>
              </a:rPr>
            </a:br>
            <a:br>
              <a:rPr lang="ru-RU" altLang="ru-RU" sz="2000" dirty="0">
                <a:solidFill>
                  <a:schemeClr val="accent2"/>
                </a:solidFill>
              </a:rPr>
            </a:br>
            <a:r>
              <a:rPr lang="ru-RU" altLang="ru-RU" sz="2000" dirty="0">
                <a:solidFill>
                  <a:schemeClr val="accent2"/>
                </a:solidFill>
              </a:rPr>
              <a:t>Непотушенный окурок или уголек, бутылка из прозрачного стекла, брошенная на сухую траву (эффект увеличительного стекла) в сухую ветреную погоду могут за несколько минут превратить спокойный зеленый лес в огненный ад, в котором погибнет масса живого.</a:t>
            </a:r>
            <a:br>
              <a:rPr lang="ru-RU" altLang="ru-RU" sz="2000" dirty="0">
                <a:solidFill>
                  <a:schemeClr val="accent2"/>
                </a:solidFill>
              </a:rPr>
            </a:br>
            <a:endParaRPr lang="ru-RU" altLang="ru-RU" sz="2000" dirty="0">
              <a:solidFill>
                <a:schemeClr val="accent2"/>
              </a:solidFill>
            </a:endParaRPr>
          </a:p>
        </p:txBody>
      </p:sp>
      <p:pic>
        <p:nvPicPr>
          <p:cNvPr id="8195" name="Picture 7" descr="showImage">
            <a:extLst>
              <a:ext uri="{FF2B5EF4-FFF2-40B4-BE49-F238E27FC236}">
                <a16:creationId xmlns:a16="http://schemas.microsoft.com/office/drawing/2014/main" id="{68B43B0D-713D-40F1-BF2A-DF24131024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8450" y="3852909"/>
            <a:ext cx="4288104" cy="2859736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3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3">
            <a:extLst>
              <a:ext uri="{FF2B5EF4-FFF2-40B4-BE49-F238E27FC236}">
                <a16:creationId xmlns:a16="http://schemas.microsoft.com/office/drawing/2014/main" id="{4AF34C59-5246-4BA9-B840-8E7D3D00B2E8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273639" y="126770"/>
            <a:ext cx="8101013" cy="4525962"/>
          </a:xfrm>
        </p:spPr>
        <p:txBody>
          <a:bodyPr>
            <a:normAutofit lnSpcReduction="10000"/>
          </a:bodyPr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altLang="ru-RU" sz="2400" dirty="0">
                <a:solidFill>
                  <a:schemeClr val="accent2"/>
                </a:solidFill>
              </a:rPr>
              <a:t>Ученые подсчитали, что 1 гектар леса поглощает не меньше 5 тонн углекислого газа в год, выделяя за это же время 10 тонн кислорода. </a:t>
            </a:r>
          </a:p>
          <a:p>
            <a:pPr marL="0" indent="0" algn="ctr">
              <a:lnSpc>
                <a:spcPct val="80000"/>
              </a:lnSpc>
              <a:buNone/>
            </a:pPr>
            <a:r>
              <a:rPr lang="ru-RU" altLang="ru-RU" sz="2400" dirty="0">
                <a:solidFill>
                  <a:schemeClr val="accent2"/>
                </a:solidFill>
              </a:rPr>
              <a:t>Например, за один час- гектар леса поглотит весь углекислый газ, выделяющийся при дыхании 200 человек. Убедительные цифры, не правда ли? И подобных примеров можно привести множество.</a:t>
            </a:r>
            <a:br>
              <a:rPr lang="ru-RU" altLang="ru-RU" sz="2400" dirty="0">
                <a:solidFill>
                  <a:schemeClr val="accent2"/>
                </a:solidFill>
              </a:rPr>
            </a:br>
            <a:br>
              <a:rPr lang="ru-RU" altLang="ru-RU" sz="2400" dirty="0">
                <a:solidFill>
                  <a:schemeClr val="accent2"/>
                </a:solidFill>
              </a:rPr>
            </a:br>
            <a:r>
              <a:rPr lang="ru-RU" altLang="ru-RU" sz="2400" dirty="0">
                <a:solidFill>
                  <a:schemeClr val="accent2"/>
                </a:solidFill>
              </a:rPr>
              <a:t>Не забывайте, что в городских парках и скверах живых существ может быть не намного меньше, чем в диком лесу, но они значительно уязвимее и всецело зависят от людской прихоти. Наши предки давно уже сформулировали основные принципы поведения человека по отношению к природе. Давайте и мы будем им следовать. </a:t>
            </a:r>
            <a:br>
              <a:rPr lang="ru-RU" altLang="ru-RU" sz="2400" dirty="0">
                <a:solidFill>
                  <a:schemeClr val="accent2"/>
                </a:solidFill>
              </a:rPr>
            </a:br>
            <a:endParaRPr lang="ru-RU" altLang="ru-RU" sz="2400" dirty="0">
              <a:solidFill>
                <a:schemeClr val="accent2"/>
              </a:solidFill>
            </a:endParaRPr>
          </a:p>
          <a:p>
            <a:pPr algn="ctr">
              <a:lnSpc>
                <a:spcPct val="80000"/>
              </a:lnSpc>
            </a:pPr>
            <a:endParaRPr lang="ru-RU" altLang="ru-RU" sz="2400" dirty="0"/>
          </a:p>
        </p:txBody>
      </p:sp>
      <p:pic>
        <p:nvPicPr>
          <p:cNvPr id="9219" name="Picture 4" descr="e46b14c09793">
            <a:extLst>
              <a:ext uri="{FF2B5EF4-FFF2-40B4-BE49-F238E27FC236}">
                <a16:creationId xmlns:a16="http://schemas.microsoft.com/office/drawing/2014/main" id="{735CA9E6-ACBD-4987-BBC6-DE78491B4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62" y="4211869"/>
            <a:ext cx="6096000" cy="2376488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8766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3">
            <a:extLst>
              <a:ext uri="{FF2B5EF4-FFF2-40B4-BE49-F238E27FC236}">
                <a16:creationId xmlns:a16="http://schemas.microsoft.com/office/drawing/2014/main" id="{712D145C-F679-4BF4-B492-C672192C0E5C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587375" y="965361"/>
            <a:ext cx="6048375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altLang="ru-RU" sz="2400" dirty="0">
                <a:solidFill>
                  <a:schemeClr val="accent2"/>
                </a:solidFill>
              </a:rPr>
              <a:t>Нельзя держать дома диких животных</a:t>
            </a:r>
            <a:r>
              <a:rPr lang="en-US" altLang="ru-RU" sz="2400" dirty="0">
                <a:solidFill>
                  <a:schemeClr val="accent2"/>
                </a:solidFill>
              </a:rPr>
              <a:t>.</a:t>
            </a:r>
            <a:r>
              <a:rPr lang="ru-RU" altLang="ru-RU" sz="2400" dirty="0">
                <a:solidFill>
                  <a:schemeClr val="accent2"/>
                </a:solidFill>
              </a:rPr>
              <a:t> Превращать  их в домашних, в большинстве случаев не получится. Чаще всего наша  «забота» для них гибельна. </a:t>
            </a:r>
          </a:p>
        </p:txBody>
      </p:sp>
      <p:pic>
        <p:nvPicPr>
          <p:cNvPr id="10243" name="Picture 4" descr="halapenjo_279035_L">
            <a:extLst>
              <a:ext uri="{FF2B5EF4-FFF2-40B4-BE49-F238E27FC236}">
                <a16:creationId xmlns:a16="http://schemas.microsoft.com/office/drawing/2014/main" id="{1C57877F-6070-49E6-BF5F-6E1B69D17C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501" y="4292600"/>
            <a:ext cx="3255963" cy="2338388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5" descr="undzinka_248668_S1">
            <a:extLst>
              <a:ext uri="{FF2B5EF4-FFF2-40B4-BE49-F238E27FC236}">
                <a16:creationId xmlns:a16="http://schemas.microsoft.com/office/drawing/2014/main" id="{60F0751B-F4A3-4650-AD22-973E6BBB8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4" y="4797426"/>
            <a:ext cx="2016125" cy="180022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5" name="Picture 7" descr="pic60">
            <a:extLst>
              <a:ext uri="{FF2B5EF4-FFF2-40B4-BE49-F238E27FC236}">
                <a16:creationId xmlns:a16="http://schemas.microsoft.com/office/drawing/2014/main" id="{200C2726-CE34-4B60-A482-B5EAAF871F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11451" y="5373688"/>
            <a:ext cx="1800225" cy="120015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25594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27740049_pautina_ruslan_minaev_460_auto">
            <a:extLst>
              <a:ext uri="{FF2B5EF4-FFF2-40B4-BE49-F238E27FC236}">
                <a16:creationId xmlns:a16="http://schemas.microsoft.com/office/drawing/2014/main" id="{69175001-D380-4221-8F16-A56A875B4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8526" y="4076701"/>
            <a:ext cx="3013075" cy="2303463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Rectangle 3">
            <a:extLst>
              <a:ext uri="{FF2B5EF4-FFF2-40B4-BE49-F238E27FC236}">
                <a16:creationId xmlns:a16="http://schemas.microsoft.com/office/drawing/2014/main" id="{367D60C2-E2F2-47DF-932B-0F078C0FFC3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604838" y="0"/>
            <a:ext cx="8388350" cy="4525963"/>
          </a:xfrm>
        </p:spPr>
        <p:txBody>
          <a:bodyPr>
            <a:normAutofit/>
          </a:bodyPr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altLang="ru-RU" sz="2000" dirty="0">
                <a:solidFill>
                  <a:schemeClr val="accent2"/>
                </a:solidFill>
              </a:rPr>
              <a:t>Нужно бережно относиться и к самым маленьким обитателям леса. Не обрывайте паутины, просто их обойдите. Не разрушайте муравейники и не наступайте на муравьиные тропы. Без необходимости не переворачивайте камни, коряги, старые бревна, не ломайте замшелые пни. Под ними и в них живет большое количество живых существ. Если решите убедиться, то присядьте ненадолго в сторонке. Вызванная вашими шагами тревога стихнет, и на пни выползут ящерицы, заспешат по своим делам многоножки, появятся жуки, засуетятся птицы, вылезет из норки мышь – лес заживет своей обычной жизнью. </a:t>
            </a:r>
            <a:br>
              <a:rPr lang="ru-RU" altLang="ru-RU" sz="2000" dirty="0">
                <a:solidFill>
                  <a:schemeClr val="accent2"/>
                </a:solidFill>
              </a:rPr>
            </a:br>
            <a:br>
              <a:rPr lang="ru-RU" altLang="ru-RU" sz="2000" dirty="0">
                <a:solidFill>
                  <a:schemeClr val="accent2"/>
                </a:solidFill>
              </a:rPr>
            </a:br>
            <a:r>
              <a:rPr lang="ru-RU" altLang="ru-RU" sz="2000" dirty="0">
                <a:solidFill>
                  <a:schemeClr val="accent2"/>
                </a:solidFill>
              </a:rPr>
              <a:t>Для природы все живые существа важны и нужны, у всех своя ниша и сложные взаимосвязи с другими. Среди них нет «мерзких и противных», поэтому нужно бережно относится к всему живому.</a:t>
            </a:r>
          </a:p>
        </p:txBody>
      </p:sp>
      <p:pic>
        <p:nvPicPr>
          <p:cNvPr id="12292" name="Picture 4" descr="slide0006_image010">
            <a:extLst>
              <a:ext uri="{FF2B5EF4-FFF2-40B4-BE49-F238E27FC236}">
                <a16:creationId xmlns:a16="http://schemas.microsoft.com/office/drawing/2014/main" id="{9EAE2EA3-B3D2-44F9-99B6-9A725D101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6" t="3015" r="2205" b="1900"/>
          <a:stretch>
            <a:fillRect/>
          </a:stretch>
        </p:blipFill>
        <p:spPr bwMode="auto">
          <a:xfrm>
            <a:off x="1774825" y="4005263"/>
            <a:ext cx="3024188" cy="2303462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6" descr="1245402495_1159096639_g">
            <a:extLst>
              <a:ext uri="{FF2B5EF4-FFF2-40B4-BE49-F238E27FC236}">
                <a16:creationId xmlns:a16="http://schemas.microsoft.com/office/drawing/2014/main" id="{87F0F851-D69D-42C9-A738-6FD7449FBB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0419" y="4525963"/>
            <a:ext cx="2951162" cy="221297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6578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>
            <a:extLst>
              <a:ext uri="{FF2B5EF4-FFF2-40B4-BE49-F238E27FC236}">
                <a16:creationId xmlns:a16="http://schemas.microsoft.com/office/drawing/2014/main" id="{4B06FCBC-29E9-4B7F-91DA-ABEE07B6235D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575895" y="620712"/>
            <a:ext cx="7848600" cy="6119813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buNone/>
            </a:pPr>
            <a:r>
              <a:rPr lang="ru-RU" altLang="ru-RU" sz="1600" dirty="0">
                <a:solidFill>
                  <a:schemeClr val="accent2"/>
                </a:solidFill>
              </a:rPr>
              <a:t>Нельзя  без нужды не нарушать лесную почву. Не забывайте, что проезжающий автомобиль колесами уплотняет ее, приводя к гибели многих живых существ. Не приносят лесу пользы и выхлопные </a:t>
            </a:r>
            <a:r>
              <a:rPr lang="ru-RU" altLang="ru-RU" sz="1600" dirty="0" err="1">
                <a:solidFill>
                  <a:schemeClr val="accent2"/>
                </a:solidFill>
              </a:rPr>
              <a:t>газы</a:t>
            </a:r>
            <a:r>
              <a:rPr lang="ru-RU" altLang="ru-RU" sz="1600" dirty="0">
                <a:solidFill>
                  <a:schemeClr val="accent2"/>
                </a:solidFill>
              </a:rPr>
              <a:t>. Ходить по лесу желательно по уже имеющимся тропинкам, не прокладывая без нужды новые. Если идете по бездорожью, старайтесь не ломать и не вытаптывать растения. </a:t>
            </a:r>
            <a:br>
              <a:rPr lang="ru-RU" altLang="ru-RU" sz="1600" dirty="0">
                <a:solidFill>
                  <a:schemeClr val="accent2"/>
                </a:solidFill>
              </a:rPr>
            </a:br>
            <a:br>
              <a:rPr lang="ru-RU" altLang="ru-RU" sz="1600" dirty="0">
                <a:solidFill>
                  <a:schemeClr val="accent2"/>
                </a:solidFill>
              </a:rPr>
            </a:br>
            <a:r>
              <a:rPr lang="ru-RU" altLang="ru-RU" sz="1600" dirty="0">
                <a:solidFill>
                  <a:schemeClr val="accent2"/>
                </a:solidFill>
              </a:rPr>
              <a:t>Нет необходимости срывать растения, чтобы просто ими полюбоваться. Для этого достаточно наклониться к цветку, который в естественной среде всегда будет выглядеть лучше, чем у вас в руках. </a:t>
            </a:r>
          </a:p>
        </p:txBody>
      </p:sp>
      <p:pic>
        <p:nvPicPr>
          <p:cNvPr id="13315" name="Picture 5" descr="98ed9c2cb3d1">
            <a:extLst>
              <a:ext uri="{FF2B5EF4-FFF2-40B4-BE49-F238E27FC236}">
                <a16:creationId xmlns:a16="http://schemas.microsoft.com/office/drawing/2014/main" id="{7BBB8095-8404-4D0B-9359-EA74ED0B01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9376" y="3429000"/>
            <a:ext cx="2112963" cy="3168650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6" descr="0_210da_de5cea77_L">
            <a:extLst>
              <a:ext uri="{FF2B5EF4-FFF2-40B4-BE49-F238E27FC236}">
                <a16:creationId xmlns:a16="http://schemas.microsoft.com/office/drawing/2014/main" id="{D6C59CA5-E420-4EAA-9DFA-D2B0B7A506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0" y="3429000"/>
            <a:ext cx="2808288" cy="2808288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7" descr="11270120">
            <a:extLst>
              <a:ext uri="{FF2B5EF4-FFF2-40B4-BE49-F238E27FC236}">
                <a16:creationId xmlns:a16="http://schemas.microsoft.com/office/drawing/2014/main" id="{1F183850-7942-4C28-8439-F581FD9909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5864" y="3429000"/>
            <a:ext cx="2808287" cy="2808288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31125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>
            <a:extLst>
              <a:ext uri="{FF2B5EF4-FFF2-40B4-BE49-F238E27FC236}">
                <a16:creationId xmlns:a16="http://schemas.microsoft.com/office/drawing/2014/main" id="{4B7FCB46-0899-4EE5-914E-A05FF3A8A0F5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329532" y="278107"/>
            <a:ext cx="4637087" cy="6126163"/>
          </a:xfrm>
        </p:spPr>
        <p:txBody>
          <a:bodyPr/>
          <a:lstStyle/>
          <a:p>
            <a:pPr marL="0" indent="0">
              <a:buNone/>
            </a:pPr>
            <a:r>
              <a:rPr lang="ru-RU" altLang="ru-RU" sz="2400" dirty="0">
                <a:solidFill>
                  <a:schemeClr val="accent2"/>
                </a:solidFill>
              </a:rPr>
              <a:t>Вред, который может нанести природе  турист, охотник или грибник, обычно невелик, но по возможности надо стараться его минимизировать.</a:t>
            </a:r>
          </a:p>
          <a:p>
            <a:pPr marL="0" indent="0">
              <a:buNone/>
            </a:pPr>
            <a:r>
              <a:rPr lang="ru-RU" altLang="ru-RU" sz="2400" dirty="0">
                <a:solidFill>
                  <a:schemeClr val="accent2"/>
                </a:solidFill>
              </a:rPr>
              <a:t> Природа щедро делится с нами своими дарами, но ждет и к себе бережного отношения и заботы. </a:t>
            </a:r>
          </a:p>
        </p:txBody>
      </p:sp>
      <p:pic>
        <p:nvPicPr>
          <p:cNvPr id="15363" name="Picture 10" descr="gribnik">
            <a:extLst>
              <a:ext uri="{FF2B5EF4-FFF2-40B4-BE49-F238E27FC236}">
                <a16:creationId xmlns:a16="http://schemas.microsoft.com/office/drawing/2014/main" id="{E1F0D4B6-4B24-4790-BECA-4BAFDD9EC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3925" y="146051"/>
            <a:ext cx="1943100" cy="244792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4" name="Picture 8" descr="189059">
            <a:extLst>
              <a:ext uri="{FF2B5EF4-FFF2-40B4-BE49-F238E27FC236}">
                <a16:creationId xmlns:a16="http://schemas.microsoft.com/office/drawing/2014/main" id="{AD7941DD-90EE-4D5B-8588-507A17476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8900" y="2408239"/>
            <a:ext cx="2692400" cy="2022475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365" name="Picture 9" descr="1168287048f4528262a8552c195b0508_big">
            <a:extLst>
              <a:ext uri="{FF2B5EF4-FFF2-40B4-BE49-F238E27FC236}">
                <a16:creationId xmlns:a16="http://schemas.microsoft.com/office/drawing/2014/main" id="{BBA41FAB-F427-4BAC-B91E-0795765A7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83"/>
          <a:stretch>
            <a:fillRect/>
          </a:stretch>
        </p:blipFill>
        <p:spPr bwMode="auto">
          <a:xfrm>
            <a:off x="7175501" y="4365626"/>
            <a:ext cx="2182813" cy="2303463"/>
          </a:xfrm>
          <a:prstGeom prst="rect">
            <a:avLst/>
          </a:prstGeom>
          <a:noFill/>
          <a:ln w="57150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Tm="15219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4" name="WordArt 4">
            <a:extLst>
              <a:ext uri="{FF2B5EF4-FFF2-40B4-BE49-F238E27FC236}">
                <a16:creationId xmlns:a16="http://schemas.microsoft.com/office/drawing/2014/main" id="{DF0D2C0B-4121-4667-9B9D-4E7E5218318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754312" y="2281562"/>
            <a:ext cx="5929313" cy="523875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ru-RU" sz="3600" kern="10">
                <a:ln w="12700" cap="sq">
                  <a:solidFill>
                    <a:srgbClr val="B2B2B2"/>
                  </a:solidFill>
                  <a:round/>
                  <a:headEnd type="none" w="sm" len="sm"/>
                  <a:tailEnd type="none" w="sm" len="sm"/>
                </a:ln>
                <a:solidFill>
                  <a:srgbClr val="66FF33"/>
                </a:solidFill>
                <a:cs typeface="Arial" panose="020B0604020202020204" pitchFamily="34" charset="0"/>
              </a:rPr>
              <a:t>"Мы все... на одной и той же планете </a:t>
            </a:r>
          </a:p>
        </p:txBody>
      </p:sp>
      <p:sp>
        <p:nvSpPr>
          <p:cNvPr id="199687" name="WordArt 7">
            <a:extLst>
              <a:ext uri="{FF2B5EF4-FFF2-40B4-BE49-F238E27FC236}">
                <a16:creationId xmlns:a16="http://schemas.microsoft.com/office/drawing/2014/main" id="{933D3688-C33E-4880-B5FC-B5940CE56C0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093243" y="3026563"/>
            <a:ext cx="5251450" cy="523875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ru-RU" sz="3600" kern="10" dirty="0">
                <a:ln w="12700" cap="sq">
                  <a:solidFill>
                    <a:srgbClr val="B2B2B2"/>
                  </a:solidFill>
                  <a:round/>
                  <a:headEnd type="none" w="sm" len="sm"/>
                  <a:tailEnd type="none" w="sm" len="sm"/>
                </a:ln>
                <a:solidFill>
                  <a:srgbClr val="66FF33"/>
                </a:solidFill>
                <a:cs typeface="Arial" panose="020B0604020202020204" pitchFamily="34" charset="0"/>
              </a:rPr>
              <a:t>- мы все экипаж одного корабля!" </a:t>
            </a:r>
          </a:p>
        </p:txBody>
      </p:sp>
      <p:sp>
        <p:nvSpPr>
          <p:cNvPr id="16389" name="Text Box 13">
            <a:extLst>
              <a:ext uri="{FF2B5EF4-FFF2-40B4-BE49-F238E27FC236}">
                <a16:creationId xmlns:a16="http://schemas.microsoft.com/office/drawing/2014/main" id="{0988C238-EF84-48F1-B562-8D84595358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86293" y="6053929"/>
            <a:ext cx="248786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dirty="0"/>
              <a:t> </a:t>
            </a:r>
          </a:p>
        </p:txBody>
      </p:sp>
    </p:spTree>
  </p:cSld>
  <p:clrMapOvr>
    <a:masterClrMapping/>
  </p:clrMapOvr>
  <p:transition advTm="148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9968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7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2000" fill="hold"/>
                                        <p:tgtEl>
                                          <p:spTgt spid="19968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119</TotalTime>
  <Words>681</Words>
  <Application>Microsoft Office PowerPoint</Application>
  <PresentationFormat>Широкоэкранный</PresentationFormat>
  <Paragraphs>18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Bookman Old Style</vt:lpstr>
      <vt:lpstr>Segoe Script</vt:lpstr>
      <vt:lpstr>Trebuchet MS</vt:lpstr>
      <vt:lpstr>Wingdings 3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Айгуль Сайфуллова</dc:creator>
  <cp:lastModifiedBy>Айгуль Сайфуллова</cp:lastModifiedBy>
  <cp:revision>1</cp:revision>
  <dcterms:created xsi:type="dcterms:W3CDTF">2022-02-15T07:05:25Z</dcterms:created>
  <dcterms:modified xsi:type="dcterms:W3CDTF">2022-02-15T09:04:41Z</dcterms:modified>
</cp:coreProperties>
</file>