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3" r:id="rId16"/>
    <p:sldId id="270" r:id="rId17"/>
    <p:sldId id="274" r:id="rId18"/>
    <p:sldId id="271" r:id="rId19"/>
    <p:sldId id="275" r:id="rId20"/>
    <p:sldId id="272" r:id="rId21"/>
    <p:sldId id="276" r:id="rId22"/>
    <p:sldId id="277" r:id="rId23"/>
    <p:sldId id="280" r:id="rId24"/>
    <p:sldId id="278" r:id="rId25"/>
    <p:sldId id="281" r:id="rId26"/>
    <p:sldId id="279"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04" y="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5CA3D8E-499D-4224-8670-C86BFA064263}" type="datetimeFigureOut">
              <a:rPr lang="ru-RU" smtClean="0"/>
              <a:pPr/>
              <a:t>03.11.2021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4835D4F8-9C41-4052-907E-37DAA81E213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5CA3D8E-499D-4224-8670-C86BFA064263}" type="datetimeFigureOut">
              <a:rPr lang="ru-RU" smtClean="0"/>
              <a:pPr/>
              <a:t>03.11.2021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35D4F8-9C41-4052-907E-37DAA81E213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png"/></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3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28.jpeg"/><Relationship Id="rId4" Type="http://schemas.openxmlformats.org/officeDocument/2006/relationships/image" Target="../media/image27.jpeg"/></Relationships>
</file>

<file path=ppt/slides/_rels/slide3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Татьяна\Desktop\1579462473_60-100.jpg"/>
          <p:cNvPicPr>
            <a:picLocks noChangeAspect="1" noChangeArrowheads="1"/>
          </p:cNvPicPr>
          <p:nvPr/>
        </p:nvPicPr>
        <p:blipFill>
          <a:blip r:embed="rId2" cstate="print"/>
          <a:srcRect/>
          <a:stretch>
            <a:fillRect/>
          </a:stretch>
        </p:blipFill>
        <p:spPr bwMode="auto">
          <a:xfrm>
            <a:off x="0" y="0"/>
            <a:ext cx="9144000" cy="7000900"/>
          </a:xfrm>
          <a:prstGeom prst="rect">
            <a:avLst/>
          </a:prstGeom>
          <a:noFill/>
        </p:spPr>
      </p:pic>
      <p:sp>
        <p:nvSpPr>
          <p:cNvPr id="2" name="Заголовок 1"/>
          <p:cNvSpPr>
            <a:spLocks noGrp="1"/>
          </p:cNvSpPr>
          <p:nvPr>
            <p:ph type="ctrTitle"/>
          </p:nvPr>
        </p:nvSpPr>
        <p:spPr>
          <a:xfrm>
            <a:off x="179512" y="4437112"/>
            <a:ext cx="6476256" cy="1656184"/>
          </a:xfrm>
        </p:spPr>
        <p:txBody>
          <a:bodyPr>
            <a:noAutofit/>
          </a:bodyPr>
          <a:lstStyle/>
          <a:p>
            <a:r>
              <a:rPr lang="ru-RU" sz="4800" b="1" dirty="0" smtClean="0">
                <a:solidFill>
                  <a:schemeClr val="bg1"/>
                </a:solidFill>
                <a:latin typeface="Times New Roman" pitchFamily="18" charset="0"/>
                <a:cs typeface="Times New Roman" pitchFamily="18" charset="0"/>
              </a:rPr>
              <a:t>Краеведческий батл  «Знатоки родного края!»</a:t>
            </a:r>
            <a:endParaRPr lang="ru-RU" sz="4800" b="1" dirty="0">
              <a:solidFill>
                <a:schemeClr val="bg1"/>
              </a:solidFill>
              <a:latin typeface="Times New Roman" pitchFamily="18" charset="0"/>
              <a:cs typeface="Times New Roman" pitchFamily="18" charset="0"/>
            </a:endParaRPr>
          </a:p>
        </p:txBody>
      </p:sp>
      <p:sp>
        <p:nvSpPr>
          <p:cNvPr id="4" name="Подзаголовок 3"/>
          <p:cNvSpPr>
            <a:spLocks noGrp="1"/>
          </p:cNvSpPr>
          <p:nvPr>
            <p:ph type="subTitle" idx="1"/>
          </p:nvPr>
        </p:nvSpPr>
        <p:spPr>
          <a:xfrm>
            <a:off x="179512" y="6525344"/>
            <a:ext cx="6400800" cy="476672"/>
          </a:xfrm>
        </p:spPr>
        <p:txBody>
          <a:bodyPr>
            <a:normAutofit fontScale="47500" lnSpcReduction="20000"/>
          </a:bodyPr>
          <a:lstStyle/>
          <a:p>
            <a:r>
              <a:rPr lang="ru-RU" b="1" dirty="0" smtClean="0">
                <a:solidFill>
                  <a:schemeClr val="bg1"/>
                </a:solidFill>
                <a:latin typeface="Times New Roman" pitchFamily="18" charset="0"/>
                <a:cs typeface="Times New Roman" pitchFamily="18" charset="0"/>
              </a:rPr>
              <a:t>Презентацию подготовил: Долганова Татьяна Николаевна, методист СП «Детский сад № 53» ГБОУ СОШ № 26 г. Сызрани</a:t>
            </a:r>
            <a:endParaRPr lang="ru-RU" b="1" dirty="0">
              <a:solidFill>
                <a:schemeClr val="bg1"/>
              </a:solidFill>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571472" y="1285860"/>
            <a:ext cx="8143932" cy="4429156"/>
          </a:xfrm>
        </p:spPr>
        <p:txBody>
          <a:bodyPr>
            <a:normAutofit/>
          </a:bodyPr>
          <a:lstStyle/>
          <a:p>
            <a:endParaRPr lang="ru-RU" dirty="0" smtClean="0"/>
          </a:p>
          <a:p>
            <a:r>
              <a:rPr lang="ru-RU" sz="3600" b="1" dirty="0" smtClean="0"/>
              <a:t> </a:t>
            </a:r>
            <a:r>
              <a:rPr lang="ru-RU" sz="3600" b="1" dirty="0">
                <a:solidFill>
                  <a:srgbClr val="0070C0"/>
                </a:solidFill>
                <a:latin typeface="Times New Roman" pitchFamily="18" charset="0"/>
                <a:cs typeface="Times New Roman" pitchFamily="18" charset="0"/>
              </a:rPr>
              <a:t>В каком году основана Самара</a:t>
            </a:r>
            <a:r>
              <a:rPr lang="ru-RU" sz="3600" b="1" dirty="0" smtClean="0">
                <a:solidFill>
                  <a:srgbClr val="0070C0"/>
                </a:solidFill>
                <a:latin typeface="Times New Roman" pitchFamily="18" charset="0"/>
                <a:cs typeface="Times New Roman" pitchFamily="18" charset="0"/>
              </a:rPr>
              <a:t>?</a:t>
            </a:r>
          </a:p>
          <a:p>
            <a:endParaRPr lang="ru-RU" sz="3600" b="1" dirty="0">
              <a:solidFill>
                <a:schemeClr val="tx2">
                  <a:lumMod val="50000"/>
                </a:schemeClr>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endParaRPr lang="ru-RU" dirty="0">
              <a:solidFill>
                <a:srgbClr val="0070C0"/>
              </a:solidFill>
              <a:latin typeface="Times New Roman" pitchFamily="18" charset="0"/>
              <a:cs typeface="Times New Roman" pitchFamily="18" charset="0"/>
            </a:endParaRPr>
          </a:p>
          <a:p>
            <a:pPr algn="l" fontAlgn="base"/>
            <a:r>
              <a:rPr lang="ru-RU" dirty="0" smtClean="0">
                <a:solidFill>
                  <a:srgbClr val="FF0000"/>
                </a:solidFill>
                <a:latin typeface="Times New Roman" pitchFamily="18" charset="0"/>
                <a:cs typeface="Times New Roman" pitchFamily="18" charset="0"/>
              </a:rPr>
              <a:t>А</a:t>
            </a:r>
            <a:r>
              <a:rPr lang="ru-RU" dirty="0">
                <a:solidFill>
                  <a:srgbClr val="FF0000"/>
                </a:solidFill>
                <a:latin typeface="Times New Roman" pitchFamily="18" charset="0"/>
                <a:cs typeface="Times New Roman" pitchFamily="18" charset="0"/>
              </a:rPr>
              <a:t>.</a:t>
            </a:r>
            <a:r>
              <a:rPr lang="ru-RU" b="1" dirty="0">
                <a:solidFill>
                  <a:srgbClr val="FF0000"/>
                </a:solidFill>
                <a:latin typeface="Times New Roman" pitchFamily="18" charset="0"/>
                <a:cs typeface="Times New Roman" pitchFamily="18" charset="0"/>
              </a:rPr>
              <a:t> </a:t>
            </a:r>
            <a:r>
              <a:rPr lang="ru-RU" dirty="0">
                <a:solidFill>
                  <a:srgbClr val="0070C0"/>
                </a:solidFill>
                <a:latin typeface="Times New Roman" pitchFamily="18" charset="0"/>
                <a:cs typeface="Times New Roman" pitchFamily="18" charset="0"/>
              </a:rPr>
              <a:t>В 1586 году</a:t>
            </a:r>
          </a:p>
          <a:p>
            <a:pPr algn="l" fontAlgn="base"/>
            <a:r>
              <a:rPr lang="ru-RU" dirty="0">
                <a:solidFill>
                  <a:srgbClr val="FF0000"/>
                </a:solidFill>
                <a:latin typeface="Times New Roman" pitchFamily="18" charset="0"/>
                <a:cs typeface="Times New Roman" pitchFamily="18" charset="0"/>
              </a:rPr>
              <a:t>Б. </a:t>
            </a:r>
            <a:r>
              <a:rPr lang="ru-RU" dirty="0" smtClean="0">
                <a:solidFill>
                  <a:srgbClr val="FF0000"/>
                </a:solidFill>
                <a:latin typeface="Times New Roman" pitchFamily="18" charset="0"/>
                <a:cs typeface="Times New Roman" pitchFamily="18" charset="0"/>
              </a:rPr>
              <a:t> </a:t>
            </a:r>
            <a:r>
              <a:rPr lang="ru-RU" dirty="0" smtClean="0">
                <a:solidFill>
                  <a:srgbClr val="0070C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1500 году</a:t>
            </a:r>
          </a:p>
          <a:p>
            <a:pPr algn="l" fontAlgn="base"/>
            <a:r>
              <a:rPr lang="ru-RU" dirty="0">
                <a:solidFill>
                  <a:srgbClr val="FF0000"/>
                </a:solidFill>
                <a:latin typeface="Times New Roman" pitchFamily="18" charset="0"/>
                <a:cs typeface="Times New Roman" pitchFamily="18" charset="0"/>
              </a:rPr>
              <a:t>В. </a:t>
            </a:r>
            <a:r>
              <a:rPr lang="ru-RU" dirty="0" smtClean="0">
                <a:solidFill>
                  <a:srgbClr val="FF0000"/>
                </a:solidFill>
                <a:latin typeface="Times New Roman" pitchFamily="18" charset="0"/>
                <a:cs typeface="Times New Roman" pitchFamily="18" charset="0"/>
              </a:rPr>
              <a:t> </a:t>
            </a:r>
            <a:r>
              <a:rPr lang="ru-RU" dirty="0" smtClean="0">
                <a:solidFill>
                  <a:srgbClr val="0070C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1703 году</a:t>
            </a:r>
          </a:p>
          <a:p>
            <a:endParaRPr lang="ru-RU" dirty="0">
              <a:solidFill>
                <a:schemeClr val="tx2">
                  <a:lumMod val="50000"/>
                </a:schemeClr>
              </a:solidFill>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214290"/>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14282" y="3500438"/>
            <a:ext cx="8715436" cy="3071834"/>
          </a:xfrm>
        </p:spPr>
        <p:txBody>
          <a:bodyPr>
            <a:normAutofit lnSpcReduction="10000"/>
          </a:bodyPr>
          <a:lstStyle/>
          <a:p>
            <a:endParaRPr lang="ru-RU" dirty="0" smtClean="0"/>
          </a:p>
          <a:p>
            <a:r>
              <a:rPr lang="ru-RU" sz="3600" b="1" dirty="0" smtClean="0">
                <a:solidFill>
                  <a:srgbClr val="0070C0"/>
                </a:solidFill>
              </a:rPr>
              <a:t> </a:t>
            </a:r>
            <a:r>
              <a:rPr lang="ru-RU" b="1" dirty="0">
                <a:solidFill>
                  <a:srgbClr val="0070C0"/>
                </a:solidFill>
                <a:latin typeface="Times New Roman" pitchFamily="18" charset="0"/>
                <a:cs typeface="Times New Roman" pitchFamily="18" charset="0"/>
              </a:rPr>
              <a:t>Официальной датой основания русского города Самара считается 1586 год, когда по приказу </a:t>
            </a:r>
            <a:r>
              <a:rPr lang="ru-RU" b="1" dirty="0" smtClean="0">
                <a:solidFill>
                  <a:srgbClr val="0070C0"/>
                </a:solidFill>
                <a:latin typeface="Times New Roman" pitchFamily="18" charset="0"/>
                <a:cs typeface="Times New Roman" pitchFamily="18" charset="0"/>
              </a:rPr>
              <a:t>царя, воевода князь Григорий Осипович Засекин построил самарскую крепость</a:t>
            </a:r>
            <a:r>
              <a:rPr lang="ru-RU" b="1" dirty="0">
                <a:solidFill>
                  <a:srgbClr val="0070C0"/>
                </a:solidFill>
                <a:latin typeface="Times New Roman" pitchFamily="18" charset="0"/>
                <a:cs typeface="Times New Roman" pitchFamily="18" charset="0"/>
              </a:rPr>
              <a:t>.</a:t>
            </a:r>
          </a:p>
        </p:txBody>
      </p:sp>
      <p:sp>
        <p:nvSpPr>
          <p:cNvPr id="5122" name="AutoShape 2" descr="https://shareslide.ru/img/thumbs/41d8ea2310063cfa7947032a0a0d309c-800x.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sp>
        <p:nvSpPr>
          <p:cNvPr id="5124" name="AutoShape 4" descr="https://shareslide.ru/img/thumbs/41d8ea2310063cfa7947032a0a0d309c-800x.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ru-RU"/>
          </a:p>
        </p:txBody>
      </p:sp>
      <p:pic>
        <p:nvPicPr>
          <p:cNvPr id="5125" name="Picture 5" descr="C:\Users\Татьяна\Desktop\35.jpg"/>
          <p:cNvPicPr>
            <a:picLocks noChangeAspect="1" noChangeArrowheads="1"/>
          </p:cNvPicPr>
          <p:nvPr/>
        </p:nvPicPr>
        <p:blipFill>
          <a:blip r:embed="rId3" cstate="print"/>
          <a:srcRect/>
          <a:stretch>
            <a:fillRect/>
          </a:stretch>
        </p:blipFill>
        <p:spPr bwMode="auto">
          <a:xfrm>
            <a:off x="1857356" y="1214422"/>
            <a:ext cx="5381636" cy="2852267"/>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endParaRPr lang="ru-RU" sz="3600" b="1" dirty="0">
              <a:solidFill>
                <a:srgbClr val="0070C0"/>
              </a:solidFill>
              <a:latin typeface="Times New Roman" pitchFamily="18" charset="0"/>
              <a:cs typeface="Times New Roman" pitchFamily="18" charset="0"/>
            </a:endParaRPr>
          </a:p>
          <a:p>
            <a:r>
              <a:rPr lang="ru-RU" sz="3600" b="1" dirty="0" smtClean="0">
                <a:solidFill>
                  <a:srgbClr val="0070C0"/>
                </a:solidFill>
                <a:latin typeface="Times New Roman" pitchFamily="18" charset="0"/>
                <a:cs typeface="Times New Roman" pitchFamily="18" charset="0"/>
              </a:rPr>
              <a:t>По </a:t>
            </a:r>
            <a:r>
              <a:rPr lang="ru-RU" sz="3600" b="1" dirty="0">
                <a:solidFill>
                  <a:srgbClr val="0070C0"/>
                </a:solidFill>
                <a:latin typeface="Times New Roman" pitchFamily="18" charset="0"/>
                <a:cs typeface="Times New Roman" pitchFamily="18" charset="0"/>
              </a:rPr>
              <a:t>чьему указу была основана сторожевая крепость Самарский городок</a:t>
            </a:r>
            <a:r>
              <a:rPr lang="ru-RU" sz="3600" b="1" dirty="0" smtClean="0">
                <a:solidFill>
                  <a:srgbClr val="0070C0"/>
                </a:solidFill>
                <a:latin typeface="Times New Roman" pitchFamily="18" charset="0"/>
                <a:cs typeface="Times New Roman" pitchFamily="18" charset="0"/>
              </a:rPr>
              <a:t>?</a:t>
            </a:r>
          </a:p>
          <a:p>
            <a:pPr algn="l"/>
            <a:r>
              <a:rPr lang="ru-RU" dirty="0" smtClean="0">
                <a:solidFill>
                  <a:srgbClr val="0070C0"/>
                </a:solidFill>
                <a:latin typeface="Times New Roman" pitchFamily="18" charset="0"/>
                <a:cs typeface="Times New Roman" pitchFamily="18" charset="0"/>
              </a:rPr>
              <a:t>Варианты ответов:</a:t>
            </a:r>
            <a:endParaRPr lang="ru-RU" dirty="0">
              <a:solidFill>
                <a:srgbClr val="0070C0"/>
              </a:solidFill>
              <a:latin typeface="Times New Roman" pitchFamily="18" charset="0"/>
              <a:cs typeface="Times New Roman" pitchFamily="18" charset="0"/>
            </a:endParaRPr>
          </a:p>
          <a:p>
            <a:pPr algn="l" fontAlgn="base"/>
            <a:r>
              <a:rPr lang="ru-RU" dirty="0">
                <a:solidFill>
                  <a:srgbClr val="FF0000"/>
                </a:solidFill>
                <a:latin typeface="Times New Roman" pitchFamily="18" charset="0"/>
                <a:cs typeface="Times New Roman" pitchFamily="18" charset="0"/>
              </a:rPr>
              <a:t>А. </a:t>
            </a:r>
            <a:r>
              <a:rPr lang="ru-RU" dirty="0">
                <a:solidFill>
                  <a:srgbClr val="0070C0"/>
                </a:solidFill>
                <a:latin typeface="Times New Roman" pitchFamily="18" charset="0"/>
                <a:cs typeface="Times New Roman" pitchFamily="18" charset="0"/>
              </a:rPr>
              <a:t>По указу Петра I</a:t>
            </a:r>
          </a:p>
          <a:p>
            <a:pPr algn="l" fontAlgn="base"/>
            <a:r>
              <a:rPr lang="ru-RU" dirty="0">
                <a:solidFill>
                  <a:srgbClr val="FF0000"/>
                </a:solidFill>
                <a:latin typeface="Times New Roman" pitchFamily="18" charset="0"/>
                <a:cs typeface="Times New Roman" pitchFamily="18" charset="0"/>
              </a:rPr>
              <a:t>Б. </a:t>
            </a:r>
            <a:r>
              <a:rPr lang="ru-RU" dirty="0">
                <a:solidFill>
                  <a:srgbClr val="0070C0"/>
                </a:solidFill>
                <a:latin typeface="Times New Roman" pitchFamily="18" charset="0"/>
                <a:cs typeface="Times New Roman" pitchFamily="18" charset="0"/>
              </a:rPr>
              <a:t>По указу Екатерины II</a:t>
            </a:r>
          </a:p>
          <a:p>
            <a:pPr algn="l" fontAlgn="base"/>
            <a:r>
              <a:rPr lang="ru-RU" dirty="0">
                <a:solidFill>
                  <a:srgbClr val="FF000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По указу Фёдора I </a:t>
            </a:r>
          </a:p>
          <a:p>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3643306" y="1285860"/>
            <a:ext cx="5214974" cy="4714908"/>
          </a:xfrm>
        </p:spPr>
        <p:txBody>
          <a:bodyPr>
            <a:normAutofit fontScale="92500" lnSpcReduction="10000"/>
          </a:bodyPr>
          <a:lstStyle/>
          <a:p>
            <a:endParaRPr lang="ru-RU" dirty="0" smtClean="0"/>
          </a:p>
          <a:p>
            <a:r>
              <a:rPr lang="ru-RU" sz="3600" b="1" dirty="0" smtClean="0">
                <a:solidFill>
                  <a:srgbClr val="0070C0"/>
                </a:solidFill>
              </a:rPr>
              <a:t> </a:t>
            </a:r>
            <a:r>
              <a:rPr lang="ru-RU" sz="3600" b="1" dirty="0">
                <a:solidFill>
                  <a:srgbClr val="0070C0"/>
                </a:solidFill>
                <a:latin typeface="Times New Roman" pitchFamily="18" charset="0"/>
                <a:cs typeface="Times New Roman" pitchFamily="18" charset="0"/>
              </a:rPr>
              <a:t>Самара была основана в 1586 г. по указу царя Фёодора Иоанновича как крепость с целью защиты судоходства на участке реки, протекавшей рядом с городом, и для охраны границ.</a:t>
            </a:r>
          </a:p>
        </p:txBody>
      </p:sp>
      <p:pic>
        <p:nvPicPr>
          <p:cNvPr id="3073" name="Picture 1" descr="C:\Users\Татьяна\Desktop\6fc313f15b1923c177e095b04447868d5e.jpg"/>
          <p:cNvPicPr>
            <a:picLocks noChangeAspect="1" noChangeArrowheads="1"/>
          </p:cNvPicPr>
          <p:nvPr/>
        </p:nvPicPr>
        <p:blipFill>
          <a:blip r:embed="rId3" cstate="print"/>
          <a:srcRect/>
          <a:stretch>
            <a:fillRect/>
          </a:stretch>
        </p:blipFill>
        <p:spPr bwMode="auto">
          <a:xfrm>
            <a:off x="357158" y="1500174"/>
            <a:ext cx="3324233" cy="4417397"/>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endParaRPr lang="ru-RU" sz="3600" b="1" dirty="0">
              <a:solidFill>
                <a:srgbClr val="0070C0"/>
              </a:solidFill>
              <a:latin typeface="Times New Roman" pitchFamily="18" charset="0"/>
              <a:cs typeface="Times New Roman" pitchFamily="18" charset="0"/>
            </a:endParaRPr>
          </a:p>
          <a:p>
            <a:pPr fontAlgn="base"/>
            <a:r>
              <a:rPr lang="ru-RU" sz="3600" b="1" dirty="0">
                <a:solidFill>
                  <a:srgbClr val="0070C0"/>
                </a:solidFill>
                <a:latin typeface="Times New Roman" pitchFamily="18" charset="0"/>
                <a:cs typeface="Times New Roman" pitchFamily="18" charset="0"/>
              </a:rPr>
              <a:t>Кто был первым самарским губернатором</a:t>
            </a:r>
            <a:r>
              <a:rPr lang="ru-RU" sz="3600" b="1" dirty="0" smtClean="0">
                <a:solidFill>
                  <a:srgbClr val="0070C0"/>
                </a:solidFill>
                <a:latin typeface="Times New Roman" pitchFamily="18" charset="0"/>
                <a:cs typeface="Times New Roman" pitchFamily="18" charset="0"/>
              </a:rPr>
              <a:t>?</a:t>
            </a:r>
          </a:p>
          <a:p>
            <a:pPr fontAlgn="base"/>
            <a:endParaRPr lang="ru-RU" sz="3600" b="1" dirty="0">
              <a:solidFill>
                <a:srgbClr val="0070C0"/>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p>
          <a:p>
            <a:pPr algn="l" fontAlgn="base"/>
            <a:r>
              <a:rPr lang="ru-RU" dirty="0" smtClean="0">
                <a:solidFill>
                  <a:srgbClr val="FF0000"/>
                </a:solidFill>
                <a:latin typeface="Times New Roman" pitchFamily="18" charset="0"/>
                <a:cs typeface="Times New Roman" pitchFamily="18" charset="0"/>
              </a:rPr>
              <a:t>А</a:t>
            </a:r>
            <a:r>
              <a:rPr lang="ru-RU" dirty="0">
                <a:solidFill>
                  <a:srgbClr val="FF0000"/>
                </a:solidFill>
                <a:latin typeface="Times New Roman" pitchFamily="18" charset="0"/>
                <a:cs typeface="Times New Roman" pitchFamily="18" charset="0"/>
              </a:rPr>
              <a:t>. </a:t>
            </a:r>
            <a:r>
              <a:rPr lang="ru-RU" dirty="0">
                <a:solidFill>
                  <a:srgbClr val="0070C0"/>
                </a:solidFill>
                <a:latin typeface="Times New Roman" pitchFamily="18" charset="0"/>
                <a:cs typeface="Times New Roman" pitchFamily="18" charset="0"/>
              </a:rPr>
              <a:t>Петр Владимирович Алабин</a:t>
            </a:r>
          </a:p>
          <a:p>
            <a:pPr algn="l" fontAlgn="base"/>
            <a:r>
              <a:rPr lang="ru-RU" dirty="0">
                <a:solidFill>
                  <a:srgbClr val="FF0000"/>
                </a:solidFill>
                <a:latin typeface="Times New Roman" pitchFamily="18" charset="0"/>
                <a:cs typeface="Times New Roman" pitchFamily="18" charset="0"/>
              </a:rPr>
              <a:t>Б. </a:t>
            </a:r>
            <a:r>
              <a:rPr lang="ru-RU" dirty="0">
                <a:solidFill>
                  <a:srgbClr val="0070C0"/>
                </a:solidFill>
                <a:latin typeface="Times New Roman" pitchFamily="18" charset="0"/>
                <a:cs typeface="Times New Roman" pitchFamily="18" charset="0"/>
              </a:rPr>
              <a:t>Константин Алексеевич Титов</a:t>
            </a:r>
          </a:p>
          <a:p>
            <a:pPr algn="l" fontAlgn="base"/>
            <a:r>
              <a:rPr lang="ru-RU" dirty="0">
                <a:solidFill>
                  <a:srgbClr val="FF000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Степан Григорьевич </a:t>
            </a:r>
            <a:r>
              <a:rPr lang="ru-RU" dirty="0" err="1">
                <a:solidFill>
                  <a:srgbClr val="0070C0"/>
                </a:solidFill>
                <a:latin typeface="Times New Roman" pitchFamily="18" charset="0"/>
                <a:cs typeface="Times New Roman" pitchFamily="18" charset="0"/>
              </a:rPr>
              <a:t>Волховский</a:t>
            </a:r>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571472" y="1142984"/>
            <a:ext cx="8358214" cy="2286016"/>
          </a:xfrm>
        </p:spPr>
        <p:txBody>
          <a:bodyPr>
            <a:normAutofit/>
          </a:bodyPr>
          <a:lstStyle/>
          <a:p>
            <a:endParaRPr lang="ru-RU" dirty="0" smtClean="0"/>
          </a:p>
          <a:p>
            <a:r>
              <a:rPr lang="ru-RU" sz="3600" b="1" dirty="0" smtClean="0">
                <a:solidFill>
                  <a:srgbClr val="0070C0"/>
                </a:solidFill>
                <a:latin typeface="Times New Roman" pitchFamily="18" charset="0"/>
                <a:cs typeface="Times New Roman" pitchFamily="18" charset="0"/>
              </a:rPr>
              <a:t> </a:t>
            </a:r>
            <a:r>
              <a:rPr lang="ru-RU" sz="3600" b="1" dirty="0">
                <a:solidFill>
                  <a:srgbClr val="0070C0"/>
                </a:solidFill>
                <a:latin typeface="Times New Roman" pitchFamily="18" charset="0"/>
                <a:cs typeface="Times New Roman" pitchFamily="18" charset="0"/>
              </a:rPr>
              <a:t>Первый самарский губернатор </a:t>
            </a:r>
            <a:endParaRPr lang="ru-RU" sz="3600" b="1" dirty="0" smtClean="0">
              <a:solidFill>
                <a:srgbClr val="0070C0"/>
              </a:solidFill>
              <a:latin typeface="Times New Roman" pitchFamily="18" charset="0"/>
              <a:cs typeface="Times New Roman" pitchFamily="18" charset="0"/>
            </a:endParaRPr>
          </a:p>
          <a:p>
            <a:r>
              <a:rPr lang="ru-RU" sz="3600" b="1" dirty="0" smtClean="0">
                <a:solidFill>
                  <a:srgbClr val="0070C0"/>
                </a:solidFill>
                <a:latin typeface="Times New Roman" pitchFamily="18" charset="0"/>
                <a:cs typeface="Times New Roman" pitchFamily="18" charset="0"/>
              </a:rPr>
              <a:t>Степан Григорьевич </a:t>
            </a:r>
            <a:r>
              <a:rPr lang="ru-RU" sz="3600" b="1" dirty="0" err="1">
                <a:solidFill>
                  <a:srgbClr val="0070C0"/>
                </a:solidFill>
                <a:latin typeface="Times New Roman" pitchFamily="18" charset="0"/>
                <a:cs typeface="Times New Roman" pitchFamily="18" charset="0"/>
              </a:rPr>
              <a:t>Волховский</a:t>
            </a:r>
            <a:endParaRPr lang="ru-RU" sz="3600" b="1" dirty="0">
              <a:solidFill>
                <a:srgbClr val="0070C0"/>
              </a:solidFill>
              <a:latin typeface="Times New Roman" pitchFamily="18" charset="0"/>
              <a:cs typeface="Times New Roman" pitchFamily="18" charset="0"/>
            </a:endParaRPr>
          </a:p>
          <a:p>
            <a:endParaRPr lang="ru-RU" sz="3600" b="1" dirty="0">
              <a:solidFill>
                <a:srgbClr val="0070C0"/>
              </a:solidFill>
              <a:latin typeface="Times New Roman" pitchFamily="18" charset="0"/>
              <a:cs typeface="Times New Roman" pitchFamily="18" charset="0"/>
            </a:endParaRPr>
          </a:p>
        </p:txBody>
      </p:sp>
      <p:pic>
        <p:nvPicPr>
          <p:cNvPr id="18434" name="Picture 2" descr="C:\Users\Татьяна\Desktop\128564.jpg"/>
          <p:cNvPicPr>
            <a:picLocks noChangeAspect="1" noChangeArrowheads="1"/>
          </p:cNvPicPr>
          <p:nvPr/>
        </p:nvPicPr>
        <p:blipFill>
          <a:blip r:embed="rId3" cstate="print"/>
          <a:srcRect/>
          <a:stretch>
            <a:fillRect/>
          </a:stretch>
        </p:blipFill>
        <p:spPr bwMode="auto">
          <a:xfrm>
            <a:off x="2571736" y="3286124"/>
            <a:ext cx="3657600" cy="288925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endParaRPr lang="ru-RU" sz="3600" b="1" dirty="0">
              <a:solidFill>
                <a:srgbClr val="0070C0"/>
              </a:solidFill>
              <a:latin typeface="Times New Roman" pitchFamily="18" charset="0"/>
              <a:cs typeface="Times New Roman" pitchFamily="18" charset="0"/>
            </a:endParaRPr>
          </a:p>
          <a:p>
            <a:pPr fontAlgn="base"/>
            <a:r>
              <a:rPr lang="ru-RU" sz="3600" b="1" dirty="0">
                <a:solidFill>
                  <a:srgbClr val="0070C0"/>
                </a:solidFill>
                <a:latin typeface="Times New Roman" pitchFamily="18" charset="0"/>
                <a:cs typeface="Times New Roman" pitchFamily="18" charset="0"/>
              </a:rPr>
              <a:t>Какие три основных цвета присутствуют на флаге Самары</a:t>
            </a:r>
            <a:r>
              <a:rPr lang="ru-RU" sz="3600" dirty="0"/>
              <a:t>?</a:t>
            </a:r>
          </a:p>
          <a:p>
            <a:pPr fontAlgn="base"/>
            <a:endParaRPr lang="ru-RU" sz="3600" dirty="0" smtClean="0">
              <a:solidFill>
                <a:srgbClr val="0070C0"/>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endParaRPr lang="ru-RU" dirty="0">
              <a:solidFill>
                <a:srgbClr val="0070C0"/>
              </a:solidFill>
              <a:latin typeface="Times New Roman" pitchFamily="18" charset="0"/>
              <a:cs typeface="Times New Roman" pitchFamily="18" charset="0"/>
            </a:endParaRPr>
          </a:p>
          <a:p>
            <a:pPr algn="l" fontAlgn="base"/>
            <a:r>
              <a:rPr lang="ru-RU" dirty="0" smtClean="0">
                <a:solidFill>
                  <a:srgbClr val="FF0000"/>
                </a:solidFill>
                <a:latin typeface="Times New Roman" pitchFamily="18" charset="0"/>
                <a:cs typeface="Times New Roman" pitchFamily="18" charset="0"/>
              </a:rPr>
              <a:t>А</a:t>
            </a:r>
            <a:r>
              <a:rPr lang="ru-RU" dirty="0">
                <a:solidFill>
                  <a:srgbClr val="FF0000"/>
                </a:solidFill>
                <a:latin typeface="Times New Roman" pitchFamily="18" charset="0"/>
                <a:cs typeface="Times New Roman" pitchFamily="18" charset="0"/>
              </a:rPr>
              <a:t>. </a:t>
            </a:r>
            <a:r>
              <a:rPr lang="ru-RU" dirty="0">
                <a:solidFill>
                  <a:srgbClr val="0070C0"/>
                </a:solidFill>
                <a:latin typeface="Times New Roman" pitchFamily="18" charset="0"/>
                <a:cs typeface="Times New Roman" pitchFamily="18" charset="0"/>
              </a:rPr>
              <a:t>Красный, белый и </a:t>
            </a:r>
            <a:r>
              <a:rPr lang="ru-RU" dirty="0" err="1">
                <a:solidFill>
                  <a:srgbClr val="0070C0"/>
                </a:solidFill>
                <a:latin typeface="Times New Roman" pitchFamily="18" charset="0"/>
                <a:cs typeface="Times New Roman" pitchFamily="18" charset="0"/>
              </a:rPr>
              <a:t>голубой</a:t>
            </a:r>
            <a:endParaRPr lang="ru-RU" dirty="0">
              <a:solidFill>
                <a:srgbClr val="0070C0"/>
              </a:solidFill>
              <a:latin typeface="Times New Roman" pitchFamily="18" charset="0"/>
              <a:cs typeface="Times New Roman" pitchFamily="18" charset="0"/>
            </a:endParaRPr>
          </a:p>
          <a:p>
            <a:pPr algn="l" fontAlgn="base"/>
            <a:r>
              <a:rPr lang="ru-RU" dirty="0">
                <a:solidFill>
                  <a:srgbClr val="FF0000"/>
                </a:solidFill>
                <a:latin typeface="Times New Roman" pitchFamily="18" charset="0"/>
                <a:cs typeface="Times New Roman" pitchFamily="18" charset="0"/>
              </a:rPr>
              <a:t>Б. </a:t>
            </a:r>
            <a:r>
              <a:rPr lang="ru-RU" dirty="0">
                <a:solidFill>
                  <a:srgbClr val="0070C0"/>
                </a:solidFill>
                <a:latin typeface="Times New Roman" pitchFamily="18" charset="0"/>
                <a:cs typeface="Times New Roman" pitchFamily="18" charset="0"/>
              </a:rPr>
              <a:t>Зелёный, жёлтый и белый</a:t>
            </a:r>
          </a:p>
          <a:p>
            <a:pPr algn="l" fontAlgn="base"/>
            <a:r>
              <a:rPr lang="ru-RU" dirty="0">
                <a:solidFill>
                  <a:srgbClr val="FF000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Синий, зеленый и красный</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571472" y="1142984"/>
            <a:ext cx="8358214" cy="2286016"/>
          </a:xfrm>
        </p:spPr>
        <p:txBody>
          <a:bodyPr>
            <a:normAutofit/>
          </a:bodyPr>
          <a:lstStyle/>
          <a:p>
            <a:endParaRPr lang="ru-RU" dirty="0" smtClean="0"/>
          </a:p>
          <a:p>
            <a:endParaRPr lang="ru-RU" sz="3600" b="1" dirty="0">
              <a:solidFill>
                <a:srgbClr val="0070C0"/>
              </a:solidFill>
              <a:latin typeface="Times New Roman" pitchFamily="18" charset="0"/>
              <a:cs typeface="Times New Roman" pitchFamily="18" charset="0"/>
            </a:endParaRPr>
          </a:p>
        </p:txBody>
      </p:sp>
      <p:pic>
        <p:nvPicPr>
          <p:cNvPr id="19458" name="Picture 2" descr="C:\Users\Татьяна\Desktop\ErllOrPXcAIYxdm.jpg"/>
          <p:cNvPicPr>
            <a:picLocks noChangeAspect="1" noChangeArrowheads="1"/>
          </p:cNvPicPr>
          <p:nvPr/>
        </p:nvPicPr>
        <p:blipFill>
          <a:blip r:embed="rId3" cstate="print"/>
          <a:srcRect/>
          <a:stretch>
            <a:fillRect/>
          </a:stretch>
        </p:blipFill>
        <p:spPr bwMode="auto">
          <a:xfrm>
            <a:off x="1928794" y="1857364"/>
            <a:ext cx="5465007" cy="3643338"/>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endParaRPr lang="ru-RU" sz="3600" b="1" dirty="0">
              <a:solidFill>
                <a:srgbClr val="0070C0"/>
              </a:solidFill>
              <a:latin typeface="Times New Roman" pitchFamily="18" charset="0"/>
              <a:cs typeface="Times New Roman" pitchFamily="18" charset="0"/>
            </a:endParaRPr>
          </a:p>
          <a:p>
            <a:pPr fontAlgn="base"/>
            <a:r>
              <a:rPr lang="ru-RU" sz="3600" b="1" dirty="0">
                <a:solidFill>
                  <a:srgbClr val="0070C0"/>
                </a:solidFill>
                <a:latin typeface="Times New Roman" pitchFamily="18" charset="0"/>
                <a:cs typeface="Times New Roman" pitchFamily="18" charset="0"/>
              </a:rPr>
              <a:t>По своим очертаниям на карте Самарская область напоминает</a:t>
            </a:r>
            <a:r>
              <a:rPr lang="ru-RU" sz="3600" b="1" dirty="0" smtClean="0">
                <a:solidFill>
                  <a:srgbClr val="0070C0"/>
                </a:solidFill>
                <a:latin typeface="Times New Roman" pitchFamily="18" charset="0"/>
                <a:cs typeface="Times New Roman" pitchFamily="18" charset="0"/>
              </a:rPr>
              <a:t>...</a:t>
            </a:r>
          </a:p>
          <a:p>
            <a:pPr fontAlgn="base"/>
            <a:endParaRPr lang="ru-RU" sz="3600" dirty="0">
              <a:solidFill>
                <a:srgbClr val="0070C0"/>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endParaRPr lang="ru-RU" dirty="0">
              <a:solidFill>
                <a:srgbClr val="0070C0"/>
              </a:solidFill>
              <a:latin typeface="Times New Roman" pitchFamily="18" charset="0"/>
              <a:cs typeface="Times New Roman" pitchFamily="18" charset="0"/>
            </a:endParaRPr>
          </a:p>
          <a:p>
            <a:pPr algn="l" fontAlgn="base"/>
            <a:r>
              <a:rPr lang="ru-RU" dirty="0">
                <a:solidFill>
                  <a:srgbClr val="FF0000"/>
                </a:solidFill>
                <a:latin typeface="Times New Roman" pitchFamily="18" charset="0"/>
                <a:cs typeface="Times New Roman" pitchFamily="18" charset="0"/>
              </a:rPr>
              <a:t>А. </a:t>
            </a:r>
            <a:r>
              <a:rPr lang="ru-RU" dirty="0">
                <a:solidFill>
                  <a:srgbClr val="0070C0"/>
                </a:solidFill>
                <a:latin typeface="Times New Roman" pitchFamily="18" charset="0"/>
                <a:cs typeface="Times New Roman" pitchFamily="18" charset="0"/>
              </a:rPr>
              <a:t>Скачущего коня</a:t>
            </a:r>
          </a:p>
          <a:p>
            <a:pPr algn="l" fontAlgn="base"/>
            <a:r>
              <a:rPr lang="ru-RU" dirty="0">
                <a:solidFill>
                  <a:srgbClr val="FF0000"/>
                </a:solidFill>
                <a:latin typeface="Times New Roman" pitchFamily="18" charset="0"/>
                <a:cs typeface="Times New Roman" pitchFamily="18" charset="0"/>
              </a:rPr>
              <a:t>Б. </a:t>
            </a:r>
            <a:r>
              <a:rPr lang="ru-RU" dirty="0">
                <a:solidFill>
                  <a:srgbClr val="0070C0"/>
                </a:solidFill>
                <a:latin typeface="Times New Roman" pitchFamily="18" charset="0"/>
                <a:cs typeface="Times New Roman" pitchFamily="18" charset="0"/>
              </a:rPr>
              <a:t>Сердце</a:t>
            </a:r>
          </a:p>
          <a:p>
            <a:pPr algn="l" fontAlgn="base"/>
            <a:r>
              <a:rPr lang="ru-RU" dirty="0">
                <a:solidFill>
                  <a:srgbClr val="FF000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Ладью</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571472" y="1142984"/>
            <a:ext cx="8358214" cy="2286016"/>
          </a:xfrm>
        </p:spPr>
        <p:txBody>
          <a:bodyPr>
            <a:normAutofit/>
          </a:bodyPr>
          <a:lstStyle/>
          <a:p>
            <a:endParaRPr lang="ru-RU" dirty="0" smtClean="0"/>
          </a:p>
          <a:p>
            <a:endParaRPr lang="ru-RU" sz="3600" b="1" dirty="0">
              <a:solidFill>
                <a:srgbClr val="0070C0"/>
              </a:solidFill>
              <a:latin typeface="Times New Roman" pitchFamily="18" charset="0"/>
              <a:cs typeface="Times New Roman" pitchFamily="18" charset="0"/>
            </a:endParaRPr>
          </a:p>
        </p:txBody>
      </p:sp>
      <p:pic>
        <p:nvPicPr>
          <p:cNvPr id="20482" name="Picture 2" descr="C:\Users\Татьяна\Desktop\joLPB2EsuB9skRJQv1ViqT9z.jpeg"/>
          <p:cNvPicPr>
            <a:picLocks noChangeAspect="1" noChangeArrowheads="1"/>
          </p:cNvPicPr>
          <p:nvPr/>
        </p:nvPicPr>
        <p:blipFill>
          <a:blip r:embed="rId3" cstate="print"/>
          <a:srcRect/>
          <a:stretch>
            <a:fillRect/>
          </a:stretch>
        </p:blipFill>
        <p:spPr bwMode="auto">
          <a:xfrm>
            <a:off x="2500298" y="1643050"/>
            <a:ext cx="4357718" cy="4357718"/>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fontScale="85000" lnSpcReduction="10000"/>
          </a:bodyPr>
          <a:lstStyle/>
          <a:p>
            <a:pPr fontAlgn="base"/>
            <a:r>
              <a:rPr lang="ru-RU" sz="3900" b="1" dirty="0" smtClean="0">
                <a:solidFill>
                  <a:srgbClr val="0070C0"/>
                </a:solidFill>
                <a:latin typeface="Times New Roman" pitchFamily="18" charset="0"/>
                <a:cs typeface="Times New Roman" pitchFamily="18" charset="0"/>
              </a:rPr>
              <a:t>С </a:t>
            </a:r>
            <a:r>
              <a:rPr lang="ru-RU" sz="3900" b="1" dirty="0">
                <a:solidFill>
                  <a:srgbClr val="0070C0"/>
                </a:solidFill>
                <a:latin typeface="Times New Roman" pitchFamily="18" charset="0"/>
                <a:cs typeface="Times New Roman" pitchFamily="18" charset="0"/>
              </a:rPr>
              <a:t>какими регионами России граничит Самарская область</a:t>
            </a:r>
            <a:r>
              <a:rPr lang="ru-RU" sz="3900" b="1" dirty="0" smtClean="0">
                <a:solidFill>
                  <a:srgbClr val="0070C0"/>
                </a:solidFill>
                <a:latin typeface="Times New Roman" pitchFamily="18" charset="0"/>
                <a:cs typeface="Times New Roman" pitchFamily="18" charset="0"/>
              </a:rPr>
              <a:t>?</a:t>
            </a:r>
          </a:p>
          <a:p>
            <a:pPr fontAlgn="base"/>
            <a:endParaRPr lang="ru-RU" sz="3900" dirty="0">
              <a:solidFill>
                <a:srgbClr val="0070C0"/>
              </a:solidFill>
              <a:latin typeface="Times New Roman" pitchFamily="18" charset="0"/>
              <a:cs typeface="Times New Roman" pitchFamily="18" charset="0"/>
            </a:endParaRPr>
          </a:p>
          <a:p>
            <a:pPr algn="l" fontAlgn="base"/>
            <a:r>
              <a:rPr lang="ru-RU" sz="3900" dirty="0" smtClean="0">
                <a:solidFill>
                  <a:srgbClr val="0070C0"/>
                </a:solidFill>
                <a:latin typeface="Times New Roman" pitchFamily="18" charset="0"/>
                <a:cs typeface="Times New Roman" pitchFamily="18" charset="0"/>
              </a:rPr>
              <a:t>Варианты ответов:</a:t>
            </a:r>
            <a:endParaRPr lang="ru-RU" sz="3900" dirty="0">
              <a:solidFill>
                <a:srgbClr val="0070C0"/>
              </a:solidFill>
              <a:latin typeface="Times New Roman" pitchFamily="18" charset="0"/>
              <a:cs typeface="Times New Roman" pitchFamily="18" charset="0"/>
            </a:endParaRPr>
          </a:p>
          <a:p>
            <a:pPr algn="l" fontAlgn="base"/>
            <a:r>
              <a:rPr lang="ru-RU" sz="3900" dirty="0">
                <a:solidFill>
                  <a:srgbClr val="FF0000"/>
                </a:solidFill>
                <a:latin typeface="Times New Roman" pitchFamily="18" charset="0"/>
                <a:cs typeface="Times New Roman" pitchFamily="18" charset="0"/>
              </a:rPr>
              <a:t>А. </a:t>
            </a:r>
            <a:r>
              <a:rPr lang="ru-RU" sz="3900" dirty="0">
                <a:solidFill>
                  <a:srgbClr val="0070C0"/>
                </a:solidFill>
                <a:latin typeface="Times New Roman" pitchFamily="18" charset="0"/>
                <a:cs typeface="Times New Roman" pitchFamily="18" charset="0"/>
              </a:rPr>
              <a:t>С Ульяновской, Оренбургской областями, Республиками Татарстан и Мордовия</a:t>
            </a:r>
          </a:p>
          <a:p>
            <a:pPr algn="l" fontAlgn="base"/>
            <a:r>
              <a:rPr lang="ru-RU" sz="3900" dirty="0">
                <a:solidFill>
                  <a:srgbClr val="FF0000"/>
                </a:solidFill>
                <a:latin typeface="Times New Roman" pitchFamily="18" charset="0"/>
                <a:cs typeface="Times New Roman" pitchFamily="18" charset="0"/>
              </a:rPr>
              <a:t>Б. </a:t>
            </a:r>
            <a:r>
              <a:rPr lang="ru-RU" sz="3900" dirty="0">
                <a:solidFill>
                  <a:srgbClr val="0070C0"/>
                </a:solidFill>
                <a:latin typeface="Times New Roman" pitchFamily="18" charset="0"/>
                <a:cs typeface="Times New Roman" pitchFamily="18" charset="0"/>
              </a:rPr>
              <a:t>С Саратовской, Ульяновской, Челябинской областью и Республикой Татарстан</a:t>
            </a:r>
          </a:p>
          <a:p>
            <a:pPr algn="l" fontAlgn="base"/>
            <a:r>
              <a:rPr lang="ru-RU" sz="3900" dirty="0">
                <a:solidFill>
                  <a:srgbClr val="FF0000"/>
                </a:solidFill>
                <a:latin typeface="Times New Roman" pitchFamily="18" charset="0"/>
                <a:cs typeface="Times New Roman" pitchFamily="18" charset="0"/>
              </a:rPr>
              <a:t>В. </a:t>
            </a:r>
            <a:r>
              <a:rPr lang="ru-RU" sz="3900" dirty="0">
                <a:solidFill>
                  <a:srgbClr val="0070C0"/>
                </a:solidFill>
                <a:latin typeface="Times New Roman" pitchFamily="18" charset="0"/>
                <a:cs typeface="Times New Roman" pitchFamily="18" charset="0"/>
              </a:rPr>
              <a:t>С Саратовской, Ульяновской, Оренбургской областями и Республикой Татарстан</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571472" y="1142984"/>
            <a:ext cx="8358214" cy="2286016"/>
          </a:xfrm>
        </p:spPr>
        <p:txBody>
          <a:bodyPr>
            <a:normAutofit/>
          </a:bodyPr>
          <a:lstStyle/>
          <a:p>
            <a:endParaRPr lang="ru-RU" dirty="0" smtClean="0"/>
          </a:p>
          <a:p>
            <a:endParaRPr lang="ru-RU" sz="3600" b="1" dirty="0">
              <a:solidFill>
                <a:srgbClr val="0070C0"/>
              </a:solidFill>
              <a:latin typeface="Times New Roman" pitchFamily="18" charset="0"/>
              <a:cs typeface="Times New Roman" pitchFamily="18" charset="0"/>
            </a:endParaRPr>
          </a:p>
        </p:txBody>
      </p:sp>
      <p:pic>
        <p:nvPicPr>
          <p:cNvPr id="21506" name="Picture 2" descr="C:\Users\Татьяна\Desktop\img4.jpg"/>
          <p:cNvPicPr>
            <a:picLocks noChangeAspect="1" noChangeArrowheads="1"/>
          </p:cNvPicPr>
          <p:nvPr/>
        </p:nvPicPr>
        <p:blipFill>
          <a:blip r:embed="rId3" cstate="print"/>
          <a:srcRect/>
          <a:stretch>
            <a:fillRect/>
          </a:stretch>
        </p:blipFill>
        <p:spPr bwMode="auto">
          <a:xfrm>
            <a:off x="642910" y="1142984"/>
            <a:ext cx="7715304" cy="5214974"/>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r>
              <a:rPr lang="ru-RU" sz="3600" b="1" dirty="0" smtClean="0">
                <a:solidFill>
                  <a:srgbClr val="0070C0"/>
                </a:solidFill>
                <a:latin typeface="Times New Roman" pitchFamily="18" charset="0"/>
                <a:cs typeface="Times New Roman" pitchFamily="18" charset="0"/>
              </a:rPr>
              <a:t>Какое </a:t>
            </a:r>
            <a:r>
              <a:rPr lang="ru-RU" sz="3600" b="1" dirty="0">
                <a:solidFill>
                  <a:srgbClr val="0070C0"/>
                </a:solidFill>
                <a:latin typeface="Times New Roman" pitchFamily="18" charset="0"/>
                <a:cs typeface="Times New Roman" pitchFamily="18" charset="0"/>
              </a:rPr>
              <a:t>животное изображено на гербе Самарской области</a:t>
            </a:r>
            <a:r>
              <a:rPr lang="ru-RU" sz="3600" b="1" dirty="0" smtClean="0">
                <a:solidFill>
                  <a:srgbClr val="0070C0"/>
                </a:solidFill>
                <a:latin typeface="Times New Roman" pitchFamily="18" charset="0"/>
                <a:cs typeface="Times New Roman" pitchFamily="18" charset="0"/>
              </a:rPr>
              <a:t>?</a:t>
            </a:r>
          </a:p>
          <a:p>
            <a:pPr fontAlgn="base"/>
            <a:endParaRPr lang="ru-RU" sz="3600" dirty="0">
              <a:solidFill>
                <a:srgbClr val="0070C0"/>
              </a:solidFill>
              <a:latin typeface="Times New Roman" pitchFamily="18" charset="0"/>
              <a:cs typeface="Times New Roman" pitchFamily="18" charset="0"/>
            </a:endParaRPr>
          </a:p>
          <a:p>
            <a:pPr algn="l" fontAlgn="base"/>
            <a:r>
              <a:rPr lang="ru-RU" sz="3600" dirty="0" smtClean="0">
                <a:solidFill>
                  <a:srgbClr val="0070C0"/>
                </a:solidFill>
                <a:latin typeface="Times New Roman" pitchFamily="18" charset="0"/>
                <a:cs typeface="Times New Roman" pitchFamily="18" charset="0"/>
              </a:rPr>
              <a:t>Варианты ответов:</a:t>
            </a:r>
          </a:p>
          <a:p>
            <a:pPr algn="l" fontAlgn="base"/>
            <a:r>
              <a:rPr lang="ru-RU" sz="3600" dirty="0" smtClean="0">
                <a:solidFill>
                  <a:srgbClr val="FF0000"/>
                </a:solidFill>
                <a:latin typeface="Times New Roman" pitchFamily="18" charset="0"/>
                <a:cs typeface="Times New Roman" pitchFamily="18" charset="0"/>
              </a:rPr>
              <a:t>А</a:t>
            </a:r>
            <a:r>
              <a:rPr lang="ru-RU" sz="3600" dirty="0">
                <a:solidFill>
                  <a:srgbClr val="FF0000"/>
                </a:solidFill>
                <a:latin typeface="Times New Roman" pitchFamily="18" charset="0"/>
                <a:cs typeface="Times New Roman" pitchFamily="18" charset="0"/>
              </a:rPr>
              <a:t>. </a:t>
            </a:r>
            <a:r>
              <a:rPr lang="ru-RU" sz="3600" dirty="0">
                <a:solidFill>
                  <a:srgbClr val="0070C0"/>
                </a:solidFill>
                <a:latin typeface="Times New Roman" pitchFamily="18" charset="0"/>
                <a:cs typeface="Times New Roman" pitchFamily="18" charset="0"/>
              </a:rPr>
              <a:t>Козел с золотыми рогами</a:t>
            </a:r>
          </a:p>
          <a:p>
            <a:pPr algn="l" fontAlgn="base"/>
            <a:r>
              <a:rPr lang="ru-RU" sz="3600" dirty="0">
                <a:solidFill>
                  <a:srgbClr val="FF0000"/>
                </a:solidFill>
                <a:latin typeface="Times New Roman" pitchFamily="18" charset="0"/>
                <a:cs typeface="Times New Roman" pitchFamily="18" charset="0"/>
              </a:rPr>
              <a:t>Б. </a:t>
            </a:r>
            <a:r>
              <a:rPr lang="ru-RU" sz="3600" dirty="0">
                <a:solidFill>
                  <a:srgbClr val="0070C0"/>
                </a:solidFill>
                <a:latin typeface="Times New Roman" pitchFamily="18" charset="0"/>
                <a:cs typeface="Times New Roman" pitchFamily="18" charset="0"/>
              </a:rPr>
              <a:t>Серебряная коза</a:t>
            </a:r>
          </a:p>
          <a:p>
            <a:pPr algn="l" fontAlgn="base"/>
            <a:r>
              <a:rPr lang="ru-RU" sz="3600" dirty="0">
                <a:solidFill>
                  <a:srgbClr val="FF0000"/>
                </a:solidFill>
                <a:latin typeface="Times New Roman" pitchFamily="18" charset="0"/>
                <a:cs typeface="Times New Roman" pitchFamily="18" charset="0"/>
              </a:rPr>
              <a:t>В. </a:t>
            </a:r>
            <a:r>
              <a:rPr lang="ru-RU" sz="3600" dirty="0">
                <a:solidFill>
                  <a:srgbClr val="0070C0"/>
                </a:solidFill>
                <a:latin typeface="Times New Roman" pitchFamily="18" charset="0"/>
                <a:cs typeface="Times New Roman" pitchFamily="18" charset="0"/>
              </a:rPr>
              <a:t>Олень с золотыми рогами</a:t>
            </a:r>
          </a:p>
          <a:p>
            <a:pPr algn="l"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pPr algn="l"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pic>
        <p:nvPicPr>
          <p:cNvPr id="22531" name="Picture 3" descr="C:\Users\Татьяна\Desktop\FJp_zYQO_400x400.jpg"/>
          <p:cNvPicPr>
            <a:picLocks noChangeAspect="1" noChangeArrowheads="1"/>
          </p:cNvPicPr>
          <p:nvPr/>
        </p:nvPicPr>
        <p:blipFill>
          <a:blip r:embed="rId3" cstate="print"/>
          <a:srcRect/>
          <a:stretch>
            <a:fillRect/>
          </a:stretch>
        </p:blipFill>
        <p:spPr bwMode="auto">
          <a:xfrm>
            <a:off x="2571736" y="1928802"/>
            <a:ext cx="3634978" cy="3781442"/>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2000240"/>
            <a:ext cx="8572560" cy="4143404"/>
          </a:xfrm>
        </p:spPr>
        <p:txBody>
          <a:bodyPr>
            <a:noAutofit/>
          </a:bodyPr>
          <a:lstStyle/>
          <a:p>
            <a:pPr fontAlgn="base"/>
            <a:r>
              <a:rPr lang="ru-RU" sz="3600" dirty="0">
                <a:solidFill>
                  <a:srgbClr val="0070C0"/>
                </a:solidFill>
                <a:latin typeface="Times New Roman" pitchFamily="18" charset="0"/>
                <a:cs typeface="Times New Roman" pitchFamily="18" charset="0"/>
              </a:rPr>
              <a:t> </a:t>
            </a:r>
            <a:r>
              <a:rPr lang="ru-RU" sz="3600" b="1" dirty="0" smtClean="0">
                <a:solidFill>
                  <a:srgbClr val="0070C0"/>
                </a:solidFill>
                <a:latin typeface="Times New Roman" pitchFamily="18" charset="0"/>
                <a:cs typeface="Times New Roman" pitchFamily="18" charset="0"/>
              </a:rPr>
              <a:t>Как </a:t>
            </a:r>
            <a:r>
              <a:rPr lang="ru-RU" sz="3600" b="1" dirty="0">
                <a:solidFill>
                  <a:srgbClr val="0070C0"/>
                </a:solidFill>
                <a:latin typeface="Times New Roman" pitchFamily="18" charset="0"/>
                <a:cs typeface="Times New Roman" pitchFamily="18" charset="0"/>
              </a:rPr>
              <a:t>называлась Самара в советское время</a:t>
            </a:r>
            <a:r>
              <a:rPr lang="ru-RU" sz="3600" b="1" dirty="0" smtClean="0">
                <a:solidFill>
                  <a:srgbClr val="0070C0"/>
                </a:solidFill>
                <a:latin typeface="Times New Roman" pitchFamily="18" charset="0"/>
                <a:cs typeface="Times New Roman" pitchFamily="18" charset="0"/>
              </a:rPr>
              <a:t>?</a:t>
            </a:r>
          </a:p>
          <a:p>
            <a:pPr fontAlgn="base"/>
            <a:endParaRPr lang="ru-RU" sz="3600" b="1" dirty="0" smtClean="0">
              <a:solidFill>
                <a:srgbClr val="0070C0"/>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p>
          <a:p>
            <a:pPr algn="l" fontAlgn="base"/>
            <a:r>
              <a:rPr lang="ru-RU" dirty="0" smtClean="0">
                <a:solidFill>
                  <a:srgbClr val="FF0000"/>
                </a:solidFill>
                <a:latin typeface="Times New Roman" pitchFamily="18" charset="0"/>
                <a:cs typeface="Times New Roman" pitchFamily="18" charset="0"/>
              </a:rPr>
              <a:t>А. </a:t>
            </a:r>
            <a:r>
              <a:rPr lang="ru-RU" dirty="0" smtClean="0">
                <a:solidFill>
                  <a:srgbClr val="0070C0"/>
                </a:solidFill>
                <a:latin typeface="Times New Roman" pitchFamily="18" charset="0"/>
                <a:cs typeface="Times New Roman" pitchFamily="18" charset="0"/>
              </a:rPr>
              <a:t>Куйбышев</a:t>
            </a:r>
          </a:p>
          <a:p>
            <a:pPr algn="l" fontAlgn="base"/>
            <a:r>
              <a:rPr lang="ru-RU" dirty="0" smtClean="0">
                <a:solidFill>
                  <a:srgbClr val="FF0000"/>
                </a:solidFill>
                <a:latin typeface="Times New Roman" pitchFamily="18" charset="0"/>
                <a:cs typeface="Times New Roman" pitchFamily="18" charset="0"/>
              </a:rPr>
              <a:t>Б. </a:t>
            </a:r>
            <a:r>
              <a:rPr lang="ru-RU" dirty="0" smtClean="0">
                <a:solidFill>
                  <a:srgbClr val="0070C0"/>
                </a:solidFill>
                <a:latin typeface="Times New Roman" pitchFamily="18" charset="0"/>
                <a:cs typeface="Times New Roman" pitchFamily="18" charset="0"/>
              </a:rPr>
              <a:t>Сталинград</a:t>
            </a:r>
          </a:p>
          <a:p>
            <a:pPr algn="l" fontAlgn="base"/>
            <a:r>
              <a:rPr lang="ru-RU" dirty="0" smtClean="0">
                <a:solidFill>
                  <a:srgbClr val="FF0000"/>
                </a:solidFill>
                <a:latin typeface="Times New Roman" pitchFamily="18" charset="0"/>
                <a:cs typeface="Times New Roman" pitchFamily="18" charset="0"/>
              </a:rPr>
              <a:t>В</a:t>
            </a:r>
            <a:r>
              <a:rPr lang="ru-RU" dirty="0">
                <a:solidFill>
                  <a:srgbClr val="FF0000"/>
                </a:solidFill>
                <a:latin typeface="Times New Roman" pitchFamily="18" charset="0"/>
                <a:cs typeface="Times New Roman" pitchFamily="18" charset="0"/>
              </a:rPr>
              <a:t>. </a:t>
            </a:r>
            <a:r>
              <a:rPr lang="ru-RU" dirty="0">
                <a:solidFill>
                  <a:srgbClr val="0070C0"/>
                </a:solidFill>
                <a:latin typeface="Times New Roman" pitchFamily="18" charset="0"/>
                <a:cs typeface="Times New Roman" pitchFamily="18" charset="0"/>
              </a:rPr>
              <a:t>Горький</a:t>
            </a:r>
          </a:p>
          <a:p>
            <a:pPr algn="l" fontAlgn="base"/>
            <a:r>
              <a:rPr lang="ru-RU" sz="8000" dirty="0">
                <a:solidFill>
                  <a:srgbClr val="0070C0"/>
                </a:solidFill>
                <a:latin typeface="Times New Roman" pitchFamily="18" charset="0"/>
                <a:cs typeface="Times New Roman" pitchFamily="18" charset="0"/>
              </a:rPr>
              <a:t> </a:t>
            </a:r>
          </a:p>
          <a:p>
            <a:pPr fontAlgn="base"/>
            <a:endParaRPr lang="ru-RU" sz="3600" dirty="0">
              <a:solidFill>
                <a:srgbClr val="0070C0"/>
              </a:solidFill>
              <a:latin typeface="Times New Roman" pitchFamily="18" charset="0"/>
              <a:cs typeface="Times New Roman" pitchFamily="18" charset="0"/>
            </a:endParaRPr>
          </a:p>
          <a:p>
            <a:pPr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2000240"/>
            <a:ext cx="8572560" cy="4143404"/>
          </a:xfrm>
        </p:spPr>
        <p:txBody>
          <a:bodyPr>
            <a:noAutofit/>
          </a:bodyPr>
          <a:lstStyle/>
          <a:p>
            <a:pPr algn="l" fontAlgn="base"/>
            <a:r>
              <a:rPr lang="ru-RU" sz="8000" dirty="0">
                <a:solidFill>
                  <a:srgbClr val="0070C0"/>
                </a:solidFill>
                <a:latin typeface="Times New Roman" pitchFamily="18" charset="0"/>
                <a:cs typeface="Times New Roman" pitchFamily="18" charset="0"/>
              </a:rPr>
              <a:t> </a:t>
            </a:r>
          </a:p>
          <a:p>
            <a:pPr fontAlgn="base"/>
            <a:endParaRPr lang="ru-RU" sz="3600" dirty="0">
              <a:solidFill>
                <a:srgbClr val="0070C0"/>
              </a:solidFill>
              <a:latin typeface="Times New Roman" pitchFamily="18" charset="0"/>
              <a:cs typeface="Times New Roman" pitchFamily="18" charset="0"/>
            </a:endParaRPr>
          </a:p>
          <a:p>
            <a:pPr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pic>
        <p:nvPicPr>
          <p:cNvPr id="23554" name="Picture 2" descr="C:\Users\Татьяна\Desktop\g49hhebudlhbkkhan8.jpg"/>
          <p:cNvPicPr>
            <a:picLocks noChangeAspect="1" noChangeArrowheads="1"/>
          </p:cNvPicPr>
          <p:nvPr/>
        </p:nvPicPr>
        <p:blipFill>
          <a:blip r:embed="rId3" cstate="print"/>
          <a:srcRect/>
          <a:stretch>
            <a:fillRect/>
          </a:stretch>
        </p:blipFill>
        <p:spPr bwMode="auto">
          <a:xfrm>
            <a:off x="1142976" y="1571612"/>
            <a:ext cx="7010830" cy="4708254"/>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Autofit/>
          </a:bodyPr>
          <a:lstStyle/>
          <a:p>
            <a:pPr fontAlgn="base"/>
            <a:endParaRPr lang="ru-RU" sz="3600" b="1" dirty="0" smtClean="0">
              <a:solidFill>
                <a:srgbClr val="0070C0"/>
              </a:solidFill>
              <a:latin typeface="Times New Roman" pitchFamily="18" charset="0"/>
              <a:cs typeface="Times New Roman" pitchFamily="18" charset="0"/>
            </a:endParaRPr>
          </a:p>
          <a:p>
            <a:pPr fontAlgn="base"/>
            <a:r>
              <a:rPr lang="ru-RU" sz="3900" b="1" dirty="0" smtClean="0">
                <a:solidFill>
                  <a:srgbClr val="0070C0"/>
                </a:solidFill>
                <a:latin typeface="Times New Roman" pitchFamily="18" charset="0"/>
                <a:cs typeface="Times New Roman" pitchFamily="18" charset="0"/>
              </a:rPr>
              <a:t>Самая </a:t>
            </a:r>
            <a:r>
              <a:rPr lang="ru-RU" sz="3900" b="1" dirty="0">
                <a:solidFill>
                  <a:srgbClr val="0070C0"/>
                </a:solidFill>
                <a:latin typeface="Times New Roman" pitchFamily="18" charset="0"/>
                <a:cs typeface="Times New Roman" pitchFamily="18" charset="0"/>
              </a:rPr>
              <a:t>высокая точка Самарской области - это гора</a:t>
            </a:r>
            <a:r>
              <a:rPr lang="ru-RU" sz="3900" b="1" dirty="0" smtClean="0">
                <a:solidFill>
                  <a:srgbClr val="0070C0"/>
                </a:solidFill>
                <a:latin typeface="Times New Roman" pitchFamily="18" charset="0"/>
                <a:cs typeface="Times New Roman" pitchFamily="18" charset="0"/>
              </a:rPr>
              <a:t>...</a:t>
            </a:r>
          </a:p>
          <a:p>
            <a:pPr fontAlgn="base"/>
            <a:endParaRPr lang="ru-RU" sz="3900" b="1" dirty="0" smtClean="0">
              <a:solidFill>
                <a:srgbClr val="0070C0"/>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endParaRPr lang="ru-RU" dirty="0">
              <a:solidFill>
                <a:srgbClr val="0070C0"/>
              </a:solidFill>
              <a:latin typeface="Times New Roman" pitchFamily="18" charset="0"/>
              <a:cs typeface="Times New Roman" pitchFamily="18" charset="0"/>
            </a:endParaRPr>
          </a:p>
          <a:p>
            <a:pPr algn="l" fontAlgn="base"/>
            <a:r>
              <a:rPr lang="ru-RU" dirty="0">
                <a:solidFill>
                  <a:srgbClr val="FF0000"/>
                </a:solidFill>
                <a:latin typeface="Times New Roman" pitchFamily="18" charset="0"/>
                <a:cs typeface="Times New Roman" pitchFamily="18" charset="0"/>
              </a:rPr>
              <a:t>А. </a:t>
            </a:r>
            <a:r>
              <a:rPr lang="ru-RU" dirty="0">
                <a:solidFill>
                  <a:srgbClr val="0070C0"/>
                </a:solidFill>
                <a:latin typeface="Times New Roman" pitchFamily="18" charset="0"/>
                <a:cs typeface="Times New Roman" pitchFamily="18" charset="0"/>
              </a:rPr>
              <a:t>Верблюд</a:t>
            </a:r>
          </a:p>
          <a:p>
            <a:pPr algn="l" fontAlgn="base"/>
            <a:r>
              <a:rPr lang="ru-RU" dirty="0">
                <a:solidFill>
                  <a:srgbClr val="FF0000"/>
                </a:solidFill>
                <a:latin typeface="Times New Roman" pitchFamily="18" charset="0"/>
                <a:cs typeface="Times New Roman" pitchFamily="18" charset="0"/>
              </a:rPr>
              <a:t>Б. </a:t>
            </a:r>
            <a:r>
              <a:rPr lang="ru-RU" dirty="0" err="1">
                <a:solidFill>
                  <a:srgbClr val="0070C0"/>
                </a:solidFill>
                <a:latin typeface="Times New Roman" pitchFamily="18" charset="0"/>
                <a:cs typeface="Times New Roman" pitchFamily="18" charset="0"/>
              </a:rPr>
              <a:t>Стрельная</a:t>
            </a:r>
            <a:endParaRPr lang="ru-RU" dirty="0">
              <a:solidFill>
                <a:srgbClr val="0070C0"/>
              </a:solidFill>
              <a:latin typeface="Times New Roman" pitchFamily="18" charset="0"/>
              <a:cs typeface="Times New Roman" pitchFamily="18" charset="0"/>
            </a:endParaRPr>
          </a:p>
          <a:p>
            <a:pPr algn="l" fontAlgn="base"/>
            <a:r>
              <a:rPr lang="ru-RU" dirty="0">
                <a:solidFill>
                  <a:srgbClr val="FF0000"/>
                </a:solidFill>
                <a:latin typeface="Times New Roman" pitchFamily="18" charset="0"/>
                <a:cs typeface="Times New Roman" pitchFamily="18" charset="0"/>
              </a:rPr>
              <a:t>В. </a:t>
            </a:r>
            <a:r>
              <a:rPr lang="ru-RU" dirty="0" err="1">
                <a:solidFill>
                  <a:srgbClr val="0070C0"/>
                </a:solidFill>
                <a:latin typeface="Times New Roman" pitchFamily="18" charset="0"/>
                <a:cs typeface="Times New Roman" pitchFamily="18" charset="0"/>
              </a:rPr>
              <a:t>Типтяв</a:t>
            </a:r>
            <a:endParaRPr lang="ru-RU" dirty="0">
              <a:solidFill>
                <a:srgbClr val="0070C0"/>
              </a:solidFill>
              <a:latin typeface="Times New Roman" pitchFamily="18" charset="0"/>
              <a:cs typeface="Times New Roman" pitchFamily="18" charset="0"/>
            </a:endParaRPr>
          </a:p>
          <a:p>
            <a:pPr fontAlgn="base"/>
            <a:r>
              <a:rPr lang="ru-RU" sz="3600" dirty="0">
                <a:solidFill>
                  <a:srgbClr val="0070C0"/>
                </a:solidFill>
                <a:latin typeface="Times New Roman" pitchFamily="18" charset="0"/>
                <a:cs typeface="Times New Roman" pitchFamily="18" charset="0"/>
              </a:rPr>
              <a:t> </a:t>
            </a:r>
          </a:p>
          <a:p>
            <a:pPr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14282" y="1142984"/>
            <a:ext cx="8715436" cy="1571636"/>
          </a:xfrm>
        </p:spPr>
        <p:txBody>
          <a:bodyPr>
            <a:noAutofit/>
          </a:bodyPr>
          <a:lstStyle/>
          <a:p>
            <a:pPr fontAlgn="base"/>
            <a:r>
              <a:rPr lang="ru-RU" sz="2000" dirty="0" smtClean="0">
                <a:solidFill>
                  <a:srgbClr val="0070C0"/>
                </a:solidFill>
                <a:latin typeface="Times New Roman" pitchFamily="18" charset="0"/>
                <a:cs typeface="Times New Roman" pitchFamily="18" charset="0"/>
              </a:rPr>
              <a:t>Экскурсионная </a:t>
            </a:r>
            <a:r>
              <a:rPr lang="ru-RU" sz="2000" dirty="0">
                <a:solidFill>
                  <a:srgbClr val="0070C0"/>
                </a:solidFill>
                <a:latin typeface="Times New Roman" pitchFamily="18" charset="0"/>
                <a:cs typeface="Times New Roman" pitchFamily="18" charset="0"/>
              </a:rPr>
              <a:t>тропа на </a:t>
            </a:r>
            <a:r>
              <a:rPr lang="ru-RU" sz="2000" dirty="0" err="1">
                <a:solidFill>
                  <a:srgbClr val="0070C0"/>
                </a:solidFill>
                <a:latin typeface="Times New Roman" pitchFamily="18" charset="0"/>
                <a:cs typeface="Times New Roman" pitchFamily="18" charset="0"/>
              </a:rPr>
              <a:t>Стрельную</a:t>
            </a:r>
            <a:r>
              <a:rPr lang="ru-RU" sz="2000" dirty="0">
                <a:solidFill>
                  <a:srgbClr val="0070C0"/>
                </a:solidFill>
                <a:latin typeface="Times New Roman" pitchFamily="18" charset="0"/>
                <a:cs typeface="Times New Roman" pitchFamily="18" charset="0"/>
              </a:rPr>
              <a:t> гору, что находится на территории Жигулёвского заповедника им. </a:t>
            </a:r>
            <a:r>
              <a:rPr lang="ru-RU" sz="2000" dirty="0" err="1">
                <a:solidFill>
                  <a:srgbClr val="0070C0"/>
                </a:solidFill>
                <a:latin typeface="Times New Roman" pitchFamily="18" charset="0"/>
                <a:cs typeface="Times New Roman" pitchFamily="18" charset="0"/>
              </a:rPr>
              <a:t>Спрыгина</a:t>
            </a:r>
            <a:r>
              <a:rPr lang="ru-RU" sz="2000" dirty="0">
                <a:solidFill>
                  <a:srgbClr val="0070C0"/>
                </a:solidFill>
                <a:latin typeface="Times New Roman" pitchFamily="18" charset="0"/>
                <a:cs typeface="Times New Roman" pitchFamily="18" charset="0"/>
              </a:rPr>
              <a:t> была открыта в 2012 году и сразу же завоевала популярность среди туристов из разных городов России. Гора </a:t>
            </a:r>
            <a:r>
              <a:rPr lang="ru-RU" sz="2000" dirty="0" err="1">
                <a:solidFill>
                  <a:srgbClr val="0070C0"/>
                </a:solidFill>
                <a:latin typeface="Times New Roman" pitchFamily="18" charset="0"/>
                <a:cs typeface="Times New Roman" pitchFamily="18" charset="0"/>
              </a:rPr>
              <a:t>Стрельная</a:t>
            </a:r>
            <a:r>
              <a:rPr lang="ru-RU" sz="2000" dirty="0">
                <a:solidFill>
                  <a:srgbClr val="0070C0"/>
                </a:solidFill>
                <a:latin typeface="Times New Roman" pitchFamily="18" charset="0"/>
                <a:cs typeface="Times New Roman" pitchFamily="18" charset="0"/>
              </a:rPr>
              <a:t> является одной из самых высоких вершин в Жигулевских горах (375 м), с неё открываются замечательные виды на Волгу.  </a:t>
            </a:r>
          </a:p>
          <a:p>
            <a:pPr fontAlgn="base"/>
            <a:r>
              <a:rPr lang="ru-RU" sz="28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pic>
        <p:nvPicPr>
          <p:cNvPr id="24578" name="Picture 2" descr="C:\Users\Татьяна\Desktop\Фотка_910185.jpg"/>
          <p:cNvPicPr>
            <a:picLocks noChangeAspect="1" noChangeArrowheads="1"/>
          </p:cNvPicPr>
          <p:nvPr/>
        </p:nvPicPr>
        <p:blipFill>
          <a:blip r:embed="rId3" cstate="print"/>
          <a:srcRect/>
          <a:stretch>
            <a:fillRect/>
          </a:stretch>
        </p:blipFill>
        <p:spPr bwMode="auto">
          <a:xfrm>
            <a:off x="1857356" y="2786058"/>
            <a:ext cx="5643562" cy="376237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lnSpcReduction="10000"/>
          </a:bodyPr>
          <a:lstStyle/>
          <a:p>
            <a:pPr fontAlgn="base"/>
            <a:r>
              <a:rPr lang="ru-RU" sz="3600" dirty="0">
                <a:solidFill>
                  <a:srgbClr val="0070C0"/>
                </a:solidFill>
                <a:latin typeface="Times New Roman" pitchFamily="18" charset="0"/>
                <a:cs typeface="Times New Roman" pitchFamily="18" charset="0"/>
              </a:rPr>
              <a:t> </a:t>
            </a:r>
          </a:p>
          <a:p>
            <a:pPr fontAlgn="base"/>
            <a:r>
              <a:rPr lang="ru-RU" sz="3600" b="1" dirty="0" smtClean="0">
                <a:solidFill>
                  <a:srgbClr val="0070C0"/>
                </a:solidFill>
                <a:latin typeface="Times New Roman" pitchFamily="18" charset="0"/>
                <a:cs typeface="Times New Roman" pitchFamily="18" charset="0"/>
              </a:rPr>
              <a:t>Что </a:t>
            </a:r>
            <a:r>
              <a:rPr lang="ru-RU" sz="3600" b="1" dirty="0">
                <a:solidFill>
                  <a:srgbClr val="0070C0"/>
                </a:solidFill>
                <a:latin typeface="Times New Roman" pitchFamily="18" charset="0"/>
                <a:cs typeface="Times New Roman" pitchFamily="18" charset="0"/>
              </a:rPr>
              <a:t>из перечисленного находится в Самаре</a:t>
            </a:r>
            <a:r>
              <a:rPr lang="ru-RU" sz="3600" b="1" dirty="0" smtClean="0">
                <a:solidFill>
                  <a:srgbClr val="0070C0"/>
                </a:solidFill>
                <a:latin typeface="Times New Roman" pitchFamily="18" charset="0"/>
                <a:cs typeface="Times New Roman" pitchFamily="18" charset="0"/>
              </a:rPr>
              <a:t>?</a:t>
            </a:r>
          </a:p>
          <a:p>
            <a:pPr fontAlgn="base"/>
            <a:endParaRPr lang="ru-RU" sz="3600" b="1" dirty="0" smtClean="0">
              <a:solidFill>
                <a:srgbClr val="0070C0"/>
              </a:solidFill>
              <a:latin typeface="Times New Roman" pitchFamily="18" charset="0"/>
              <a:cs typeface="Times New Roman" pitchFamily="18" charset="0"/>
            </a:endParaRPr>
          </a:p>
          <a:p>
            <a:pPr algn="l" fontAlgn="base"/>
            <a:r>
              <a:rPr lang="ru-RU" dirty="0" smtClean="0">
                <a:solidFill>
                  <a:srgbClr val="0070C0"/>
                </a:solidFill>
                <a:latin typeface="Times New Roman" pitchFamily="18" charset="0"/>
                <a:cs typeface="Times New Roman" pitchFamily="18" charset="0"/>
              </a:rPr>
              <a:t>Варианты ответов:</a:t>
            </a:r>
            <a:endParaRPr lang="ru-RU" dirty="0">
              <a:solidFill>
                <a:srgbClr val="0070C0"/>
              </a:solidFill>
              <a:latin typeface="Times New Roman" pitchFamily="18" charset="0"/>
              <a:cs typeface="Times New Roman" pitchFamily="18" charset="0"/>
            </a:endParaRPr>
          </a:p>
          <a:p>
            <a:pPr algn="l" fontAlgn="base"/>
            <a:r>
              <a:rPr lang="ru-RU" dirty="0">
                <a:solidFill>
                  <a:srgbClr val="FF0000"/>
                </a:solidFill>
                <a:latin typeface="Times New Roman" pitchFamily="18" charset="0"/>
                <a:cs typeface="Times New Roman" pitchFamily="18" charset="0"/>
              </a:rPr>
              <a:t>А. </a:t>
            </a:r>
            <a:r>
              <a:rPr lang="ru-RU" dirty="0">
                <a:solidFill>
                  <a:srgbClr val="0070C0"/>
                </a:solidFill>
                <a:latin typeface="Times New Roman" pitchFamily="18" charset="0"/>
                <a:cs typeface="Times New Roman" pitchFamily="18" charset="0"/>
              </a:rPr>
              <a:t>«Бункер Сталина»</a:t>
            </a:r>
          </a:p>
          <a:p>
            <a:pPr algn="l" fontAlgn="base"/>
            <a:r>
              <a:rPr lang="ru-RU" dirty="0">
                <a:solidFill>
                  <a:srgbClr val="FF0000"/>
                </a:solidFill>
                <a:latin typeface="Times New Roman" pitchFamily="18" charset="0"/>
                <a:cs typeface="Times New Roman" pitchFamily="18" charset="0"/>
              </a:rPr>
              <a:t>Б. </a:t>
            </a:r>
            <a:r>
              <a:rPr lang="ru-RU" dirty="0">
                <a:solidFill>
                  <a:srgbClr val="0070C0"/>
                </a:solidFill>
                <a:latin typeface="Times New Roman" pitchFamily="18" charset="0"/>
                <a:cs typeface="Times New Roman" pitchFamily="18" charset="0"/>
              </a:rPr>
              <a:t>Молодежный театр «Глобус»</a:t>
            </a:r>
          </a:p>
          <a:p>
            <a:pPr algn="l" fontAlgn="base"/>
            <a:r>
              <a:rPr lang="ru-RU" dirty="0">
                <a:solidFill>
                  <a:srgbClr val="FF0000"/>
                </a:solidFill>
                <a:latin typeface="Times New Roman" pitchFamily="18" charset="0"/>
                <a:cs typeface="Times New Roman" pitchFamily="18" charset="0"/>
              </a:rPr>
              <a:t>В. </a:t>
            </a:r>
            <a:r>
              <a:rPr lang="ru-RU" dirty="0">
                <a:solidFill>
                  <a:srgbClr val="0070C0"/>
                </a:solidFill>
                <a:latin typeface="Times New Roman" pitchFamily="18" charset="0"/>
                <a:cs typeface="Times New Roman" pitchFamily="18" charset="0"/>
              </a:rPr>
              <a:t>Кунсткамера</a:t>
            </a:r>
          </a:p>
          <a:p>
            <a:pPr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«Разминка»</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r>
              <a:rPr lang="ru-RU" sz="3600" dirty="0">
                <a:solidFill>
                  <a:srgbClr val="0070C0"/>
                </a:solidFill>
                <a:latin typeface="Times New Roman" pitchFamily="18" charset="0"/>
                <a:cs typeface="Times New Roman" pitchFamily="18" charset="0"/>
              </a:rPr>
              <a:t>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pic>
        <p:nvPicPr>
          <p:cNvPr id="25602" name="Picture 2" descr="C:\Users\Татьяна\Desktop\1529199_original.jpg"/>
          <p:cNvPicPr>
            <a:picLocks noChangeAspect="1" noChangeArrowheads="1"/>
          </p:cNvPicPr>
          <p:nvPr/>
        </p:nvPicPr>
        <p:blipFill>
          <a:blip r:embed="rId3" cstate="print"/>
          <a:srcRect/>
          <a:stretch>
            <a:fillRect/>
          </a:stretch>
        </p:blipFill>
        <p:spPr bwMode="auto">
          <a:xfrm>
            <a:off x="857224" y="1285860"/>
            <a:ext cx="3719154" cy="2476906"/>
          </a:xfrm>
          <a:prstGeom prst="rect">
            <a:avLst/>
          </a:prstGeom>
          <a:noFill/>
        </p:spPr>
      </p:pic>
      <p:pic>
        <p:nvPicPr>
          <p:cNvPr id="25603" name="Picture 3" descr="C:\Users\Татьяна\Desktop\1633809761651.jpg"/>
          <p:cNvPicPr>
            <a:picLocks noChangeAspect="1" noChangeArrowheads="1"/>
          </p:cNvPicPr>
          <p:nvPr/>
        </p:nvPicPr>
        <p:blipFill>
          <a:blip r:embed="rId4" cstate="print"/>
          <a:srcRect/>
          <a:stretch>
            <a:fillRect/>
          </a:stretch>
        </p:blipFill>
        <p:spPr bwMode="auto">
          <a:xfrm>
            <a:off x="5000628" y="1285860"/>
            <a:ext cx="3571900" cy="4388245"/>
          </a:xfrm>
          <a:prstGeom prst="rect">
            <a:avLst/>
          </a:prstGeom>
          <a:noFill/>
        </p:spPr>
      </p:pic>
      <p:pic>
        <p:nvPicPr>
          <p:cNvPr id="25604" name="Picture 4" descr="C:\Users\Татьяна\Desktop\bunker-stalina-v-samare.jpg"/>
          <p:cNvPicPr>
            <a:picLocks noChangeAspect="1" noChangeArrowheads="1"/>
          </p:cNvPicPr>
          <p:nvPr/>
        </p:nvPicPr>
        <p:blipFill>
          <a:blip r:embed="rId5" cstate="print"/>
          <a:srcRect/>
          <a:stretch>
            <a:fillRect/>
          </a:stretch>
        </p:blipFill>
        <p:spPr bwMode="auto">
          <a:xfrm>
            <a:off x="785786" y="3857628"/>
            <a:ext cx="3750494" cy="2500330"/>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батл «Где я живу»</a:t>
            </a: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r>
              <a:rPr lang="ru-RU" sz="3600" dirty="0">
                <a:solidFill>
                  <a:srgbClr val="0070C0"/>
                </a:solidFill>
                <a:latin typeface="Times New Roman" pitchFamily="18" charset="0"/>
                <a:cs typeface="Times New Roman" pitchFamily="18" charset="0"/>
              </a:rPr>
              <a:t> </a:t>
            </a:r>
          </a:p>
          <a:p>
            <a:pPr fontAlgn="base"/>
            <a:r>
              <a:rPr lang="ru-RU" sz="3600" b="1" dirty="0">
                <a:solidFill>
                  <a:srgbClr val="0070C0"/>
                </a:solidFill>
                <a:latin typeface="Times New Roman" pitchFamily="18" charset="0"/>
                <a:cs typeface="Times New Roman" pitchFamily="18" charset="0"/>
              </a:rPr>
              <a:t>Внимание знатоки! </a:t>
            </a:r>
            <a:endParaRPr lang="ru-RU" sz="3600" b="1" dirty="0" smtClean="0">
              <a:solidFill>
                <a:srgbClr val="0070C0"/>
              </a:solidFill>
              <a:latin typeface="Times New Roman" pitchFamily="18" charset="0"/>
              <a:cs typeface="Times New Roman" pitchFamily="18" charset="0"/>
            </a:endParaRPr>
          </a:p>
          <a:p>
            <a:pPr fontAlgn="base"/>
            <a:r>
              <a:rPr lang="ru-RU" sz="3600" b="1" dirty="0" smtClean="0">
                <a:solidFill>
                  <a:srgbClr val="0070C0"/>
                </a:solidFill>
                <a:latin typeface="Times New Roman" pitchFamily="18" charset="0"/>
                <a:cs typeface="Times New Roman" pitchFamily="18" charset="0"/>
              </a:rPr>
              <a:t>Перед </a:t>
            </a:r>
            <a:r>
              <a:rPr lang="ru-RU" sz="3600" b="1" dirty="0">
                <a:solidFill>
                  <a:srgbClr val="0070C0"/>
                </a:solidFill>
                <a:latin typeface="Times New Roman" pitchFamily="18" charset="0"/>
                <a:cs typeface="Times New Roman" pitchFamily="18" charset="0"/>
              </a:rPr>
              <a:t>вами </a:t>
            </a:r>
            <a:r>
              <a:rPr lang="ru-RU" sz="3600" b="1" dirty="0" smtClean="0">
                <a:solidFill>
                  <a:srgbClr val="0070C0"/>
                </a:solidFill>
                <a:latin typeface="Times New Roman" pitchFamily="18" charset="0"/>
                <a:cs typeface="Times New Roman" pitchFamily="18" charset="0"/>
              </a:rPr>
              <a:t>фото открытки </a:t>
            </a:r>
            <a:r>
              <a:rPr lang="ru-RU" sz="3600" b="1" dirty="0">
                <a:solidFill>
                  <a:srgbClr val="0070C0"/>
                </a:solidFill>
                <a:latin typeface="Times New Roman" pitchFamily="18" charset="0"/>
                <a:cs typeface="Times New Roman" pitchFamily="18" charset="0"/>
              </a:rPr>
              <a:t>– определите город Самарской области и докажите свои предположения.  </a:t>
            </a: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батл «Где я живу»</a:t>
            </a: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r>
              <a:rPr lang="ru-RU" sz="3600" dirty="0">
                <a:solidFill>
                  <a:srgbClr val="0070C0"/>
                </a:solidFill>
                <a:latin typeface="Times New Roman" pitchFamily="18" charset="0"/>
                <a:cs typeface="Times New Roman" pitchFamily="18" charset="0"/>
              </a:rPr>
              <a:t> </a:t>
            </a:r>
          </a:p>
          <a:p>
            <a:pPr algn="l" fontAlgn="base"/>
            <a:r>
              <a:rPr lang="ru-RU" b="1" dirty="0" smtClean="0">
                <a:solidFill>
                  <a:srgbClr val="0070C0"/>
                </a:solidFill>
                <a:latin typeface="Times New Roman" pitchFamily="18" charset="0"/>
                <a:cs typeface="Times New Roman" pitchFamily="18" charset="0"/>
              </a:rPr>
              <a:t>Подсказка: </a:t>
            </a:r>
            <a:r>
              <a:rPr lang="ru-RU" dirty="0" smtClean="0">
                <a:solidFill>
                  <a:srgbClr val="0070C0"/>
                </a:solidFill>
                <a:latin typeface="Times New Roman" pitchFamily="18" charset="0"/>
                <a:cs typeface="Times New Roman" pitchFamily="18" charset="0"/>
              </a:rPr>
              <a:t>предложены города Самарской области – Самара, Тольятти, Жигулевск, Сызрань </a:t>
            </a:r>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«Собери картинку»</a:t>
            </a: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endParaRPr lang="ru-RU" sz="3600" b="1" dirty="0" smtClean="0">
              <a:solidFill>
                <a:srgbClr val="0070C0"/>
              </a:solidFill>
              <a:latin typeface="Times New Roman" pitchFamily="18" charset="0"/>
              <a:cs typeface="Times New Roman" pitchFamily="18" charset="0"/>
            </a:endParaRPr>
          </a:p>
          <a:p>
            <a:pPr fontAlgn="base"/>
            <a:r>
              <a:rPr lang="ru-RU" sz="3600" b="1" dirty="0" smtClean="0">
                <a:solidFill>
                  <a:srgbClr val="0070C0"/>
                </a:solidFill>
                <a:latin typeface="Times New Roman" pitchFamily="18" charset="0"/>
                <a:cs typeface="Times New Roman" pitchFamily="18" charset="0"/>
              </a:rPr>
              <a:t>Участникам </a:t>
            </a:r>
            <a:r>
              <a:rPr lang="ru-RU" sz="3600" b="1" dirty="0">
                <a:solidFill>
                  <a:srgbClr val="0070C0"/>
                </a:solidFill>
                <a:latin typeface="Times New Roman" pitchFamily="18" charset="0"/>
                <a:cs typeface="Times New Roman" pitchFamily="18" charset="0"/>
              </a:rPr>
              <a:t>игры необходимо собрать разрезанную картинку и рассказать, какое памятное место в городе на ней изображено  </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«Собери картинку»</a:t>
            </a: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endParaRPr lang="ru-RU" sz="3600" b="1" dirty="0" smtClean="0">
              <a:solidFill>
                <a:srgbClr val="0070C0"/>
              </a:solidFill>
              <a:latin typeface="Times New Roman" pitchFamily="18" charset="0"/>
              <a:cs typeface="Times New Roman" pitchFamily="18" charset="0"/>
            </a:endParaRPr>
          </a:p>
          <a:p>
            <a:pPr fontAlgn="base"/>
            <a:r>
              <a:rPr lang="ru-RU" sz="3600" b="1" dirty="0" smtClean="0">
                <a:solidFill>
                  <a:srgbClr val="0070C0"/>
                </a:solidFill>
                <a:latin typeface="Times New Roman" pitchFamily="18" charset="0"/>
                <a:cs typeface="Times New Roman" pitchFamily="18" charset="0"/>
              </a:rPr>
              <a:t>Участникам </a:t>
            </a:r>
            <a:r>
              <a:rPr lang="ru-RU" sz="3600" b="1" dirty="0">
                <a:solidFill>
                  <a:srgbClr val="0070C0"/>
                </a:solidFill>
                <a:latin typeface="Times New Roman" pitchFamily="18" charset="0"/>
                <a:cs typeface="Times New Roman" pitchFamily="18" charset="0"/>
              </a:rPr>
              <a:t>игры необходимо собрать разрезанную картинку и рассказать, какое памятное место в городе на ней изображено  </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285728"/>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«Собери картинку»</a:t>
            </a: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endParaRPr lang="ru-RU" sz="3600" b="1" dirty="0" smtClean="0">
              <a:solidFill>
                <a:srgbClr val="0070C0"/>
              </a:solidFill>
              <a:latin typeface="Times New Roman" pitchFamily="18" charset="0"/>
              <a:cs typeface="Times New Roman" pitchFamily="18" charset="0"/>
            </a:endParaRPr>
          </a:p>
          <a:p>
            <a:pPr fontAlgn="base"/>
            <a:r>
              <a:rPr lang="ru-RU" sz="3600" b="1" dirty="0">
                <a:solidFill>
                  <a:srgbClr val="0070C0"/>
                </a:solidFill>
                <a:latin typeface="Times New Roman" pitchFamily="18" charset="0"/>
                <a:cs typeface="Times New Roman" pitchFamily="18" charset="0"/>
              </a:rPr>
              <a:t> </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pic>
        <p:nvPicPr>
          <p:cNvPr id="26626" name="Picture 2" descr="C:\Users\Татьяна\Desktop\загруженное.jpg"/>
          <p:cNvPicPr>
            <a:picLocks noChangeAspect="1" noChangeArrowheads="1"/>
          </p:cNvPicPr>
          <p:nvPr/>
        </p:nvPicPr>
        <p:blipFill>
          <a:blip r:embed="rId3" cstate="print"/>
          <a:srcRect/>
          <a:stretch>
            <a:fillRect/>
          </a:stretch>
        </p:blipFill>
        <p:spPr bwMode="auto">
          <a:xfrm>
            <a:off x="1428728" y="1142984"/>
            <a:ext cx="6350000" cy="3048000"/>
          </a:xfrm>
          <a:prstGeom prst="rect">
            <a:avLst/>
          </a:prstGeom>
          <a:noFill/>
        </p:spPr>
      </p:pic>
      <p:sp>
        <p:nvSpPr>
          <p:cNvPr id="7" name="Прямоугольник 6"/>
          <p:cNvSpPr/>
          <p:nvPr/>
        </p:nvSpPr>
        <p:spPr>
          <a:xfrm>
            <a:off x="357158" y="4286256"/>
            <a:ext cx="8429684" cy="1631216"/>
          </a:xfrm>
          <a:prstGeom prst="rect">
            <a:avLst/>
          </a:prstGeom>
        </p:spPr>
        <p:txBody>
          <a:bodyPr wrap="square">
            <a:spAutoFit/>
          </a:bodyPr>
          <a:lstStyle/>
          <a:p>
            <a:pPr algn="just"/>
            <a:r>
              <a:rPr lang="ru-RU" sz="2000" b="1" dirty="0">
                <a:latin typeface="Times New Roman" pitchFamily="18" charset="0"/>
                <a:cs typeface="Times New Roman" pitchFamily="18" charset="0"/>
              </a:rPr>
              <a:t>Физкультурно-спортивный комплекс «</a:t>
            </a:r>
            <a:r>
              <a:rPr lang="ru-RU" sz="2000" b="1" dirty="0" smtClean="0">
                <a:latin typeface="Times New Roman" pitchFamily="18" charset="0"/>
                <a:cs typeface="Times New Roman" pitchFamily="18" charset="0"/>
              </a:rPr>
              <a:t>Лидер»: </a:t>
            </a:r>
            <a:r>
              <a:rPr lang="ru-RU" sz="2000" dirty="0">
                <a:latin typeface="Times New Roman" pitchFamily="18" charset="0"/>
                <a:cs typeface="Times New Roman" pitchFamily="18" charset="0"/>
              </a:rPr>
              <a:t>ф</a:t>
            </a:r>
            <a:r>
              <a:rPr lang="ru-RU" sz="2000" dirty="0" smtClean="0">
                <a:latin typeface="Times New Roman" pitchFamily="18" charset="0"/>
                <a:cs typeface="Times New Roman" pitchFamily="18" charset="0"/>
              </a:rPr>
              <a:t>утбол</a:t>
            </a:r>
            <a:r>
              <a:rPr lang="ru-RU" sz="2000" dirty="0">
                <a:latin typeface="Times New Roman" pitchFamily="18" charset="0"/>
                <a:cs typeface="Times New Roman" pitchFamily="18" charset="0"/>
              </a:rPr>
              <a:t>, плавание, баскетбол, волейбол, </a:t>
            </a:r>
            <a:r>
              <a:rPr lang="ru-RU" sz="2000" dirty="0" err="1">
                <a:latin typeface="Times New Roman" pitchFamily="18" charset="0"/>
                <a:cs typeface="Times New Roman" pitchFamily="18" charset="0"/>
              </a:rPr>
              <a:t>паралимпийские</a:t>
            </a:r>
            <a:r>
              <a:rPr lang="ru-RU" sz="2000" dirty="0">
                <a:latin typeface="Times New Roman" pitchFamily="18" charset="0"/>
                <a:cs typeface="Times New Roman" pitchFamily="18" charset="0"/>
              </a:rPr>
              <a:t> виды спорта, бокс, художественная гимнастика + соревнования по различным видам спорта.</a:t>
            </a:r>
          </a:p>
          <a:p>
            <a:pPr algn="just"/>
            <a:r>
              <a:rPr lang="ru-RU" sz="2000" b="1" dirty="0">
                <a:latin typeface="Times New Roman" pitchFamily="18" charset="0"/>
                <a:cs typeface="Times New Roman" pitchFamily="18" charset="0"/>
              </a:rPr>
              <a:t>Режим работы</a:t>
            </a:r>
            <a:r>
              <a:rPr lang="ru-RU" sz="2000" dirty="0">
                <a:latin typeface="Times New Roman" pitchFamily="18" charset="0"/>
                <a:cs typeface="Times New Roman" pitchFamily="18" charset="0"/>
              </a:rPr>
              <a:t>: С 7-00 до 23-00.</a:t>
            </a:r>
          </a:p>
          <a:p>
            <a:r>
              <a:rPr lang="ru-RU" sz="2000" b="1" dirty="0">
                <a:latin typeface="Times New Roman" pitchFamily="18" charset="0"/>
                <a:cs typeface="Times New Roman" pitchFamily="18" charset="0"/>
              </a:rPr>
              <a:t>Контактные данные</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ул</a:t>
            </a:r>
            <a:r>
              <a:rPr lang="ru-RU" sz="2000" dirty="0">
                <a:latin typeface="Times New Roman" pitchFamily="18" charset="0"/>
                <a:cs typeface="Times New Roman" pitchFamily="18" charset="0"/>
              </a:rPr>
              <a:t>. Победы, </a:t>
            </a:r>
            <a:r>
              <a:rPr lang="ru-RU" sz="2000" dirty="0" smtClean="0">
                <a:latin typeface="Times New Roman" pitchFamily="18" charset="0"/>
                <a:cs typeface="Times New Roman" pitchFamily="18" charset="0"/>
              </a:rPr>
              <a:t>66, т</a:t>
            </a:r>
            <a:r>
              <a:rPr lang="ru-RU" sz="2000" dirty="0">
                <a:latin typeface="Times New Roman" pitchFamily="18" charset="0"/>
                <a:cs typeface="Times New Roman" pitchFamily="18" charset="0"/>
              </a:rPr>
              <a:t>. 99-30-20, 89297023020</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285728"/>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«Собери картинку»</a:t>
            </a:r>
          </a:p>
        </p:txBody>
      </p:sp>
      <p:sp>
        <p:nvSpPr>
          <p:cNvPr id="6" name="Подзаголовок 5"/>
          <p:cNvSpPr>
            <a:spLocks noGrp="1"/>
          </p:cNvSpPr>
          <p:nvPr>
            <p:ph type="subTitle" idx="1"/>
          </p:nvPr>
        </p:nvSpPr>
        <p:spPr>
          <a:xfrm>
            <a:off x="285720" y="1285860"/>
            <a:ext cx="8572560" cy="5143536"/>
          </a:xfrm>
        </p:spPr>
        <p:txBody>
          <a:bodyPr>
            <a:normAutofit/>
          </a:bodyPr>
          <a:lstStyle/>
          <a:p>
            <a:pPr fontAlgn="base"/>
            <a:endParaRPr lang="ru-RU" sz="3600" b="1" dirty="0" smtClean="0">
              <a:solidFill>
                <a:srgbClr val="0070C0"/>
              </a:solidFill>
              <a:latin typeface="Times New Roman" pitchFamily="18" charset="0"/>
              <a:cs typeface="Times New Roman" pitchFamily="18" charset="0"/>
            </a:endParaRPr>
          </a:p>
          <a:p>
            <a:pPr fontAlgn="base"/>
            <a:r>
              <a:rPr lang="ru-RU" sz="3600" b="1" dirty="0">
                <a:solidFill>
                  <a:srgbClr val="0070C0"/>
                </a:solidFill>
                <a:latin typeface="Times New Roman" pitchFamily="18" charset="0"/>
                <a:cs typeface="Times New Roman" pitchFamily="18" charset="0"/>
              </a:rPr>
              <a:t> </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
        <p:nvSpPr>
          <p:cNvPr id="7" name="Прямоугольник 6"/>
          <p:cNvSpPr/>
          <p:nvPr/>
        </p:nvSpPr>
        <p:spPr>
          <a:xfrm>
            <a:off x="357158" y="4286256"/>
            <a:ext cx="8429684" cy="2554545"/>
          </a:xfrm>
          <a:prstGeom prst="rect">
            <a:avLst/>
          </a:prstGeom>
        </p:spPr>
        <p:txBody>
          <a:bodyPr wrap="square">
            <a:spAutoFit/>
          </a:bodyPr>
          <a:lstStyle/>
          <a:p>
            <a:pPr algn="just"/>
            <a:r>
              <a:rPr lang="ru-RU" sz="2000" b="1" dirty="0" smtClean="0">
                <a:latin typeface="Times New Roman" pitchFamily="18" charset="0"/>
                <a:cs typeface="Times New Roman" pitchFamily="18" charset="0"/>
              </a:rPr>
              <a:t>Ледовая Арена Сызрань: </a:t>
            </a:r>
            <a:r>
              <a:rPr lang="ru-RU" sz="2000" dirty="0">
                <a:latin typeface="Times New Roman" pitchFamily="18" charset="0"/>
                <a:cs typeface="Times New Roman" pitchFamily="18" charset="0"/>
              </a:rPr>
              <a:t>расположилось ледовое поле 60x30, трибуны на 789 мест. Есть несколько тренажерных залов и зал для занятия хореографией. ЛЕДОВАЯ АРЕНА имеет возможность трансформироваться в зал для проведения культурно-массовых мероприятий</a:t>
            </a:r>
            <a:r>
              <a:rPr lang="ru-RU" sz="2000" dirty="0" smtClean="0">
                <a:latin typeface="Times New Roman" pitchFamily="18" charset="0"/>
                <a:cs typeface="Times New Roman" pitchFamily="18" charset="0"/>
              </a:rPr>
              <a:t>.</a:t>
            </a:r>
          </a:p>
          <a:p>
            <a:r>
              <a:rPr lang="ru-RU" sz="2000" b="1" dirty="0" smtClean="0">
                <a:latin typeface="Times New Roman" pitchFamily="18" charset="0"/>
                <a:cs typeface="Times New Roman" pitchFamily="18" charset="0"/>
              </a:rPr>
              <a:t>Часы работы: </a:t>
            </a:r>
            <a:r>
              <a:rPr lang="ru-RU" sz="2000" dirty="0" smtClean="0">
                <a:latin typeface="Times New Roman" pitchFamily="18" charset="0"/>
                <a:cs typeface="Times New Roman" pitchFamily="18" charset="0"/>
              </a:rPr>
              <a:t>06:00 </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24:00, тренажерный </a:t>
            </a:r>
            <a:r>
              <a:rPr lang="ru-RU" sz="2000" dirty="0">
                <a:latin typeface="Times New Roman" pitchFamily="18" charset="0"/>
                <a:cs typeface="Times New Roman" pitchFamily="18" charset="0"/>
              </a:rPr>
              <a:t>зал: 06.30 - </a:t>
            </a:r>
            <a:r>
              <a:rPr lang="ru-RU" sz="2000" dirty="0" smtClean="0">
                <a:latin typeface="Times New Roman" pitchFamily="18" charset="0"/>
                <a:cs typeface="Times New Roman" pitchFamily="18" charset="0"/>
              </a:rPr>
              <a:t>22:00, касса</a:t>
            </a:r>
            <a:r>
              <a:rPr lang="ru-RU" sz="2000" dirty="0">
                <a:latin typeface="Times New Roman" pitchFamily="18" charset="0"/>
                <a:cs typeface="Times New Roman" pitchFamily="18" charset="0"/>
              </a:rPr>
              <a:t>: 8:30 - 20:30</a:t>
            </a:r>
          </a:p>
          <a:p>
            <a:r>
              <a:rPr lang="ru-RU" sz="2000" b="1" dirty="0" smtClean="0">
                <a:latin typeface="Times New Roman" pitchFamily="18" charset="0"/>
                <a:cs typeface="Times New Roman" pitchFamily="18" charset="0"/>
              </a:rPr>
              <a:t>Контактные данные</a:t>
            </a:r>
            <a:r>
              <a:rPr lang="ru-RU" sz="2000" dirty="0" smtClean="0">
                <a:latin typeface="Times New Roman" pitchFamily="18" charset="0"/>
                <a:cs typeface="Times New Roman" pitchFamily="18" charset="0"/>
              </a:rPr>
              <a:t>: ул</a:t>
            </a:r>
            <a:r>
              <a:rPr lang="ru-RU" sz="2000" dirty="0">
                <a:latin typeface="Times New Roman" pitchFamily="18" charset="0"/>
                <a:cs typeface="Times New Roman" pitchFamily="18" charset="0"/>
              </a:rPr>
              <a:t>. </a:t>
            </a:r>
            <a:r>
              <a:rPr lang="ru-RU" sz="2000" dirty="0" smtClean="0">
                <a:latin typeface="Times New Roman" pitchFamily="18" charset="0"/>
                <a:cs typeface="Times New Roman" pitchFamily="18" charset="0"/>
              </a:rPr>
              <a:t>Чапаева, 56, т. +7</a:t>
            </a:r>
            <a:r>
              <a:rPr lang="ru-RU" sz="2000" dirty="0">
                <a:latin typeface="Times New Roman" pitchFamily="18" charset="0"/>
                <a:cs typeface="Times New Roman" pitchFamily="18" charset="0"/>
              </a:rPr>
              <a:t> (84649) 3-43-95</a:t>
            </a:r>
          </a:p>
          <a:p>
            <a:endParaRPr lang="ru-RU" sz="2000" dirty="0">
              <a:latin typeface="Times New Roman" pitchFamily="18" charset="0"/>
              <a:cs typeface="Times New Roman" pitchFamily="18" charset="0"/>
            </a:endParaRPr>
          </a:p>
        </p:txBody>
      </p:sp>
      <p:pic>
        <p:nvPicPr>
          <p:cNvPr id="27651" name="Picture 3" descr="C:\Users\Татьяна\Desktop\DSC_0090.jpg"/>
          <p:cNvPicPr>
            <a:picLocks noChangeAspect="1" noChangeArrowheads="1"/>
          </p:cNvPicPr>
          <p:nvPr/>
        </p:nvPicPr>
        <p:blipFill>
          <a:blip r:embed="rId3" cstate="print"/>
          <a:srcRect/>
          <a:stretch>
            <a:fillRect/>
          </a:stretch>
        </p:blipFill>
        <p:spPr bwMode="auto">
          <a:xfrm>
            <a:off x="2143108" y="1071546"/>
            <a:ext cx="4844513" cy="3207068"/>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батл «Узнай, чей герб»</a:t>
            </a:r>
          </a:p>
        </p:txBody>
      </p:sp>
      <p:sp>
        <p:nvSpPr>
          <p:cNvPr id="6" name="Подзаголовок 5"/>
          <p:cNvSpPr>
            <a:spLocks noGrp="1"/>
          </p:cNvSpPr>
          <p:nvPr>
            <p:ph type="subTitle" idx="1"/>
          </p:nvPr>
        </p:nvSpPr>
        <p:spPr>
          <a:xfrm>
            <a:off x="285720" y="1285860"/>
            <a:ext cx="8572560" cy="5143536"/>
          </a:xfrm>
        </p:spPr>
        <p:txBody>
          <a:bodyPr>
            <a:normAutofit/>
          </a:bodyPr>
          <a:lstStyle/>
          <a:p>
            <a:pPr>
              <a:spcBef>
                <a:spcPts val="0"/>
              </a:spcBef>
            </a:pPr>
            <a:endParaRPr lang="ru-RU" sz="3000" b="1" dirty="0" smtClean="0">
              <a:solidFill>
                <a:srgbClr val="0070C0"/>
              </a:solidFill>
              <a:latin typeface="Times New Roman" pitchFamily="18" charset="0"/>
              <a:cs typeface="Times New Roman" pitchFamily="18" charset="0"/>
            </a:endParaRPr>
          </a:p>
          <a:p>
            <a:pPr>
              <a:spcBef>
                <a:spcPts val="0"/>
              </a:spcBef>
            </a:pPr>
            <a:r>
              <a:rPr lang="ru-RU" sz="3000" b="1" dirty="0" smtClean="0">
                <a:solidFill>
                  <a:srgbClr val="0070C0"/>
                </a:solidFill>
                <a:latin typeface="Times New Roman" pitchFamily="18" charset="0"/>
                <a:cs typeface="Times New Roman" pitchFamily="18" charset="0"/>
              </a:rPr>
              <a:t>Предлагается </a:t>
            </a:r>
            <a:r>
              <a:rPr lang="ru-RU" sz="3000" b="1" dirty="0">
                <a:solidFill>
                  <a:srgbClr val="0070C0"/>
                </a:solidFill>
                <a:latin typeface="Times New Roman" pitchFamily="18" charset="0"/>
                <a:cs typeface="Times New Roman" pitchFamily="18" charset="0"/>
              </a:rPr>
              <a:t>фото герба одного из городов Самарской области</a:t>
            </a:r>
            <a:r>
              <a:rPr lang="ru-RU" sz="3000" b="1" dirty="0" smtClean="0">
                <a:solidFill>
                  <a:srgbClr val="0070C0"/>
                </a:solidFill>
                <a:latin typeface="Times New Roman" pitchFamily="18" charset="0"/>
                <a:cs typeface="Times New Roman" pitchFamily="18" charset="0"/>
              </a:rPr>
              <a:t>.</a:t>
            </a:r>
          </a:p>
          <a:p>
            <a:pPr>
              <a:spcBef>
                <a:spcPts val="0"/>
              </a:spcBef>
            </a:pPr>
            <a:r>
              <a:rPr lang="ru-RU" sz="3000" b="1" dirty="0" smtClean="0">
                <a:solidFill>
                  <a:srgbClr val="0070C0"/>
                </a:solidFill>
                <a:latin typeface="Times New Roman" pitchFamily="18" charset="0"/>
                <a:cs typeface="Times New Roman" pitchFamily="18" charset="0"/>
              </a:rPr>
              <a:t> </a:t>
            </a:r>
            <a:r>
              <a:rPr lang="ru-RU" sz="3000" b="1" dirty="0">
                <a:solidFill>
                  <a:srgbClr val="0070C0"/>
                </a:solidFill>
                <a:latin typeface="Times New Roman" pitchFamily="18" charset="0"/>
                <a:cs typeface="Times New Roman" pitchFamily="18" charset="0"/>
              </a:rPr>
              <a:t>Определите: герб какого</a:t>
            </a:r>
          </a:p>
          <a:p>
            <a:pPr>
              <a:spcBef>
                <a:spcPts val="0"/>
              </a:spcBef>
            </a:pPr>
            <a:r>
              <a:rPr lang="ru-RU" sz="3000" b="1" dirty="0">
                <a:solidFill>
                  <a:srgbClr val="0070C0"/>
                </a:solidFill>
                <a:latin typeface="Times New Roman" pitchFamily="18" charset="0"/>
                <a:cs typeface="Times New Roman" pitchFamily="18" charset="0"/>
              </a:rPr>
              <a:t>города Самарской  области изображен.  </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батл «Узнай, чей герб»</a:t>
            </a:r>
          </a:p>
        </p:txBody>
      </p:sp>
      <p:sp>
        <p:nvSpPr>
          <p:cNvPr id="6" name="Подзаголовок 5"/>
          <p:cNvSpPr>
            <a:spLocks noGrp="1"/>
          </p:cNvSpPr>
          <p:nvPr>
            <p:ph type="subTitle" idx="1"/>
          </p:nvPr>
        </p:nvSpPr>
        <p:spPr>
          <a:xfrm>
            <a:off x="3000364" y="1142984"/>
            <a:ext cx="5857916" cy="5357850"/>
          </a:xfrm>
        </p:spPr>
        <p:txBody>
          <a:bodyPr>
            <a:normAutofit fontScale="32500" lnSpcReduction="20000"/>
          </a:bodyPr>
          <a:lstStyle/>
          <a:p>
            <a:pPr>
              <a:spcBef>
                <a:spcPts val="0"/>
              </a:spcBef>
            </a:pPr>
            <a:endParaRPr lang="ru-RU" sz="3000" b="1" dirty="0" smtClean="0">
              <a:solidFill>
                <a:srgbClr val="0070C0"/>
              </a:solidFill>
              <a:latin typeface="Times New Roman" pitchFamily="18" charset="0"/>
              <a:cs typeface="Times New Roman" pitchFamily="18" charset="0"/>
            </a:endParaRPr>
          </a:p>
          <a:p>
            <a:pPr fontAlgn="base"/>
            <a:endParaRPr lang="ru-RU" sz="3600" b="1" dirty="0" smtClean="0">
              <a:solidFill>
                <a:srgbClr val="0070C0"/>
              </a:solidFill>
              <a:latin typeface="Times New Roman" pitchFamily="18" charset="0"/>
              <a:cs typeface="Times New Roman" pitchFamily="18" charset="0"/>
            </a:endParaRPr>
          </a:p>
          <a:p>
            <a:pPr>
              <a:spcBef>
                <a:spcPts val="0"/>
              </a:spcBef>
            </a:pPr>
            <a:r>
              <a:rPr lang="ru-RU" sz="5500" b="1" i="1" dirty="0">
                <a:solidFill>
                  <a:srgbClr val="0070C0"/>
                </a:solidFill>
                <a:latin typeface="Times New Roman" pitchFamily="18" charset="0"/>
                <a:cs typeface="Times New Roman" pitchFamily="18" charset="0"/>
              </a:rPr>
              <a:t>Описание герба </a:t>
            </a:r>
            <a:r>
              <a:rPr lang="ru-RU" sz="5500" b="1" i="1" dirty="0" smtClean="0">
                <a:solidFill>
                  <a:srgbClr val="0070C0"/>
                </a:solidFill>
                <a:latin typeface="Times New Roman" pitchFamily="18" charset="0"/>
                <a:cs typeface="Times New Roman" pitchFamily="18" charset="0"/>
              </a:rPr>
              <a:t> г</a:t>
            </a:r>
            <a:r>
              <a:rPr lang="ru-RU" sz="5500" b="1" i="1" dirty="0">
                <a:solidFill>
                  <a:srgbClr val="0070C0"/>
                </a:solidFill>
                <a:latin typeface="Times New Roman" pitchFamily="18" charset="0"/>
                <a:cs typeface="Times New Roman" pitchFamily="18" charset="0"/>
              </a:rPr>
              <a:t>. Чапаевска</a:t>
            </a:r>
            <a:endParaRPr lang="ru-RU" sz="5500" dirty="0">
              <a:solidFill>
                <a:srgbClr val="0070C0"/>
              </a:solidFill>
              <a:latin typeface="Times New Roman" pitchFamily="18" charset="0"/>
              <a:cs typeface="Times New Roman" pitchFamily="18" charset="0"/>
            </a:endParaRPr>
          </a:p>
          <a:p>
            <a:pPr algn="just">
              <a:spcBef>
                <a:spcPts val="0"/>
              </a:spcBef>
            </a:pPr>
            <a:r>
              <a:rPr lang="ru-RU" sz="5500" dirty="0" smtClean="0">
                <a:solidFill>
                  <a:srgbClr val="0070C0"/>
                </a:solidFill>
                <a:latin typeface="Times New Roman" pitchFamily="18" charset="0"/>
                <a:cs typeface="Times New Roman" pitchFamily="18" charset="0"/>
              </a:rPr>
              <a:t>     «</a:t>
            </a:r>
            <a:r>
              <a:rPr lang="ru-RU" sz="5500" dirty="0">
                <a:solidFill>
                  <a:srgbClr val="0070C0"/>
                </a:solidFill>
                <a:latin typeface="Times New Roman" pitchFamily="18" charset="0"/>
                <a:cs typeface="Times New Roman" pitchFamily="18" charset="0"/>
              </a:rPr>
              <a:t>В червленом (красном) поле серебряная </a:t>
            </a:r>
            <a:r>
              <a:rPr lang="ru-RU" sz="5500" dirty="0" err="1">
                <a:solidFill>
                  <a:srgbClr val="0070C0"/>
                </a:solidFill>
                <a:latin typeface="Times New Roman" pitchFamily="18" charset="0"/>
                <a:cs typeface="Times New Roman" pitchFamily="18" charset="0"/>
              </a:rPr>
              <a:t>гренада</a:t>
            </a:r>
            <a:r>
              <a:rPr lang="ru-RU" sz="5500" dirty="0">
                <a:solidFill>
                  <a:srgbClr val="0070C0"/>
                </a:solidFill>
                <a:latin typeface="Times New Roman" pitchFamily="18" charset="0"/>
                <a:cs typeface="Times New Roman" pitchFamily="18" charset="0"/>
              </a:rPr>
              <a:t> с одним золотым пламенем о четырех языках, обвитая в пояс справа и слева березовой ветвью».</a:t>
            </a:r>
          </a:p>
          <a:p>
            <a:pPr>
              <a:spcBef>
                <a:spcPts val="0"/>
              </a:spcBef>
            </a:pPr>
            <a:r>
              <a:rPr lang="ru-RU" sz="5500" b="1" i="1" dirty="0">
                <a:solidFill>
                  <a:srgbClr val="0070C0"/>
                </a:solidFill>
                <a:latin typeface="Times New Roman" pitchFamily="18" charset="0"/>
                <a:cs typeface="Times New Roman" pitchFamily="18" charset="0"/>
              </a:rPr>
              <a:t>Обоснование символики герба муниципального образования "Город Чапаевск".</a:t>
            </a:r>
            <a:endParaRPr lang="ru-RU" sz="5500" dirty="0">
              <a:solidFill>
                <a:srgbClr val="0070C0"/>
              </a:solidFill>
              <a:latin typeface="Times New Roman" pitchFamily="18" charset="0"/>
              <a:cs typeface="Times New Roman" pitchFamily="18" charset="0"/>
            </a:endParaRPr>
          </a:p>
          <a:p>
            <a:pPr algn="just">
              <a:spcBef>
                <a:spcPts val="0"/>
              </a:spcBef>
            </a:pPr>
            <a:r>
              <a:rPr lang="ru-RU" sz="5500" dirty="0" smtClean="0">
                <a:solidFill>
                  <a:srgbClr val="0070C0"/>
                </a:solidFill>
                <a:latin typeface="Times New Roman" pitchFamily="18" charset="0"/>
                <a:cs typeface="Times New Roman" pitchFamily="18" charset="0"/>
              </a:rPr>
              <a:t>     За </a:t>
            </a:r>
            <a:r>
              <a:rPr lang="ru-RU" sz="5500" dirty="0">
                <a:solidFill>
                  <a:srgbClr val="0070C0"/>
                </a:solidFill>
                <a:latin typeface="Times New Roman" pitchFamily="18" charset="0"/>
                <a:cs typeface="Times New Roman" pitchFamily="18" charset="0"/>
              </a:rPr>
              <a:t>годы своего существования город стал заметным промышленным оборонным центром - </a:t>
            </a:r>
            <a:r>
              <a:rPr lang="ru-RU" sz="5500" b="1" dirty="0">
                <a:solidFill>
                  <a:srgbClr val="0070C0"/>
                </a:solidFill>
                <a:latin typeface="Times New Roman" pitchFamily="18" charset="0"/>
                <a:cs typeface="Times New Roman" pitchFamily="18" charset="0"/>
              </a:rPr>
              <a:t>четыре языка пламени </a:t>
            </a:r>
            <a:r>
              <a:rPr lang="ru-RU" sz="5500" b="1" dirty="0" err="1">
                <a:solidFill>
                  <a:srgbClr val="0070C0"/>
                </a:solidFill>
                <a:latin typeface="Times New Roman" pitchFamily="18" charset="0"/>
                <a:cs typeface="Times New Roman" pitchFamily="18" charset="0"/>
              </a:rPr>
              <a:t>гренады</a:t>
            </a:r>
            <a:r>
              <a:rPr lang="ru-RU" sz="5500" b="1" dirty="0">
                <a:solidFill>
                  <a:srgbClr val="0070C0"/>
                </a:solidFill>
                <a:latin typeface="Times New Roman" pitchFamily="18" charset="0"/>
                <a:cs typeface="Times New Roman" pitchFamily="18" charset="0"/>
              </a:rPr>
              <a:t> </a:t>
            </a:r>
            <a:r>
              <a:rPr lang="ru-RU" sz="5500" dirty="0">
                <a:solidFill>
                  <a:srgbClr val="0070C0"/>
                </a:solidFill>
                <a:latin typeface="Times New Roman" pitchFamily="18" charset="0"/>
                <a:cs typeface="Times New Roman" pitchFamily="18" charset="0"/>
              </a:rPr>
              <a:t>показывают четыре крупнейших оборонных предприятия города</a:t>
            </a:r>
            <a:r>
              <a:rPr lang="ru-RU" sz="5500" dirty="0" smtClean="0">
                <a:solidFill>
                  <a:srgbClr val="0070C0"/>
                </a:solidFill>
                <a:latin typeface="Times New Roman" pitchFamily="18" charset="0"/>
                <a:cs typeface="Times New Roman" pitchFamily="18" charset="0"/>
              </a:rPr>
              <a:t>.</a:t>
            </a:r>
            <a:endParaRPr lang="ru-RU" sz="5500" b="1" dirty="0" smtClean="0">
              <a:solidFill>
                <a:srgbClr val="0070C0"/>
              </a:solidFill>
              <a:latin typeface="Times New Roman" pitchFamily="18" charset="0"/>
              <a:cs typeface="Times New Roman" pitchFamily="18" charset="0"/>
            </a:endParaRPr>
          </a:p>
          <a:p>
            <a:pPr algn="just">
              <a:spcBef>
                <a:spcPts val="0"/>
              </a:spcBef>
            </a:pPr>
            <a:r>
              <a:rPr lang="ru-RU" sz="5500" b="1" dirty="0" smtClean="0">
                <a:solidFill>
                  <a:srgbClr val="0070C0"/>
                </a:solidFill>
                <a:latin typeface="Times New Roman" pitchFamily="18" charset="0"/>
                <a:cs typeface="Times New Roman" pitchFamily="18" charset="0"/>
              </a:rPr>
              <a:t>     Красный </a:t>
            </a:r>
            <a:r>
              <a:rPr lang="ru-RU" sz="5500" b="1" dirty="0">
                <a:solidFill>
                  <a:srgbClr val="0070C0"/>
                </a:solidFill>
                <a:latin typeface="Times New Roman" pitchFamily="18" charset="0"/>
                <a:cs typeface="Times New Roman" pitchFamily="18" charset="0"/>
              </a:rPr>
              <a:t>цвет </a:t>
            </a:r>
            <a:r>
              <a:rPr lang="ru-RU" sz="5500" dirty="0">
                <a:solidFill>
                  <a:srgbClr val="0070C0"/>
                </a:solidFill>
                <a:latin typeface="Times New Roman" pitchFamily="18" charset="0"/>
                <a:cs typeface="Times New Roman" pitchFamily="18" charset="0"/>
              </a:rPr>
              <a:t>поля символизирует мужество и самоотверженность горожан в годы Великой Отечественной войны 1941-1945 гг., справедливую борьбу за экологическую чистоту города.</a:t>
            </a:r>
          </a:p>
          <a:p>
            <a:pPr algn="just">
              <a:spcBef>
                <a:spcPts val="0"/>
              </a:spcBef>
            </a:pPr>
            <a:r>
              <a:rPr lang="ru-RU" sz="5500" b="1" dirty="0" smtClean="0">
                <a:solidFill>
                  <a:srgbClr val="0070C0"/>
                </a:solidFill>
                <a:latin typeface="Times New Roman" pitchFamily="18" charset="0"/>
                <a:cs typeface="Times New Roman" pitchFamily="18" charset="0"/>
              </a:rPr>
              <a:t>     Венок </a:t>
            </a:r>
            <a:r>
              <a:rPr lang="ru-RU" sz="5500" b="1" dirty="0">
                <a:solidFill>
                  <a:srgbClr val="0070C0"/>
                </a:solidFill>
                <a:latin typeface="Times New Roman" pitchFamily="18" charset="0"/>
                <a:cs typeface="Times New Roman" pitchFamily="18" charset="0"/>
              </a:rPr>
              <a:t>из зеленых листьев </a:t>
            </a:r>
            <a:r>
              <a:rPr lang="ru-RU" sz="5500" dirty="0">
                <a:solidFill>
                  <a:srgbClr val="0070C0"/>
                </a:solidFill>
                <a:latin typeface="Times New Roman" pitchFamily="18" charset="0"/>
                <a:cs typeface="Times New Roman" pitchFamily="18" charset="0"/>
              </a:rPr>
              <a:t>охватывающий </a:t>
            </a:r>
            <a:r>
              <a:rPr lang="ru-RU" sz="5500" dirty="0" err="1">
                <a:solidFill>
                  <a:srgbClr val="0070C0"/>
                </a:solidFill>
                <a:latin typeface="Times New Roman" pitchFamily="18" charset="0"/>
                <a:cs typeface="Times New Roman" pitchFamily="18" charset="0"/>
              </a:rPr>
              <a:t>гренаду</a:t>
            </a:r>
            <a:r>
              <a:rPr lang="ru-RU" sz="5500" dirty="0">
                <a:solidFill>
                  <a:srgbClr val="0070C0"/>
                </a:solidFill>
                <a:latin typeface="Times New Roman" pitchFamily="18" charset="0"/>
                <a:cs typeface="Times New Roman" pitchFamily="18" charset="0"/>
              </a:rPr>
              <a:t> и как бы не дающий ей взорваться, символизирует мир и экологию. Зеленый цвет - надежда изобилие, природа.</a:t>
            </a:r>
          </a:p>
          <a:p>
            <a:pPr algn="just">
              <a:spcBef>
                <a:spcPts val="0"/>
              </a:spcBef>
            </a:pPr>
            <a:r>
              <a:rPr lang="ru-RU" sz="5500" b="1" dirty="0" smtClean="0">
                <a:solidFill>
                  <a:srgbClr val="0070C0"/>
                </a:solidFill>
                <a:latin typeface="Times New Roman" pitchFamily="18" charset="0"/>
                <a:cs typeface="Times New Roman" pitchFamily="18" charset="0"/>
              </a:rPr>
              <a:t>     Серебро </a:t>
            </a:r>
            <a:r>
              <a:rPr lang="ru-RU" sz="5500" b="1" dirty="0">
                <a:solidFill>
                  <a:srgbClr val="0070C0"/>
                </a:solidFill>
                <a:latin typeface="Times New Roman" pitchFamily="18" charset="0"/>
                <a:cs typeface="Times New Roman" pitchFamily="18" charset="0"/>
              </a:rPr>
              <a:t>в геральдике </a:t>
            </a:r>
            <a:r>
              <a:rPr lang="ru-RU" sz="5500" dirty="0">
                <a:solidFill>
                  <a:srgbClr val="0070C0"/>
                </a:solidFill>
                <a:latin typeface="Times New Roman" pitchFamily="18" charset="0"/>
                <a:cs typeface="Times New Roman" pitchFamily="18" charset="0"/>
              </a:rPr>
              <a:t>символизирует чистоту, мудрость, благородство, совершенство</a:t>
            </a:r>
            <a:r>
              <a:rPr lang="ru-RU" sz="4500" dirty="0">
                <a:solidFill>
                  <a:srgbClr val="0070C0"/>
                </a:solidFill>
                <a:latin typeface="Times New Roman" pitchFamily="18" charset="0"/>
                <a:cs typeface="Times New Roman" pitchFamily="18" charset="0"/>
              </a:rPr>
              <a:t>.</a:t>
            </a:r>
          </a:p>
          <a:p>
            <a:pPr algn="l" fontAlgn="base">
              <a:spcBef>
                <a:spcPts val="0"/>
              </a:spcBef>
            </a:pPr>
            <a:endParaRPr lang="ru-RU" sz="4500" dirty="0">
              <a:solidFill>
                <a:srgbClr val="0070C0"/>
              </a:solidFill>
              <a:latin typeface="Times New Roman" pitchFamily="18" charset="0"/>
              <a:cs typeface="Times New Roman" pitchFamily="18" charset="0"/>
            </a:endParaRPr>
          </a:p>
        </p:txBody>
      </p:sp>
      <p:pic>
        <p:nvPicPr>
          <p:cNvPr id="5" name="Рисунок 4" descr="https://images.vector-images.com/63/chapaevsk.gif"/>
          <p:cNvPicPr/>
          <p:nvPr/>
        </p:nvPicPr>
        <p:blipFill>
          <a:blip r:embed="rId3" cstate="print"/>
          <a:srcRect/>
          <a:stretch>
            <a:fillRect/>
          </a:stretch>
        </p:blipFill>
        <p:spPr bwMode="auto">
          <a:xfrm>
            <a:off x="428596" y="1785926"/>
            <a:ext cx="2214578" cy="3071834"/>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214290"/>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батл «Узнай, чей герб»</a:t>
            </a:r>
          </a:p>
        </p:txBody>
      </p:sp>
      <p:sp>
        <p:nvSpPr>
          <p:cNvPr id="6" name="Подзаголовок 5"/>
          <p:cNvSpPr>
            <a:spLocks noGrp="1"/>
          </p:cNvSpPr>
          <p:nvPr>
            <p:ph type="subTitle" idx="1"/>
          </p:nvPr>
        </p:nvSpPr>
        <p:spPr>
          <a:xfrm>
            <a:off x="3000364" y="500042"/>
            <a:ext cx="5857916" cy="5643602"/>
          </a:xfrm>
        </p:spPr>
        <p:txBody>
          <a:bodyPr>
            <a:normAutofit fontScale="77500" lnSpcReduction="20000"/>
          </a:bodyPr>
          <a:lstStyle/>
          <a:p>
            <a:pPr>
              <a:spcBef>
                <a:spcPts val="0"/>
              </a:spcBef>
            </a:pPr>
            <a:endParaRPr lang="ru-RU" sz="3000" b="1" dirty="0" smtClean="0">
              <a:solidFill>
                <a:srgbClr val="0070C0"/>
              </a:solidFill>
              <a:latin typeface="Times New Roman" pitchFamily="18" charset="0"/>
              <a:cs typeface="Times New Roman" pitchFamily="18" charset="0"/>
            </a:endParaRPr>
          </a:p>
          <a:p>
            <a:pPr fontAlgn="base"/>
            <a:endParaRPr lang="ru-RU" sz="3600" b="1" dirty="0" smtClean="0">
              <a:solidFill>
                <a:srgbClr val="0070C0"/>
              </a:solidFill>
              <a:latin typeface="Times New Roman" pitchFamily="18" charset="0"/>
              <a:cs typeface="Times New Roman" pitchFamily="18" charset="0"/>
            </a:endParaRPr>
          </a:p>
          <a:p>
            <a:pPr>
              <a:spcBef>
                <a:spcPts val="0"/>
              </a:spcBef>
            </a:pPr>
            <a:r>
              <a:rPr lang="ru-RU" sz="2000" b="1" i="1" dirty="0">
                <a:solidFill>
                  <a:srgbClr val="0070C0"/>
                </a:solidFill>
                <a:latin typeface="Times New Roman" pitchFamily="18" charset="0"/>
                <a:cs typeface="Times New Roman" pitchFamily="18" charset="0"/>
              </a:rPr>
              <a:t>Описание герба </a:t>
            </a:r>
            <a:r>
              <a:rPr lang="ru-RU" sz="2000" b="1" i="1" dirty="0" err="1">
                <a:solidFill>
                  <a:srgbClr val="0070C0"/>
                </a:solidFill>
                <a:latin typeface="Times New Roman" pitchFamily="18" charset="0"/>
                <a:cs typeface="Times New Roman" pitchFamily="18" charset="0"/>
              </a:rPr>
              <a:t>г.Кинель</a:t>
            </a:r>
            <a:endParaRPr lang="ru-RU" sz="2000" dirty="0">
              <a:solidFill>
                <a:srgbClr val="0070C0"/>
              </a:solidFill>
              <a:latin typeface="Times New Roman" pitchFamily="18" charset="0"/>
              <a:cs typeface="Times New Roman" pitchFamily="18" charset="0"/>
            </a:endParaRPr>
          </a:p>
          <a:p>
            <a:pPr algn="just">
              <a:spcBef>
                <a:spcPts val="0"/>
              </a:spcBef>
            </a:pPr>
            <a:r>
              <a:rPr lang="ru-RU" sz="2000" dirty="0">
                <a:solidFill>
                  <a:srgbClr val="0070C0"/>
                </a:solidFill>
                <a:latin typeface="Times New Roman" pitchFamily="18" charset="0"/>
                <a:cs typeface="Times New Roman" pitchFamily="18" charset="0"/>
              </a:rPr>
              <a:t>     В зеленом поле обращенный и сдвинутый вправо узкий серебряный вилообразный крест, скругленный на углах и сопровождаемый вверху крылатым колесом, а внизу тремя башнями с островерхими крышами, средняя из которых больше и имеет открытые ворота; башни соединены палисадом; все сопровождающие фигуры золотые.</a:t>
            </a:r>
          </a:p>
          <a:p>
            <a:pPr>
              <a:spcBef>
                <a:spcPts val="0"/>
              </a:spcBef>
            </a:pPr>
            <a:r>
              <a:rPr lang="ru-RU" sz="2000" b="1" i="1" dirty="0">
                <a:solidFill>
                  <a:srgbClr val="0070C0"/>
                </a:solidFill>
                <a:latin typeface="Times New Roman" pitchFamily="18" charset="0"/>
                <a:cs typeface="Times New Roman" pitchFamily="18" charset="0"/>
              </a:rPr>
              <a:t>Обоснование символики города </a:t>
            </a:r>
            <a:r>
              <a:rPr lang="ru-RU" sz="2000" b="1" i="1" dirty="0" err="1">
                <a:solidFill>
                  <a:srgbClr val="0070C0"/>
                </a:solidFill>
                <a:latin typeface="Times New Roman" pitchFamily="18" charset="0"/>
                <a:cs typeface="Times New Roman" pitchFamily="18" charset="0"/>
              </a:rPr>
              <a:t>Кинель</a:t>
            </a:r>
            <a:endParaRPr lang="ru-RU" sz="2000" dirty="0">
              <a:solidFill>
                <a:srgbClr val="0070C0"/>
              </a:solidFill>
              <a:latin typeface="Times New Roman" pitchFamily="18" charset="0"/>
              <a:cs typeface="Times New Roman" pitchFamily="18" charset="0"/>
            </a:endParaRPr>
          </a:p>
          <a:p>
            <a:pPr algn="just">
              <a:spcBef>
                <a:spcPts val="0"/>
              </a:spcBef>
            </a:pPr>
            <a:r>
              <a:rPr lang="ru-RU" sz="2000" dirty="0">
                <a:solidFill>
                  <a:srgbClr val="0070C0"/>
                </a:solidFill>
                <a:latin typeface="Times New Roman" pitchFamily="18" charset="0"/>
                <a:cs typeface="Times New Roman" pitchFamily="18" charset="0"/>
              </a:rPr>
              <a:t>     Герб города </a:t>
            </a:r>
            <a:r>
              <a:rPr lang="ru-RU" sz="2000" dirty="0" err="1">
                <a:solidFill>
                  <a:srgbClr val="0070C0"/>
                </a:solidFill>
                <a:latin typeface="Times New Roman" pitchFamily="18" charset="0"/>
                <a:cs typeface="Times New Roman" pitchFamily="18" charset="0"/>
              </a:rPr>
              <a:t>Кинеля</a:t>
            </a:r>
            <a:r>
              <a:rPr lang="ru-RU" sz="2000" dirty="0">
                <a:solidFill>
                  <a:srgbClr val="0070C0"/>
                </a:solidFill>
                <a:latin typeface="Times New Roman" pitchFamily="18" charset="0"/>
                <a:cs typeface="Times New Roman" pitchFamily="18" charset="0"/>
              </a:rPr>
              <a:t> представляет собой </a:t>
            </a:r>
            <a:r>
              <a:rPr lang="ru-RU" sz="2000" b="1" dirty="0">
                <a:solidFill>
                  <a:srgbClr val="0070C0"/>
                </a:solidFill>
                <a:latin typeface="Times New Roman" pitchFamily="18" charset="0"/>
                <a:cs typeface="Times New Roman" pitchFamily="18" charset="0"/>
              </a:rPr>
              <a:t>изображение слияния двух рек </a:t>
            </a:r>
            <a:r>
              <a:rPr lang="ru-RU" sz="2000" dirty="0">
                <a:solidFill>
                  <a:srgbClr val="0070C0"/>
                </a:solidFill>
                <a:latin typeface="Times New Roman" pitchFamily="18" charset="0"/>
                <a:cs typeface="Times New Roman" pitchFamily="18" charset="0"/>
              </a:rPr>
              <a:t>(Самара и Большой </a:t>
            </a:r>
            <a:r>
              <a:rPr lang="ru-RU" sz="2000" dirty="0" err="1">
                <a:solidFill>
                  <a:srgbClr val="0070C0"/>
                </a:solidFill>
                <a:latin typeface="Times New Roman" pitchFamily="18" charset="0"/>
                <a:cs typeface="Times New Roman" pitchFamily="18" charset="0"/>
              </a:rPr>
              <a:t>Кинель</a:t>
            </a:r>
            <a:r>
              <a:rPr lang="ru-RU" sz="2000" dirty="0">
                <a:solidFill>
                  <a:srgbClr val="0070C0"/>
                </a:solidFill>
                <a:latin typeface="Times New Roman" pitchFamily="18" charset="0"/>
                <a:cs typeface="Times New Roman" pitchFamily="18" charset="0"/>
              </a:rPr>
              <a:t>), где расположен город.</a:t>
            </a:r>
            <a:br>
              <a:rPr lang="ru-RU" sz="2000" dirty="0">
                <a:solidFill>
                  <a:srgbClr val="0070C0"/>
                </a:solidFill>
                <a:latin typeface="Times New Roman" pitchFamily="18" charset="0"/>
                <a:cs typeface="Times New Roman" pitchFamily="18" charset="0"/>
              </a:rPr>
            </a:br>
            <a:r>
              <a:rPr lang="ru-RU" sz="2000" b="1" dirty="0">
                <a:solidFill>
                  <a:srgbClr val="0070C0"/>
                </a:solidFill>
                <a:latin typeface="Times New Roman" pitchFamily="18" charset="0"/>
                <a:cs typeface="Times New Roman" pitchFamily="18" charset="0"/>
              </a:rPr>
              <a:t>Крылатое колесо </a:t>
            </a:r>
            <a:r>
              <a:rPr lang="ru-RU" sz="2000" dirty="0">
                <a:solidFill>
                  <a:srgbClr val="0070C0"/>
                </a:solidFill>
                <a:latin typeface="Times New Roman" pitchFamily="18" charset="0"/>
                <a:cs typeface="Times New Roman" pitchFamily="18" charset="0"/>
              </a:rPr>
              <a:t>- указывает на то, что в 1877 году при строительстве железной дороги Самара-Петербург возникла железнодорожная узловая станция </a:t>
            </a:r>
            <a:r>
              <a:rPr lang="ru-RU" sz="2000" dirty="0" err="1">
                <a:solidFill>
                  <a:srgbClr val="0070C0"/>
                </a:solidFill>
                <a:latin typeface="Times New Roman" pitchFamily="18" charset="0"/>
                <a:cs typeface="Times New Roman" pitchFamily="18" charset="0"/>
              </a:rPr>
              <a:t>Кинель</a:t>
            </a:r>
            <a:r>
              <a:rPr lang="ru-RU" sz="2000" dirty="0">
                <a:solidFill>
                  <a:srgbClr val="0070C0"/>
                </a:solidFill>
                <a:latin typeface="Times New Roman" pitchFamily="18" charset="0"/>
                <a:cs typeface="Times New Roman" pitchFamily="18" charset="0"/>
              </a:rPr>
              <a:t>.</a:t>
            </a:r>
          </a:p>
          <a:p>
            <a:pPr algn="just">
              <a:spcBef>
                <a:spcPts val="0"/>
              </a:spcBef>
            </a:pPr>
            <a:r>
              <a:rPr lang="ru-RU" sz="2000" dirty="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Изображение крепости </a:t>
            </a:r>
            <a:r>
              <a:rPr lang="ru-RU" sz="2000" dirty="0">
                <a:solidFill>
                  <a:srgbClr val="0070C0"/>
                </a:solidFill>
                <a:latin typeface="Times New Roman" pitchFamily="18" charset="0"/>
                <a:cs typeface="Times New Roman" pitchFamily="18" charset="0"/>
              </a:rPr>
              <a:t>отражает первое поселение в 1700 году, связанное с построением  Алексеевской крепости на важном торговом пути при слиянии двух рек.</a:t>
            </a:r>
            <a:br>
              <a:rPr lang="ru-RU" sz="2000" dirty="0">
                <a:solidFill>
                  <a:srgbClr val="0070C0"/>
                </a:solidFill>
                <a:latin typeface="Times New Roman" pitchFamily="18" charset="0"/>
                <a:cs typeface="Times New Roman" pitchFamily="18" charset="0"/>
              </a:rPr>
            </a:br>
            <a:r>
              <a:rPr lang="ru-RU" sz="2000" dirty="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Зеленый цвет </a:t>
            </a:r>
            <a:r>
              <a:rPr lang="ru-RU" sz="2000" dirty="0">
                <a:solidFill>
                  <a:srgbClr val="0070C0"/>
                </a:solidFill>
                <a:latin typeface="Times New Roman" pitchFamily="18" charset="0"/>
                <a:cs typeface="Times New Roman" pitchFamily="18" charset="0"/>
              </a:rPr>
              <a:t>символ жизни и плодородия, показывающий также Государственную сельскохозяйственную академию, расположенную в городе.</a:t>
            </a:r>
          </a:p>
          <a:p>
            <a:pPr algn="just">
              <a:spcBef>
                <a:spcPts val="0"/>
              </a:spcBef>
            </a:pPr>
            <a:r>
              <a:rPr lang="ru-RU" sz="2000" dirty="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Золото</a:t>
            </a:r>
            <a:r>
              <a:rPr lang="ru-RU" sz="2000" dirty="0">
                <a:solidFill>
                  <a:srgbClr val="0070C0"/>
                </a:solidFill>
                <a:latin typeface="Times New Roman" pitchFamily="18" charset="0"/>
                <a:cs typeface="Times New Roman" pitchFamily="18" charset="0"/>
              </a:rPr>
              <a:t> символ прочности, богатства, солнечного света, великодушия.</a:t>
            </a:r>
          </a:p>
          <a:p>
            <a:pPr algn="just">
              <a:spcBef>
                <a:spcPts val="0"/>
              </a:spcBef>
            </a:pPr>
            <a:r>
              <a:rPr lang="ru-RU" sz="2000" dirty="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Серебро </a:t>
            </a:r>
            <a:r>
              <a:rPr lang="ru-RU" sz="2000" dirty="0">
                <a:solidFill>
                  <a:srgbClr val="0070C0"/>
                </a:solidFill>
                <a:latin typeface="Times New Roman" pitchFamily="18" charset="0"/>
                <a:cs typeface="Times New Roman" pitchFamily="18" charset="0"/>
              </a:rPr>
              <a:t>символ простоты, мудрости, </a:t>
            </a:r>
            <a:r>
              <a:rPr lang="ru-RU" sz="2000" dirty="0" err="1">
                <a:solidFill>
                  <a:srgbClr val="0070C0"/>
                </a:solidFill>
                <a:latin typeface="Times New Roman" pitchFamily="18" charset="0"/>
                <a:cs typeface="Times New Roman" pitchFamily="18" charset="0"/>
              </a:rPr>
              <a:t>взаимосотрудничества</a:t>
            </a:r>
            <a:r>
              <a:rPr lang="ru-RU" sz="2000" dirty="0">
                <a:solidFill>
                  <a:srgbClr val="0070C0"/>
                </a:solidFill>
                <a:latin typeface="Times New Roman" pitchFamily="18" charset="0"/>
                <a:cs typeface="Times New Roman" pitchFamily="18" charset="0"/>
              </a:rPr>
              <a:t>.</a:t>
            </a:r>
          </a:p>
          <a:p>
            <a:pPr algn="just">
              <a:spcBef>
                <a:spcPts val="0"/>
              </a:spcBef>
            </a:pPr>
            <a:r>
              <a:rPr lang="ru-RU" sz="2000" dirty="0">
                <a:solidFill>
                  <a:srgbClr val="0070C0"/>
                </a:solidFill>
                <a:latin typeface="Times New Roman" pitchFamily="18" charset="0"/>
                <a:cs typeface="Times New Roman" pitchFamily="18" charset="0"/>
              </a:rPr>
              <a:t>     </a:t>
            </a:r>
          </a:p>
        </p:txBody>
      </p:sp>
      <p:pic>
        <p:nvPicPr>
          <p:cNvPr id="7" name="Рисунок 6" descr="https://images.vector-images.com/63/kinel.gif"/>
          <p:cNvPicPr/>
          <p:nvPr/>
        </p:nvPicPr>
        <p:blipFill>
          <a:blip r:embed="rId3" cstate="print"/>
          <a:srcRect/>
          <a:stretch>
            <a:fillRect/>
          </a:stretch>
        </p:blipFill>
        <p:spPr bwMode="auto">
          <a:xfrm>
            <a:off x="500034" y="2143116"/>
            <a:ext cx="2286016" cy="328614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30582"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игра «Растительный и животный мир края</a:t>
            </a:r>
            <a:r>
              <a:rPr lang="ru-RU" sz="3600" b="1" dirty="0" smtClean="0">
                <a:latin typeface="Times New Roman" pitchFamily="18" charset="0"/>
                <a:cs typeface="Times New Roman" pitchFamily="18" charset="0"/>
              </a:rPr>
              <a:t>»</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357158" y="1714488"/>
            <a:ext cx="8572560" cy="3714776"/>
          </a:xfrm>
        </p:spPr>
        <p:txBody>
          <a:bodyPr>
            <a:normAutofit fontScale="92500" lnSpcReduction="10000"/>
          </a:bodyPr>
          <a:lstStyle/>
          <a:p>
            <a:r>
              <a:rPr lang="ru-RU" sz="2800" b="1" dirty="0">
                <a:solidFill>
                  <a:srgbClr val="0070C0"/>
                </a:solidFill>
                <a:latin typeface="Times New Roman" pitchFamily="18" charset="0"/>
                <a:cs typeface="Times New Roman" pitchFamily="18" charset="0"/>
              </a:rPr>
              <a:t>Со словом "Родина" у каждого человека связаны ассоциации с самым дорогим в его жизни. Это может быть населённый пункт, в котором родился и вырос, местная природа.</a:t>
            </a:r>
          </a:p>
          <a:p>
            <a:r>
              <a:rPr lang="ru-RU" sz="2800" b="1" dirty="0">
                <a:solidFill>
                  <a:srgbClr val="0070C0"/>
                </a:solidFill>
                <a:latin typeface="Times New Roman" pitchFamily="18" charset="0"/>
                <a:cs typeface="Times New Roman" pitchFamily="18" charset="0"/>
              </a:rPr>
              <a:t>      Самарский край славится не только красивыми городами, но и богатым растительным и животным миром. А вот какие животные живут, и какие растения растут в нашей местности, мы узнаем, если вы выберите их из всех предложенных вариантов.  </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 игра «Растительный и животный мир края</a:t>
            </a:r>
            <a:r>
              <a:rPr lang="ru-RU" sz="3600" b="1" dirty="0" smtClean="0">
                <a:latin typeface="Times New Roman" pitchFamily="18" charset="0"/>
                <a:cs typeface="Times New Roman" pitchFamily="18" charset="0"/>
              </a:rPr>
              <a:t>»</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357158" y="1714488"/>
            <a:ext cx="5072098" cy="1500198"/>
          </a:xfrm>
        </p:spPr>
        <p:txBody>
          <a:bodyPr>
            <a:normAutofit fontScale="92500"/>
          </a:bodyPr>
          <a:lstStyle/>
          <a:p>
            <a:pPr algn="l">
              <a:buFont typeface="Arial" pitchFamily="34" charset="0"/>
              <a:buChar char="•"/>
            </a:pPr>
            <a:r>
              <a:rPr lang="ru-RU" sz="2000" b="1" dirty="0">
                <a:solidFill>
                  <a:srgbClr val="0070C0"/>
                </a:solidFill>
                <a:latin typeface="Times New Roman" pitchFamily="18" charset="0"/>
                <a:cs typeface="Times New Roman" pitchFamily="18" charset="0"/>
              </a:rPr>
              <a:t>Почему вы отложили алоэ?</a:t>
            </a:r>
          </a:p>
          <a:p>
            <a:pPr algn="l">
              <a:buFont typeface="Arial" pitchFamily="34" charset="0"/>
              <a:buChar char="•"/>
            </a:pPr>
            <a:r>
              <a:rPr lang="ru-RU" sz="2000" b="1" dirty="0" smtClean="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Где растет гранат?</a:t>
            </a:r>
          </a:p>
          <a:p>
            <a:pPr algn="l">
              <a:buFont typeface="Arial" pitchFamily="34" charset="0"/>
              <a:buChar char="•"/>
            </a:pPr>
            <a:r>
              <a:rPr lang="ru-RU" sz="2000" b="1" dirty="0" smtClean="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Вы не выбрали кенгуру – где его родина?</a:t>
            </a:r>
          </a:p>
          <a:p>
            <a:pPr algn="l">
              <a:buFont typeface="Arial" pitchFamily="34" charset="0"/>
              <a:buChar char="•"/>
            </a:pPr>
            <a:r>
              <a:rPr lang="ru-RU" sz="2000" b="1" dirty="0" smtClean="0">
                <a:solidFill>
                  <a:srgbClr val="0070C0"/>
                </a:solidFill>
                <a:latin typeface="Times New Roman" pitchFamily="18" charset="0"/>
                <a:cs typeface="Times New Roman" pitchFamily="18" charset="0"/>
              </a:rPr>
              <a:t> </a:t>
            </a:r>
            <a:r>
              <a:rPr lang="ru-RU" sz="2000" b="1" dirty="0">
                <a:solidFill>
                  <a:srgbClr val="0070C0"/>
                </a:solidFill>
                <a:latin typeface="Times New Roman" pitchFamily="18" charset="0"/>
                <a:cs typeface="Times New Roman" pitchFamily="18" charset="0"/>
              </a:rPr>
              <a:t>Живет ли в наших лесах медведь?</a:t>
            </a:r>
          </a:p>
          <a:p>
            <a:pPr fontAlgn="base"/>
            <a:endParaRPr lang="ru-RU" sz="3600" b="1" dirty="0" smtClean="0">
              <a:solidFill>
                <a:srgbClr val="0070C0"/>
              </a:solidFill>
              <a:latin typeface="Times New Roman" pitchFamily="18" charset="0"/>
              <a:cs typeface="Times New Roman" pitchFamily="18" charset="0"/>
            </a:endParaRPr>
          </a:p>
          <a:p>
            <a:pPr algn="l" fontAlgn="base"/>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pic>
        <p:nvPicPr>
          <p:cNvPr id="5" name="Рисунок 4" descr="https://xn----8sbiecm6bhdx8i.xn--p1ai/sites/default/files/resize/images/okruzhayushhij_mir/Samarskay_oblast_4-500x333.jpg"/>
          <p:cNvPicPr/>
          <p:nvPr/>
        </p:nvPicPr>
        <p:blipFill>
          <a:blip r:embed="rId3" cstate="print"/>
          <a:srcRect/>
          <a:stretch>
            <a:fillRect/>
          </a:stretch>
        </p:blipFill>
        <p:spPr bwMode="auto">
          <a:xfrm>
            <a:off x="6000760" y="1500174"/>
            <a:ext cx="2819225" cy="1876600"/>
          </a:xfrm>
          <a:prstGeom prst="rect">
            <a:avLst/>
          </a:prstGeom>
          <a:noFill/>
          <a:ln w="9525">
            <a:noFill/>
            <a:miter lim="800000"/>
            <a:headEnd/>
            <a:tailEnd/>
          </a:ln>
        </p:spPr>
      </p:pic>
      <p:pic>
        <p:nvPicPr>
          <p:cNvPr id="7" name="Рисунок 6" descr="http://pogodaomsk.ru/Archive/Zhivotnye/Rys_Pix_Nicman.jpg"/>
          <p:cNvPicPr/>
          <p:nvPr/>
        </p:nvPicPr>
        <p:blipFill>
          <a:blip r:embed="rId4" cstate="print"/>
          <a:srcRect/>
          <a:stretch>
            <a:fillRect/>
          </a:stretch>
        </p:blipFill>
        <p:spPr bwMode="auto">
          <a:xfrm>
            <a:off x="5500694" y="3357562"/>
            <a:ext cx="2286016" cy="1785950"/>
          </a:xfrm>
          <a:prstGeom prst="rect">
            <a:avLst/>
          </a:prstGeom>
          <a:noFill/>
          <a:ln w="9525">
            <a:noFill/>
            <a:miter lim="800000"/>
            <a:headEnd/>
            <a:tailEnd/>
          </a:ln>
        </p:spPr>
      </p:pic>
      <p:pic>
        <p:nvPicPr>
          <p:cNvPr id="8" name="Рисунок 7" descr="Изображение особи Fragaria vesca."/>
          <p:cNvPicPr/>
          <p:nvPr/>
        </p:nvPicPr>
        <p:blipFill>
          <a:blip r:embed="rId5" cstate="print"/>
          <a:srcRect/>
          <a:stretch>
            <a:fillRect/>
          </a:stretch>
        </p:blipFill>
        <p:spPr bwMode="auto">
          <a:xfrm>
            <a:off x="3500430" y="4786322"/>
            <a:ext cx="2367114" cy="1644111"/>
          </a:xfrm>
          <a:prstGeom prst="rect">
            <a:avLst/>
          </a:prstGeom>
          <a:noFill/>
          <a:ln w="9525">
            <a:noFill/>
            <a:miter lim="800000"/>
            <a:headEnd/>
            <a:tailEnd/>
          </a:ln>
        </p:spPr>
      </p:pic>
      <p:pic>
        <p:nvPicPr>
          <p:cNvPr id="9" name="Рисунок 8" descr="Tripleurospermum inodorum. Соцветия. Самарская обл., Ставропольский р-н, окр. с. Винновка, южный склон Жигулёвской возвышенности, остепнённый луг. 12.07.2006."/>
          <p:cNvPicPr/>
          <p:nvPr/>
        </p:nvPicPr>
        <p:blipFill>
          <a:blip r:embed="rId6" cstate="print"/>
          <a:srcRect/>
          <a:stretch>
            <a:fillRect/>
          </a:stretch>
        </p:blipFill>
        <p:spPr bwMode="auto">
          <a:xfrm>
            <a:off x="1428728" y="3429000"/>
            <a:ext cx="2214578" cy="1714512"/>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«Промыслы </a:t>
            </a:r>
            <a:r>
              <a:rPr lang="ru-RU" sz="3600" b="1" dirty="0" smtClean="0">
                <a:latin typeface="Times New Roman" pitchFamily="18" charset="0"/>
                <a:cs typeface="Times New Roman" pitchFamily="18" charset="0"/>
              </a:rPr>
              <a:t>Самарского </a:t>
            </a:r>
            <a:r>
              <a:rPr lang="ru-RU" sz="3600" b="1" dirty="0">
                <a:latin typeface="Times New Roman" pitchFamily="18" charset="0"/>
                <a:cs typeface="Times New Roman" pitchFamily="18" charset="0"/>
              </a:rPr>
              <a:t>края»</a:t>
            </a:r>
          </a:p>
        </p:txBody>
      </p:sp>
      <p:sp>
        <p:nvSpPr>
          <p:cNvPr id="6" name="Подзаголовок 5"/>
          <p:cNvSpPr>
            <a:spLocks noGrp="1"/>
          </p:cNvSpPr>
          <p:nvPr>
            <p:ph type="subTitle" idx="1"/>
          </p:nvPr>
        </p:nvSpPr>
        <p:spPr>
          <a:xfrm>
            <a:off x="357158" y="1714488"/>
            <a:ext cx="8429684" cy="4643470"/>
          </a:xfrm>
        </p:spPr>
        <p:txBody>
          <a:bodyPr>
            <a:normAutofit fontScale="55000" lnSpcReduction="20000"/>
          </a:bodyPr>
          <a:lstStyle/>
          <a:p>
            <a:pPr algn="just">
              <a:lnSpc>
                <a:spcPct val="120000"/>
              </a:lnSpc>
              <a:spcBef>
                <a:spcPts val="0"/>
              </a:spcBef>
            </a:pPr>
            <a:r>
              <a:rPr lang="ru-RU" sz="3600" b="1" dirty="0" smtClean="0">
                <a:solidFill>
                  <a:srgbClr val="0070C0"/>
                </a:solidFill>
                <a:latin typeface="Times New Roman" pitchFamily="18" charset="0"/>
                <a:cs typeface="Times New Roman" pitchFamily="18" charset="0"/>
              </a:rPr>
              <a:t>     В </a:t>
            </a:r>
            <a:r>
              <a:rPr lang="ru-RU" sz="3600" b="1" dirty="0">
                <a:solidFill>
                  <a:srgbClr val="0070C0"/>
                </a:solidFill>
                <a:latin typeface="Times New Roman" pitchFamily="18" charset="0"/>
                <a:cs typeface="Times New Roman" pitchFamily="18" charset="0"/>
              </a:rPr>
              <a:t>старину всё делали своими руками. Ремёсла кормили, одевали, обували. </a:t>
            </a:r>
            <a:endParaRPr lang="ru-RU" sz="3600" b="1" dirty="0" smtClean="0">
              <a:solidFill>
                <a:srgbClr val="0070C0"/>
              </a:solidFill>
              <a:latin typeface="Times New Roman" pitchFamily="18" charset="0"/>
              <a:cs typeface="Times New Roman" pitchFamily="18" charset="0"/>
            </a:endParaRPr>
          </a:p>
          <a:p>
            <a:pPr algn="just">
              <a:lnSpc>
                <a:spcPct val="120000"/>
              </a:lnSpc>
              <a:spcBef>
                <a:spcPts val="0"/>
              </a:spcBef>
            </a:pPr>
            <a:r>
              <a:rPr lang="ru-RU" sz="3600" b="1" dirty="0" smtClean="0">
                <a:solidFill>
                  <a:srgbClr val="0070C0"/>
                </a:solidFill>
                <a:latin typeface="Times New Roman" pitchFamily="18" charset="0"/>
                <a:cs typeface="Times New Roman" pitchFamily="18" charset="0"/>
              </a:rPr>
              <a:t>     Недаром </a:t>
            </a:r>
            <a:r>
              <a:rPr lang="ru-RU" sz="3600" b="1" dirty="0">
                <a:solidFill>
                  <a:srgbClr val="0070C0"/>
                </a:solidFill>
                <a:latin typeface="Times New Roman" pitchFamily="18" charset="0"/>
                <a:cs typeface="Times New Roman" pitchFamily="18" charset="0"/>
              </a:rPr>
              <a:t>русская пословица гласит «Ремесло не коромысло – плеч не оттянет, а само прокормит». </a:t>
            </a:r>
            <a:endParaRPr lang="ru-RU" sz="3600" b="1" dirty="0" smtClean="0">
              <a:solidFill>
                <a:srgbClr val="0070C0"/>
              </a:solidFill>
              <a:latin typeface="Times New Roman" pitchFamily="18" charset="0"/>
              <a:cs typeface="Times New Roman" pitchFamily="18" charset="0"/>
            </a:endParaRPr>
          </a:p>
          <a:p>
            <a:pPr algn="just">
              <a:lnSpc>
                <a:spcPct val="120000"/>
              </a:lnSpc>
              <a:spcBef>
                <a:spcPts val="0"/>
              </a:spcBef>
            </a:pPr>
            <a:r>
              <a:rPr lang="ru-RU" sz="3600" b="1" dirty="0" smtClean="0">
                <a:solidFill>
                  <a:srgbClr val="0070C0"/>
                </a:solidFill>
                <a:latin typeface="Times New Roman" pitchFamily="18" charset="0"/>
                <a:cs typeface="Times New Roman" pitchFamily="18" charset="0"/>
              </a:rPr>
              <a:t>     Наши </a:t>
            </a:r>
            <a:r>
              <a:rPr lang="ru-RU" sz="3600" b="1" dirty="0">
                <a:solidFill>
                  <a:srgbClr val="0070C0"/>
                </a:solidFill>
                <a:latin typeface="Times New Roman" pitchFamily="18" charset="0"/>
                <a:cs typeface="Times New Roman" pitchFamily="18" charset="0"/>
              </a:rPr>
              <a:t>предки испокон веков славились добрыми мастерами, людьми, которые создавали своими руками сказочную красоту. Целые сёла специализировались, по отдельным видам промыслов.       </a:t>
            </a:r>
            <a:endParaRPr lang="ru-RU" sz="3600" b="1" dirty="0" smtClean="0">
              <a:solidFill>
                <a:srgbClr val="0070C0"/>
              </a:solidFill>
              <a:latin typeface="Times New Roman" pitchFamily="18" charset="0"/>
              <a:cs typeface="Times New Roman" pitchFamily="18" charset="0"/>
            </a:endParaRPr>
          </a:p>
          <a:p>
            <a:pPr algn="just">
              <a:lnSpc>
                <a:spcPct val="120000"/>
              </a:lnSpc>
              <a:spcBef>
                <a:spcPts val="0"/>
              </a:spcBef>
            </a:pPr>
            <a:r>
              <a:rPr lang="ru-RU" sz="3600" b="1" dirty="0" smtClean="0">
                <a:solidFill>
                  <a:srgbClr val="0070C0"/>
                </a:solidFill>
                <a:latin typeface="Times New Roman" pitchFamily="18" charset="0"/>
                <a:cs typeface="Times New Roman" pitchFamily="18" charset="0"/>
              </a:rPr>
              <a:t>     Для </a:t>
            </a:r>
            <a:r>
              <a:rPr lang="ru-RU" sz="3600" b="1" dirty="0">
                <a:solidFill>
                  <a:srgbClr val="0070C0"/>
                </a:solidFill>
                <a:latin typeface="Times New Roman" pitchFamily="18" charset="0"/>
                <a:cs typeface="Times New Roman" pitchFamily="18" charset="0"/>
              </a:rPr>
              <a:t>каждой местности были характерны те ремёсла, которые использовали местный материал и удовлетворяли бытовые запросы местного населения.</a:t>
            </a:r>
          </a:p>
          <a:p>
            <a:pPr algn="just">
              <a:lnSpc>
                <a:spcPct val="120000"/>
              </a:lnSpc>
              <a:spcBef>
                <a:spcPts val="0"/>
              </a:spcBef>
            </a:pPr>
            <a:r>
              <a:rPr lang="ru-RU" sz="3600" b="1" dirty="0">
                <a:solidFill>
                  <a:srgbClr val="0070C0"/>
                </a:solidFill>
                <a:latin typeface="Times New Roman" pitchFamily="18" charset="0"/>
                <a:cs typeface="Times New Roman" pitchFamily="18" charset="0"/>
              </a:rPr>
              <a:t>     Давайте подумаем, чем могли заниматься наши предки в свободное от работы время, с целью украшения своего жилища, предметов быта, одежды и др.?</a:t>
            </a:r>
          </a:p>
          <a:p>
            <a:pPr fontAlgn="base">
              <a:lnSpc>
                <a:spcPct val="120000"/>
              </a:lnSpc>
              <a:spcBef>
                <a:spcPts val="0"/>
              </a:spcBef>
            </a:pPr>
            <a:endParaRPr lang="ru-RU" sz="3600" b="1" dirty="0" smtClean="0">
              <a:solidFill>
                <a:srgbClr val="0070C0"/>
              </a:solidFill>
              <a:latin typeface="Times New Roman" pitchFamily="18" charset="0"/>
              <a:cs typeface="Times New Roman" pitchFamily="18" charset="0"/>
            </a:endParaRPr>
          </a:p>
          <a:p>
            <a:pPr algn="l" fontAlgn="base">
              <a:spcBef>
                <a:spcPts val="0"/>
              </a:spcBef>
            </a:pPr>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«Промыслы </a:t>
            </a:r>
            <a:r>
              <a:rPr lang="ru-RU" sz="3600" b="1" dirty="0" smtClean="0">
                <a:latin typeface="Times New Roman" pitchFamily="18" charset="0"/>
                <a:cs typeface="Times New Roman" pitchFamily="18" charset="0"/>
              </a:rPr>
              <a:t>Самарского </a:t>
            </a:r>
            <a:r>
              <a:rPr lang="ru-RU" sz="3600" b="1" dirty="0">
                <a:latin typeface="Times New Roman" pitchFamily="18" charset="0"/>
                <a:cs typeface="Times New Roman" pitchFamily="18" charset="0"/>
              </a:rPr>
              <a:t>края»</a:t>
            </a:r>
          </a:p>
        </p:txBody>
      </p:sp>
      <p:sp>
        <p:nvSpPr>
          <p:cNvPr id="6" name="Подзаголовок 5"/>
          <p:cNvSpPr>
            <a:spLocks noGrp="1"/>
          </p:cNvSpPr>
          <p:nvPr>
            <p:ph type="subTitle" idx="1"/>
          </p:nvPr>
        </p:nvSpPr>
        <p:spPr>
          <a:xfrm>
            <a:off x="357158" y="1714488"/>
            <a:ext cx="8429684" cy="4643470"/>
          </a:xfrm>
        </p:spPr>
        <p:txBody>
          <a:bodyPr>
            <a:normAutofit fontScale="85000" lnSpcReduction="10000"/>
          </a:bodyPr>
          <a:lstStyle/>
          <a:p>
            <a:pPr algn="just">
              <a:lnSpc>
                <a:spcPct val="120000"/>
              </a:lnSpc>
              <a:spcBef>
                <a:spcPts val="0"/>
              </a:spcBef>
            </a:pPr>
            <a:r>
              <a:rPr lang="ru-RU" sz="3600" b="1" dirty="0" smtClean="0">
                <a:solidFill>
                  <a:srgbClr val="0070C0"/>
                </a:solidFill>
                <a:latin typeface="Times New Roman" pitchFamily="18" charset="0"/>
                <a:cs typeface="Times New Roman" pitchFamily="18" charset="0"/>
              </a:rPr>
              <a:t>   </a:t>
            </a:r>
            <a:r>
              <a:rPr lang="ru-RU" sz="2800" b="1" dirty="0" smtClean="0">
                <a:solidFill>
                  <a:srgbClr val="0070C0"/>
                </a:solidFill>
                <a:latin typeface="Times New Roman" pitchFamily="18" charset="0"/>
                <a:cs typeface="Times New Roman" pitchFamily="18" charset="0"/>
              </a:rPr>
              <a:t>Гончарство </a:t>
            </a:r>
          </a:p>
          <a:p>
            <a:pPr algn="just">
              <a:lnSpc>
                <a:spcPct val="120000"/>
              </a:lnSpc>
              <a:spcBef>
                <a:spcPts val="0"/>
              </a:spcBef>
            </a:pPr>
            <a:r>
              <a:rPr lang="ru-RU" sz="2100" dirty="0" smtClean="0">
                <a:solidFill>
                  <a:srgbClr val="0070C0"/>
                </a:solidFill>
                <a:latin typeface="Times New Roman" pitchFamily="18" charset="0"/>
                <a:cs typeface="Times New Roman" pitchFamily="18" charset="0"/>
              </a:rPr>
              <a:t>     В </a:t>
            </a:r>
            <a:r>
              <a:rPr lang="ru-RU" sz="2100" dirty="0">
                <a:solidFill>
                  <a:srgbClr val="0070C0"/>
                </a:solidFill>
                <a:latin typeface="Times New Roman" pitchFamily="18" charset="0"/>
                <a:cs typeface="Times New Roman" pitchFamily="18" charset="0"/>
              </a:rPr>
              <a:t>Самарской губернии во второй половине XIX – начале ХХ вв. одним из развитых промыслов являлось гончарство. В сравнении с центральными районами России, гончарство, как и другие промыслы, не было массовым, поскольку Самарская губерния в этот период – один из крупнейших центров хлеботорговли, «зерновая житница России». Самыми крупными центрами керамики являлись села: Большой </a:t>
            </a:r>
            <a:r>
              <a:rPr lang="ru-RU" sz="2100" dirty="0" err="1">
                <a:solidFill>
                  <a:srgbClr val="0070C0"/>
                </a:solidFill>
                <a:latin typeface="Times New Roman" pitchFamily="18" charset="0"/>
                <a:cs typeface="Times New Roman" pitchFamily="18" charset="0"/>
              </a:rPr>
              <a:t>Сарбай</a:t>
            </a:r>
            <a:r>
              <a:rPr lang="ru-RU" sz="2100" dirty="0">
                <a:solidFill>
                  <a:srgbClr val="0070C0"/>
                </a:solidFill>
                <a:latin typeface="Times New Roman" pitchFamily="18" charset="0"/>
                <a:cs typeface="Times New Roman" pitchFamily="18" charset="0"/>
              </a:rPr>
              <a:t>, </a:t>
            </a:r>
            <a:r>
              <a:rPr lang="ru-RU" sz="2100" dirty="0" err="1">
                <a:solidFill>
                  <a:srgbClr val="0070C0"/>
                </a:solidFill>
                <a:latin typeface="Times New Roman" pitchFamily="18" charset="0"/>
                <a:cs typeface="Times New Roman" pitchFamily="18" charset="0"/>
              </a:rPr>
              <a:t>Кабановка</a:t>
            </a:r>
            <a:r>
              <a:rPr lang="ru-RU" sz="2100" dirty="0">
                <a:solidFill>
                  <a:srgbClr val="0070C0"/>
                </a:solidFill>
                <a:latin typeface="Times New Roman" pitchFamily="18" charset="0"/>
                <a:cs typeface="Times New Roman" pitchFamily="18" charset="0"/>
              </a:rPr>
              <a:t> (ныне </a:t>
            </a:r>
            <a:r>
              <a:rPr lang="ru-RU" sz="2100" dirty="0" err="1">
                <a:solidFill>
                  <a:srgbClr val="0070C0"/>
                </a:solidFill>
                <a:latin typeface="Times New Roman" pitchFamily="18" charset="0"/>
                <a:cs typeface="Times New Roman" pitchFamily="18" charset="0"/>
              </a:rPr>
              <a:t>Кинель-Черкасского</a:t>
            </a:r>
            <a:r>
              <a:rPr lang="ru-RU" sz="2100" dirty="0">
                <a:solidFill>
                  <a:srgbClr val="0070C0"/>
                </a:solidFill>
                <a:latin typeface="Times New Roman" pitchFamily="18" charset="0"/>
                <a:cs typeface="Times New Roman" pitchFamily="18" charset="0"/>
              </a:rPr>
              <a:t> района), Сосновка (</a:t>
            </a:r>
            <a:r>
              <a:rPr lang="ru-RU" sz="2100" dirty="0" err="1">
                <a:solidFill>
                  <a:srgbClr val="0070C0"/>
                </a:solidFill>
                <a:latin typeface="Times New Roman" pitchFamily="18" charset="0"/>
                <a:cs typeface="Times New Roman" pitchFamily="18" charset="0"/>
              </a:rPr>
              <a:t>Похвистневского</a:t>
            </a:r>
            <a:r>
              <a:rPr lang="ru-RU" sz="2100" dirty="0">
                <a:solidFill>
                  <a:srgbClr val="0070C0"/>
                </a:solidFill>
                <a:latin typeface="Times New Roman" pitchFamily="18" charset="0"/>
                <a:cs typeface="Times New Roman" pitchFamily="18" charset="0"/>
              </a:rPr>
              <a:t> </a:t>
            </a:r>
            <a:r>
              <a:rPr lang="ru-RU" sz="2100" dirty="0" err="1">
                <a:solidFill>
                  <a:srgbClr val="0070C0"/>
                </a:solidFill>
                <a:latin typeface="Times New Roman" pitchFamily="18" charset="0"/>
                <a:cs typeface="Times New Roman" pitchFamily="18" charset="0"/>
              </a:rPr>
              <a:t>рна</a:t>
            </a:r>
            <a:r>
              <a:rPr lang="ru-RU" sz="2100" dirty="0">
                <a:solidFill>
                  <a:srgbClr val="0070C0"/>
                </a:solidFill>
                <a:latin typeface="Times New Roman" pitchFamily="18" charset="0"/>
                <a:cs typeface="Times New Roman" pitchFamily="18" charset="0"/>
              </a:rPr>
              <a:t>), Сосновый Солонец (Ставропольского р-на), Печерское и </a:t>
            </a:r>
            <a:r>
              <a:rPr lang="ru-RU" sz="2100" dirty="0" err="1">
                <a:solidFill>
                  <a:srgbClr val="0070C0"/>
                </a:solidFill>
                <a:latin typeface="Times New Roman" pitchFamily="18" charset="0"/>
                <a:cs typeface="Times New Roman" pitchFamily="18" charset="0"/>
              </a:rPr>
              <a:t>Костычи</a:t>
            </a:r>
            <a:r>
              <a:rPr lang="ru-RU" sz="2100" dirty="0">
                <a:solidFill>
                  <a:srgbClr val="0070C0"/>
                </a:solidFill>
                <a:latin typeface="Times New Roman" pitchFamily="18" charset="0"/>
                <a:cs typeface="Times New Roman" pitchFamily="18" charset="0"/>
              </a:rPr>
              <a:t> (</a:t>
            </a:r>
            <a:r>
              <a:rPr lang="ru-RU" sz="2100" dirty="0" err="1">
                <a:solidFill>
                  <a:srgbClr val="0070C0"/>
                </a:solidFill>
                <a:latin typeface="Times New Roman" pitchFamily="18" charset="0"/>
                <a:cs typeface="Times New Roman" pitchFamily="18" charset="0"/>
              </a:rPr>
              <a:t>Сызранского</a:t>
            </a:r>
            <a:r>
              <a:rPr lang="ru-RU" sz="2100" dirty="0">
                <a:solidFill>
                  <a:srgbClr val="0070C0"/>
                </a:solidFill>
                <a:latin typeface="Times New Roman" pitchFamily="18" charset="0"/>
                <a:cs typeface="Times New Roman" pitchFamily="18" charset="0"/>
              </a:rPr>
              <a:t> р-на), Покровка (Борского р-на), Мосты, </a:t>
            </a:r>
            <a:r>
              <a:rPr lang="ru-RU" sz="2100" dirty="0" err="1">
                <a:solidFill>
                  <a:srgbClr val="0070C0"/>
                </a:solidFill>
                <a:latin typeface="Times New Roman" pitchFamily="18" charset="0"/>
                <a:cs typeface="Times New Roman" pitchFamily="18" charset="0"/>
              </a:rPr>
              <a:t>Ломовка</a:t>
            </a:r>
            <a:r>
              <a:rPr lang="ru-RU" sz="2100" dirty="0">
                <a:solidFill>
                  <a:srgbClr val="0070C0"/>
                </a:solidFill>
                <a:latin typeface="Times New Roman" pitchFamily="18" charset="0"/>
                <a:cs typeface="Times New Roman" pitchFamily="18" charset="0"/>
              </a:rPr>
              <a:t> и Тепловка (</a:t>
            </a:r>
            <a:r>
              <a:rPr lang="ru-RU" sz="2100" dirty="0" err="1">
                <a:solidFill>
                  <a:srgbClr val="0070C0"/>
                </a:solidFill>
                <a:latin typeface="Times New Roman" pitchFamily="18" charset="0"/>
                <a:cs typeface="Times New Roman" pitchFamily="18" charset="0"/>
              </a:rPr>
              <a:t>Пестравского</a:t>
            </a:r>
            <a:r>
              <a:rPr lang="ru-RU" sz="2100" dirty="0">
                <a:solidFill>
                  <a:srgbClr val="0070C0"/>
                </a:solidFill>
                <a:latin typeface="Times New Roman" pitchFamily="18" charset="0"/>
                <a:cs typeface="Times New Roman" pitchFamily="18" charset="0"/>
              </a:rPr>
              <a:t> р-на), Утевка (</a:t>
            </a:r>
            <a:r>
              <a:rPr lang="ru-RU" sz="2100" dirty="0" err="1">
                <a:solidFill>
                  <a:srgbClr val="0070C0"/>
                </a:solidFill>
                <a:latin typeface="Times New Roman" pitchFamily="18" charset="0"/>
                <a:cs typeface="Times New Roman" pitchFamily="18" charset="0"/>
              </a:rPr>
              <a:t>Нефтегорского</a:t>
            </a:r>
            <a:r>
              <a:rPr lang="ru-RU" sz="2100" dirty="0">
                <a:solidFill>
                  <a:srgbClr val="0070C0"/>
                </a:solidFill>
                <a:latin typeface="Times New Roman" pitchFamily="18" charset="0"/>
                <a:cs typeface="Times New Roman" pitchFamily="18" charset="0"/>
              </a:rPr>
              <a:t> р-на), Съезжее (</a:t>
            </a:r>
            <a:r>
              <a:rPr lang="ru-RU" sz="2100" dirty="0" err="1">
                <a:solidFill>
                  <a:srgbClr val="0070C0"/>
                </a:solidFill>
                <a:latin typeface="Times New Roman" pitchFamily="18" charset="0"/>
                <a:cs typeface="Times New Roman" pitchFamily="18" charset="0"/>
              </a:rPr>
              <a:t>Богатовского</a:t>
            </a:r>
            <a:r>
              <a:rPr lang="ru-RU" sz="2100" dirty="0">
                <a:solidFill>
                  <a:srgbClr val="0070C0"/>
                </a:solidFill>
                <a:latin typeface="Times New Roman" pitchFamily="18" charset="0"/>
                <a:cs typeface="Times New Roman" pitchFamily="18" charset="0"/>
              </a:rPr>
              <a:t> </a:t>
            </a:r>
            <a:r>
              <a:rPr lang="ru-RU" sz="2100" dirty="0" err="1">
                <a:solidFill>
                  <a:srgbClr val="0070C0"/>
                </a:solidFill>
                <a:latin typeface="Times New Roman" pitchFamily="18" charset="0"/>
                <a:cs typeface="Times New Roman" pitchFamily="18" charset="0"/>
              </a:rPr>
              <a:t>рна</a:t>
            </a:r>
            <a:r>
              <a:rPr lang="ru-RU" sz="2100" dirty="0">
                <a:solidFill>
                  <a:srgbClr val="0070C0"/>
                </a:solidFill>
                <a:latin typeface="Times New Roman" pitchFamily="18" charset="0"/>
                <a:cs typeface="Times New Roman" pitchFamily="18" charset="0"/>
              </a:rPr>
              <a:t>), Шентала (райцентр) и др. К гончарному производству относится и изготовление глиняных игрушек. Их лепили мастера по всей Самарской области. Об этом свидетельствуют материалы археологических раскопок поселений XVIII в. (раскопки В.Н.Зудиной и М.А.Турецкого).</a:t>
            </a:r>
            <a:endParaRPr lang="ru-RU" sz="2100" b="1" dirty="0" smtClean="0">
              <a:solidFill>
                <a:srgbClr val="0070C0"/>
              </a:solidFill>
              <a:latin typeface="Times New Roman" pitchFamily="18" charset="0"/>
              <a:cs typeface="Times New Roman" pitchFamily="18" charset="0"/>
            </a:endParaRPr>
          </a:p>
          <a:p>
            <a:pPr algn="l" fontAlgn="base">
              <a:spcBef>
                <a:spcPts val="0"/>
              </a:spcBef>
            </a:pPr>
            <a:endParaRPr lang="ru-RU" dirty="0">
              <a:solidFill>
                <a:srgbClr val="0070C0"/>
              </a:solidFill>
              <a:latin typeface="Times New Roman" pitchFamily="18" charset="0"/>
              <a:cs typeface="Times New Roman" pitchFamily="18" charset="0"/>
            </a:endParaRPr>
          </a:p>
          <a:p>
            <a:pPr algn="l"/>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«Промыслы </a:t>
            </a:r>
            <a:r>
              <a:rPr lang="ru-RU" sz="3600" b="1" dirty="0" smtClean="0">
                <a:latin typeface="Times New Roman" pitchFamily="18" charset="0"/>
                <a:cs typeface="Times New Roman" pitchFamily="18" charset="0"/>
              </a:rPr>
              <a:t>Самарского </a:t>
            </a:r>
            <a:r>
              <a:rPr lang="ru-RU" sz="3600" b="1" dirty="0">
                <a:latin typeface="Times New Roman" pitchFamily="18" charset="0"/>
                <a:cs typeface="Times New Roman" pitchFamily="18" charset="0"/>
              </a:rPr>
              <a:t>края»</a:t>
            </a:r>
          </a:p>
        </p:txBody>
      </p:sp>
      <p:sp>
        <p:nvSpPr>
          <p:cNvPr id="6" name="Подзаголовок 5"/>
          <p:cNvSpPr>
            <a:spLocks noGrp="1"/>
          </p:cNvSpPr>
          <p:nvPr>
            <p:ph type="subTitle" idx="1"/>
          </p:nvPr>
        </p:nvSpPr>
        <p:spPr>
          <a:xfrm>
            <a:off x="357158" y="1714488"/>
            <a:ext cx="8429684" cy="4643470"/>
          </a:xfrm>
        </p:spPr>
        <p:txBody>
          <a:bodyPr>
            <a:normAutofit fontScale="55000" lnSpcReduction="20000"/>
          </a:bodyPr>
          <a:lstStyle/>
          <a:p>
            <a:pPr algn="just">
              <a:lnSpc>
                <a:spcPct val="120000"/>
              </a:lnSpc>
              <a:spcBef>
                <a:spcPts val="0"/>
              </a:spcBef>
            </a:pPr>
            <a:r>
              <a:rPr lang="ru-RU" sz="3600" b="1" dirty="0" smtClean="0">
                <a:solidFill>
                  <a:srgbClr val="0070C0"/>
                </a:solidFill>
                <a:latin typeface="Times New Roman" pitchFamily="18" charset="0"/>
                <a:cs typeface="Times New Roman" pitchFamily="18" charset="0"/>
              </a:rPr>
              <a:t>   </a:t>
            </a:r>
            <a:r>
              <a:rPr lang="ru-RU" sz="2800" b="1" dirty="0" smtClean="0">
                <a:solidFill>
                  <a:srgbClr val="0070C0"/>
                </a:solidFill>
                <a:latin typeface="Times New Roman" pitchFamily="18" charset="0"/>
                <a:cs typeface="Times New Roman" pitchFamily="18" charset="0"/>
              </a:rPr>
              <a:t>Гончарство </a:t>
            </a:r>
          </a:p>
          <a:p>
            <a:pPr algn="just">
              <a:lnSpc>
                <a:spcPct val="120000"/>
              </a:lnSpc>
              <a:spcBef>
                <a:spcPts val="0"/>
              </a:spcBef>
            </a:pPr>
            <a:r>
              <a:rPr lang="ru-RU" sz="2900" dirty="0" smtClean="0">
                <a:solidFill>
                  <a:srgbClr val="0070C0"/>
                </a:solidFill>
                <a:latin typeface="Times New Roman" pitchFamily="18" charset="0"/>
                <a:cs typeface="Times New Roman" pitchFamily="18" charset="0"/>
              </a:rPr>
              <a:t>     В </a:t>
            </a:r>
            <a:r>
              <a:rPr lang="ru-RU" sz="2900" dirty="0">
                <a:solidFill>
                  <a:srgbClr val="0070C0"/>
                </a:solidFill>
                <a:latin typeface="Times New Roman" pitchFamily="18" charset="0"/>
                <a:cs typeface="Times New Roman" pitchFamily="18" charset="0"/>
              </a:rPr>
              <a:t>Самарской губернии во второй половине XIX – начале ХХ вв. одним из развитых промыслов являлось гончарство. </a:t>
            </a:r>
            <a:endParaRPr lang="ru-RU" sz="2900" dirty="0" smtClean="0">
              <a:solidFill>
                <a:srgbClr val="0070C0"/>
              </a:solidFill>
              <a:latin typeface="Times New Roman" pitchFamily="18" charset="0"/>
              <a:cs typeface="Times New Roman" pitchFamily="18" charset="0"/>
            </a:endParaRPr>
          </a:p>
          <a:p>
            <a:pPr algn="just">
              <a:lnSpc>
                <a:spcPct val="120000"/>
              </a:lnSpc>
              <a:spcBef>
                <a:spcPts val="0"/>
              </a:spcBef>
            </a:pPr>
            <a:r>
              <a:rPr lang="ru-RU" sz="2900" dirty="0" smtClean="0">
                <a:solidFill>
                  <a:srgbClr val="0070C0"/>
                </a:solidFill>
                <a:latin typeface="Times New Roman" pitchFamily="18" charset="0"/>
                <a:cs typeface="Times New Roman" pitchFamily="18" charset="0"/>
              </a:rPr>
              <a:t>      К </a:t>
            </a:r>
            <a:r>
              <a:rPr lang="ru-RU" sz="2900" dirty="0">
                <a:solidFill>
                  <a:srgbClr val="0070C0"/>
                </a:solidFill>
                <a:latin typeface="Times New Roman" pitchFamily="18" charset="0"/>
                <a:cs typeface="Times New Roman" pitchFamily="18" charset="0"/>
              </a:rPr>
              <a:t>гончарному производству относится и изготовление глиняных игрушек. Их лепили мастера по всей Самарской области. Об этом свидетельствуют материалы археологических раскопок поселений XVIII в. (раскопки В.Н.Зудиной и М.А.Турецкого).</a:t>
            </a:r>
            <a:endParaRPr lang="ru-RU" sz="2900" b="1" dirty="0" smtClean="0">
              <a:solidFill>
                <a:srgbClr val="0070C0"/>
              </a:solidFill>
              <a:latin typeface="Times New Roman" pitchFamily="18" charset="0"/>
              <a:cs typeface="Times New Roman" pitchFamily="18" charset="0"/>
            </a:endParaRPr>
          </a:p>
          <a:p>
            <a:pPr algn="just" fontAlgn="base">
              <a:lnSpc>
                <a:spcPct val="120000"/>
              </a:lnSpc>
              <a:spcBef>
                <a:spcPts val="0"/>
              </a:spcBef>
            </a:pPr>
            <a:r>
              <a:rPr lang="ru-RU" sz="2900" dirty="0" smtClean="0">
                <a:solidFill>
                  <a:srgbClr val="0070C0"/>
                </a:solidFill>
                <a:latin typeface="Times New Roman" pitchFamily="18" charset="0"/>
                <a:cs typeface="Times New Roman" pitchFamily="18" charset="0"/>
              </a:rPr>
              <a:t>     </a:t>
            </a:r>
            <a:r>
              <a:rPr lang="ru-RU" sz="2900" dirty="0" err="1" smtClean="0">
                <a:solidFill>
                  <a:srgbClr val="0070C0"/>
                </a:solidFill>
                <a:latin typeface="Times New Roman" pitchFamily="18" charset="0"/>
                <a:cs typeface="Times New Roman" pitchFamily="18" charset="0"/>
              </a:rPr>
              <a:t>Тёпловская</a:t>
            </a:r>
            <a:r>
              <a:rPr lang="ru-RU" sz="2900" dirty="0" smtClean="0">
                <a:solidFill>
                  <a:srgbClr val="0070C0"/>
                </a:solidFill>
                <a:latin typeface="Times New Roman" pitchFamily="18" charset="0"/>
                <a:cs typeface="Times New Roman" pitchFamily="18" charset="0"/>
              </a:rPr>
              <a:t> </a:t>
            </a:r>
            <a:r>
              <a:rPr lang="ru-RU" sz="2900" dirty="0">
                <a:solidFill>
                  <a:srgbClr val="0070C0"/>
                </a:solidFill>
                <a:latin typeface="Times New Roman" pitchFamily="18" charset="0"/>
                <a:cs typeface="Times New Roman" pitchFamily="18" charset="0"/>
              </a:rPr>
              <a:t>игрушка – искусство рукотворное. Каждая – создание одного мастера. От лепки до росписи – процесс творческий, никогда не повторяющийся. Нет и не может быть двух одинаковых изделий. Каждая игрушка уникальна и единственна. Для производства используется местная красная глина. Фигурки лепят по частям, отдельные детали собирают и </a:t>
            </a:r>
            <a:r>
              <a:rPr lang="ru-RU" sz="2900" dirty="0" err="1">
                <a:solidFill>
                  <a:srgbClr val="0070C0"/>
                </a:solidFill>
                <a:latin typeface="Times New Roman" pitchFamily="18" charset="0"/>
                <a:cs typeface="Times New Roman" pitchFamily="18" charset="0"/>
              </a:rPr>
              <a:t>долепливают</a:t>
            </a:r>
            <a:r>
              <a:rPr lang="ru-RU" sz="2900" dirty="0">
                <a:solidFill>
                  <a:srgbClr val="0070C0"/>
                </a:solidFill>
                <a:latin typeface="Times New Roman" pitchFamily="18" charset="0"/>
                <a:cs typeface="Times New Roman" pitchFamily="18" charset="0"/>
              </a:rPr>
              <a:t>, используя жидкую глину как связующий материал. Следы лепки сглаживают для ровности поверхности. Местная глина особенно ценится тем, что при обжиге приобретает цвет золотистой охры, поэтому было принято решение при росписи игрушки сохранять основной фон, нанося орнамент белыми полосами, кругами, точками. Все это придает изделиям выразительность, делает их поистине сказочными, своеобразными и неповторимыми. Изящные и нарядные </a:t>
            </a:r>
            <a:r>
              <a:rPr lang="ru-RU" sz="2900" dirty="0" err="1">
                <a:solidFill>
                  <a:srgbClr val="0070C0"/>
                </a:solidFill>
                <a:latin typeface="Times New Roman" pitchFamily="18" charset="0"/>
                <a:cs typeface="Times New Roman" pitchFamily="18" charset="0"/>
              </a:rPr>
              <a:t>Тёпловские</a:t>
            </a:r>
            <a:r>
              <a:rPr lang="ru-RU" sz="2900" dirty="0">
                <a:solidFill>
                  <a:srgbClr val="0070C0"/>
                </a:solidFill>
                <a:latin typeface="Times New Roman" pitchFamily="18" charset="0"/>
                <a:cs typeface="Times New Roman" pitchFamily="18" charset="0"/>
              </a:rPr>
              <a:t> барыни способны украсить любой интерьер!</a:t>
            </a:r>
          </a:p>
          <a:p>
            <a:pPr algn="l" fontAlgn="base">
              <a:lnSpc>
                <a:spcPct val="120000"/>
              </a:lnSpc>
              <a:spcBef>
                <a:spcPts val="0"/>
              </a:spcBef>
            </a:pPr>
            <a:endParaRPr lang="ru-RU" dirty="0">
              <a:solidFill>
                <a:srgbClr val="0070C0"/>
              </a:solidFill>
              <a:latin typeface="Times New Roman" pitchFamily="18" charset="0"/>
              <a:cs typeface="Times New Roman" pitchFamily="18" charset="0"/>
            </a:endParaRPr>
          </a:p>
          <a:p>
            <a:pPr algn="l">
              <a:lnSpc>
                <a:spcPct val="120000"/>
              </a:lnSpc>
            </a:pPr>
            <a:endParaRPr lang="ru-RU" b="1" dirty="0">
              <a:solidFill>
                <a:srgbClr val="0070C0"/>
              </a:solidFill>
              <a:latin typeface="Times New Roman" pitchFamily="18" charset="0"/>
              <a:cs typeface="Times New Roman"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«Промыслы </a:t>
            </a:r>
            <a:r>
              <a:rPr lang="ru-RU" sz="3600" b="1" dirty="0" smtClean="0">
                <a:latin typeface="Times New Roman" pitchFamily="18" charset="0"/>
                <a:cs typeface="Times New Roman" pitchFamily="18" charset="0"/>
              </a:rPr>
              <a:t>Самарского </a:t>
            </a:r>
            <a:r>
              <a:rPr lang="ru-RU" sz="3600" b="1" dirty="0">
                <a:latin typeface="Times New Roman" pitchFamily="18" charset="0"/>
                <a:cs typeface="Times New Roman" pitchFamily="18" charset="0"/>
              </a:rPr>
              <a:t>края»</a:t>
            </a:r>
          </a:p>
        </p:txBody>
      </p:sp>
      <p:sp>
        <p:nvSpPr>
          <p:cNvPr id="6" name="Подзаголовок 5"/>
          <p:cNvSpPr>
            <a:spLocks noGrp="1"/>
          </p:cNvSpPr>
          <p:nvPr>
            <p:ph type="subTitle" idx="1"/>
          </p:nvPr>
        </p:nvSpPr>
        <p:spPr>
          <a:xfrm>
            <a:off x="357158" y="1714488"/>
            <a:ext cx="8429684" cy="4643470"/>
          </a:xfrm>
        </p:spPr>
        <p:txBody>
          <a:bodyPr>
            <a:normAutofit/>
          </a:bodyPr>
          <a:lstStyle/>
          <a:p>
            <a:pPr algn="l" fontAlgn="base">
              <a:lnSpc>
                <a:spcPct val="120000"/>
              </a:lnSpc>
              <a:spcBef>
                <a:spcPts val="0"/>
              </a:spcBef>
            </a:pPr>
            <a:endParaRPr lang="ru-RU" dirty="0">
              <a:solidFill>
                <a:srgbClr val="0070C0"/>
              </a:solidFill>
              <a:latin typeface="Times New Roman" pitchFamily="18" charset="0"/>
              <a:cs typeface="Times New Roman" pitchFamily="18" charset="0"/>
            </a:endParaRPr>
          </a:p>
          <a:p>
            <a:pPr algn="l">
              <a:lnSpc>
                <a:spcPct val="120000"/>
              </a:lnSpc>
            </a:pPr>
            <a:endParaRPr lang="ru-RU" b="1" dirty="0">
              <a:solidFill>
                <a:srgbClr val="0070C0"/>
              </a:solidFill>
              <a:latin typeface="Times New Roman" pitchFamily="18" charset="0"/>
              <a:cs typeface="Times New Roman" pitchFamily="18" charset="0"/>
            </a:endParaRPr>
          </a:p>
        </p:txBody>
      </p:sp>
      <p:pic>
        <p:nvPicPr>
          <p:cNvPr id="5" name="Рисунок 4" descr="https://alabin.ru/upload/iblock/3b2/3b2d3c97c3e294deaa882f14a4984e16.jpg"/>
          <p:cNvPicPr/>
          <p:nvPr/>
        </p:nvPicPr>
        <p:blipFill>
          <a:blip r:embed="rId3" cstate="print"/>
          <a:srcRect/>
          <a:stretch>
            <a:fillRect/>
          </a:stretch>
        </p:blipFill>
        <p:spPr bwMode="auto">
          <a:xfrm>
            <a:off x="714348" y="1643050"/>
            <a:ext cx="3429024" cy="2286016"/>
          </a:xfrm>
          <a:prstGeom prst="rect">
            <a:avLst/>
          </a:prstGeom>
          <a:noFill/>
          <a:ln w="9525">
            <a:noFill/>
            <a:miter lim="800000"/>
            <a:headEnd/>
            <a:tailEnd/>
          </a:ln>
        </p:spPr>
      </p:pic>
      <p:pic>
        <p:nvPicPr>
          <p:cNvPr id="29698" name="Picture 2" descr="C:\Users\Татьяна\Desktop\gorodetskaya_002.jpg"/>
          <p:cNvPicPr>
            <a:picLocks noChangeAspect="1" noChangeArrowheads="1"/>
          </p:cNvPicPr>
          <p:nvPr/>
        </p:nvPicPr>
        <p:blipFill>
          <a:blip r:embed="rId4" cstate="print"/>
          <a:srcRect/>
          <a:stretch>
            <a:fillRect/>
          </a:stretch>
        </p:blipFill>
        <p:spPr bwMode="auto">
          <a:xfrm>
            <a:off x="5143504" y="1643050"/>
            <a:ext cx="3428984" cy="2283133"/>
          </a:xfrm>
          <a:prstGeom prst="rect">
            <a:avLst/>
          </a:prstGeom>
          <a:noFill/>
        </p:spPr>
      </p:pic>
      <p:pic>
        <p:nvPicPr>
          <p:cNvPr id="29699" name="Picture 3" descr="C:\Users\Татьяна\Desktop\i.jpg"/>
          <p:cNvPicPr>
            <a:picLocks noChangeAspect="1" noChangeArrowheads="1"/>
          </p:cNvPicPr>
          <p:nvPr/>
        </p:nvPicPr>
        <p:blipFill>
          <a:blip r:embed="rId5" cstate="print"/>
          <a:srcRect/>
          <a:stretch>
            <a:fillRect/>
          </a:stretch>
        </p:blipFill>
        <p:spPr bwMode="auto">
          <a:xfrm>
            <a:off x="3000364" y="4071942"/>
            <a:ext cx="3071798" cy="2303849"/>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«Промыслы </a:t>
            </a:r>
            <a:r>
              <a:rPr lang="ru-RU" sz="3600" b="1" dirty="0" smtClean="0">
                <a:latin typeface="Times New Roman" pitchFamily="18" charset="0"/>
                <a:cs typeface="Times New Roman" pitchFamily="18" charset="0"/>
              </a:rPr>
              <a:t>Самарского </a:t>
            </a:r>
            <a:r>
              <a:rPr lang="ru-RU" sz="3600" b="1" dirty="0">
                <a:latin typeface="Times New Roman" pitchFamily="18" charset="0"/>
                <a:cs typeface="Times New Roman" pitchFamily="18" charset="0"/>
              </a:rPr>
              <a:t>края»</a:t>
            </a:r>
          </a:p>
        </p:txBody>
      </p:sp>
      <p:sp>
        <p:nvSpPr>
          <p:cNvPr id="6" name="Подзаголовок 5"/>
          <p:cNvSpPr>
            <a:spLocks noGrp="1"/>
          </p:cNvSpPr>
          <p:nvPr>
            <p:ph type="subTitle" idx="1"/>
          </p:nvPr>
        </p:nvSpPr>
        <p:spPr>
          <a:xfrm>
            <a:off x="357158" y="1714488"/>
            <a:ext cx="8429684" cy="4643470"/>
          </a:xfrm>
        </p:spPr>
        <p:txBody>
          <a:bodyPr>
            <a:normAutofit/>
          </a:bodyPr>
          <a:lstStyle/>
          <a:p>
            <a:pPr algn="l" fontAlgn="base">
              <a:lnSpc>
                <a:spcPct val="120000"/>
              </a:lnSpc>
              <a:spcBef>
                <a:spcPts val="0"/>
              </a:spcBef>
            </a:pPr>
            <a:endParaRPr lang="ru-RU" dirty="0">
              <a:solidFill>
                <a:srgbClr val="0070C0"/>
              </a:solidFill>
              <a:latin typeface="Times New Roman" pitchFamily="18" charset="0"/>
              <a:cs typeface="Times New Roman" pitchFamily="18" charset="0"/>
            </a:endParaRPr>
          </a:p>
          <a:p>
            <a:pPr algn="l">
              <a:lnSpc>
                <a:spcPct val="120000"/>
              </a:lnSpc>
            </a:pPr>
            <a:endParaRPr lang="ru-RU" b="1" dirty="0">
              <a:solidFill>
                <a:srgbClr val="0070C0"/>
              </a:solidFill>
              <a:latin typeface="Times New Roman" pitchFamily="18" charset="0"/>
              <a:cs typeface="Times New Roman" pitchFamily="18" charset="0"/>
            </a:endParaRPr>
          </a:p>
        </p:txBody>
      </p:sp>
      <p:sp>
        <p:nvSpPr>
          <p:cNvPr id="7" name="Прямоугольник 6"/>
          <p:cNvSpPr/>
          <p:nvPr/>
        </p:nvSpPr>
        <p:spPr>
          <a:xfrm>
            <a:off x="357158" y="1443841"/>
            <a:ext cx="8572560" cy="4154984"/>
          </a:xfrm>
          <a:prstGeom prst="rect">
            <a:avLst/>
          </a:prstGeom>
        </p:spPr>
        <p:txBody>
          <a:bodyPr wrap="square">
            <a:spAutoFit/>
          </a:bodyPr>
          <a:lstStyle/>
          <a:p>
            <a:r>
              <a:rPr lang="ru-RU" sz="2400" dirty="0" smtClean="0">
                <a:solidFill>
                  <a:srgbClr val="0070C0"/>
                </a:solidFill>
                <a:latin typeface="Times New Roman" pitchFamily="18" charset="0"/>
                <a:cs typeface="Times New Roman" pitchFamily="18" charset="0"/>
              </a:rPr>
              <a:t>    </a:t>
            </a:r>
            <a:r>
              <a:rPr lang="ru-RU" sz="2400" b="1" dirty="0" smtClean="0">
                <a:solidFill>
                  <a:srgbClr val="0070C0"/>
                </a:solidFill>
                <a:latin typeface="Times New Roman" pitchFamily="18" charset="0"/>
                <a:cs typeface="Times New Roman" pitchFamily="18" charset="0"/>
              </a:rPr>
              <a:t>Резьба по дереву</a:t>
            </a:r>
          </a:p>
          <a:p>
            <a:pPr algn="just"/>
            <a:r>
              <a:rPr lang="ru-RU" sz="2400" dirty="0" smtClean="0">
                <a:solidFill>
                  <a:srgbClr val="0070C0"/>
                </a:solidFill>
                <a:latin typeface="Times New Roman" pitchFamily="18" charset="0"/>
                <a:cs typeface="Times New Roman" pitchFamily="18" charset="0"/>
              </a:rPr>
              <a:t>     В </a:t>
            </a:r>
            <a:r>
              <a:rPr lang="ru-RU" sz="2400" dirty="0">
                <a:solidFill>
                  <a:srgbClr val="0070C0"/>
                </a:solidFill>
                <a:latin typeface="Times New Roman" pitchFamily="18" charset="0"/>
                <a:cs typeface="Times New Roman" pitchFamily="18" charset="0"/>
              </a:rPr>
              <a:t>конце XIX - начале XX веков в некоторых районах Самарской губернии художественная резьба получила  большое развитие. Так называемая домовая резьба украшала постройки в приволжских селениях Самарской Луки - Большая Рязань, </a:t>
            </a:r>
            <a:r>
              <a:rPr lang="ru-RU" sz="2400" dirty="0" err="1">
                <a:solidFill>
                  <a:srgbClr val="0070C0"/>
                </a:solidFill>
                <a:latin typeface="Times New Roman" pitchFamily="18" charset="0"/>
                <a:cs typeface="Times New Roman" pitchFamily="18" charset="0"/>
              </a:rPr>
              <a:t>Аскулы</a:t>
            </a:r>
            <a:r>
              <a:rPr lang="ru-RU" sz="2400" dirty="0">
                <a:solidFill>
                  <a:srgbClr val="0070C0"/>
                </a:solidFill>
                <a:latin typeface="Times New Roman" pitchFamily="18" charset="0"/>
                <a:cs typeface="Times New Roman" pitchFamily="18" charset="0"/>
              </a:rPr>
              <a:t>, Жигули, </a:t>
            </a:r>
            <a:r>
              <a:rPr lang="ru-RU" sz="2400" dirty="0" err="1">
                <a:solidFill>
                  <a:srgbClr val="0070C0"/>
                </a:solidFill>
                <a:latin typeface="Times New Roman" pitchFamily="18" charset="0"/>
                <a:cs typeface="Times New Roman" pitchFamily="18" charset="0"/>
              </a:rPr>
              <a:t>Подгоры</a:t>
            </a:r>
            <a:r>
              <a:rPr lang="ru-RU" sz="2400" dirty="0">
                <a:solidFill>
                  <a:srgbClr val="0070C0"/>
                </a:solidFill>
                <a:latin typeface="Times New Roman" pitchFamily="18" charset="0"/>
                <a:cs typeface="Times New Roman" pitchFamily="18" charset="0"/>
              </a:rPr>
              <a:t>, Выползово и др.  </a:t>
            </a:r>
            <a:endParaRPr lang="ru-RU" sz="2400" dirty="0" smtClean="0">
              <a:solidFill>
                <a:srgbClr val="0070C0"/>
              </a:solidFill>
              <a:latin typeface="Times New Roman" pitchFamily="18" charset="0"/>
              <a:cs typeface="Times New Roman" pitchFamily="18" charset="0"/>
            </a:endParaRPr>
          </a:p>
          <a:p>
            <a:pPr algn="just"/>
            <a:r>
              <a:rPr lang="ru-RU" sz="2400" dirty="0">
                <a:solidFill>
                  <a:srgbClr val="0070C0"/>
                </a:solidFill>
                <a:latin typeface="Times New Roman" pitchFamily="18" charset="0"/>
                <a:cs typeface="Times New Roman" pitchFamily="18" charset="0"/>
              </a:rPr>
              <a:t> </a:t>
            </a:r>
            <a:r>
              <a:rPr lang="ru-RU" sz="2400" dirty="0" smtClean="0">
                <a:solidFill>
                  <a:srgbClr val="0070C0"/>
                </a:solidFill>
                <a:latin typeface="Times New Roman" pitchFamily="18" charset="0"/>
                <a:cs typeface="Times New Roman" pitchFamily="18" charset="0"/>
              </a:rPr>
              <a:t>    Производством </a:t>
            </a:r>
            <a:r>
              <a:rPr lang="ru-RU" sz="2400" dirty="0">
                <a:solidFill>
                  <a:srgbClr val="0070C0"/>
                </a:solidFill>
                <a:latin typeface="Times New Roman" pitchFamily="18" charset="0"/>
                <a:cs typeface="Times New Roman" pitchFamily="18" charset="0"/>
              </a:rPr>
              <a:t>резных прялок занимались жители селений </a:t>
            </a:r>
            <a:r>
              <a:rPr lang="ru-RU" sz="2400" dirty="0" err="1">
                <a:solidFill>
                  <a:srgbClr val="0070C0"/>
                </a:solidFill>
                <a:latin typeface="Times New Roman" pitchFamily="18" charset="0"/>
                <a:cs typeface="Times New Roman" pitchFamily="18" charset="0"/>
              </a:rPr>
              <a:t>Бузулукского</a:t>
            </a:r>
            <a:r>
              <a:rPr lang="ru-RU" sz="2400" dirty="0">
                <a:solidFill>
                  <a:srgbClr val="0070C0"/>
                </a:solidFill>
                <a:latin typeface="Times New Roman" pitchFamily="18" charset="0"/>
                <a:cs typeface="Times New Roman" pitchFamily="18" charset="0"/>
              </a:rPr>
              <a:t> уезда (</a:t>
            </a:r>
            <a:r>
              <a:rPr lang="ru-RU" sz="2400" dirty="0" err="1">
                <a:solidFill>
                  <a:srgbClr val="0070C0"/>
                </a:solidFill>
                <a:latin typeface="Times New Roman" pitchFamily="18" charset="0"/>
                <a:cs typeface="Times New Roman" pitchFamily="18" charset="0"/>
              </a:rPr>
              <a:t>Усманской</a:t>
            </a:r>
            <a:r>
              <a:rPr lang="ru-RU" sz="2400" dirty="0">
                <a:solidFill>
                  <a:srgbClr val="0070C0"/>
                </a:solidFill>
                <a:latin typeface="Times New Roman" pitchFamily="18" charset="0"/>
                <a:cs typeface="Times New Roman" pitchFamily="18" charset="0"/>
              </a:rPr>
              <a:t> волости), Самарской губернии и </a:t>
            </a:r>
            <a:r>
              <a:rPr lang="ru-RU" sz="2400" dirty="0" err="1">
                <a:solidFill>
                  <a:srgbClr val="0070C0"/>
                </a:solidFill>
                <a:latin typeface="Times New Roman" pitchFamily="18" charset="0"/>
                <a:cs typeface="Times New Roman" pitchFamily="18" charset="0"/>
              </a:rPr>
              <a:t>Сызранского</a:t>
            </a:r>
            <a:r>
              <a:rPr lang="ru-RU" sz="2400" dirty="0">
                <a:solidFill>
                  <a:srgbClr val="0070C0"/>
                </a:solidFill>
                <a:latin typeface="Times New Roman" pitchFamily="18" charset="0"/>
                <a:cs typeface="Times New Roman" pitchFamily="18" charset="0"/>
              </a:rPr>
              <a:t> уезда </a:t>
            </a:r>
            <a:r>
              <a:rPr lang="ru-RU" sz="2400" dirty="0" err="1">
                <a:solidFill>
                  <a:srgbClr val="0070C0"/>
                </a:solidFill>
                <a:latin typeface="Times New Roman" pitchFamily="18" charset="0"/>
                <a:cs typeface="Times New Roman" pitchFamily="18" charset="0"/>
              </a:rPr>
              <a:t>Симбирской</a:t>
            </a:r>
            <a:r>
              <a:rPr lang="ru-RU" sz="2400" dirty="0">
                <a:solidFill>
                  <a:srgbClr val="0070C0"/>
                </a:solidFill>
                <a:latin typeface="Times New Roman" pitchFamily="18" charset="0"/>
                <a:cs typeface="Times New Roman" pitchFamily="18" charset="0"/>
              </a:rPr>
              <a:t> губернии. </a:t>
            </a:r>
            <a:endParaRPr lang="ru-RU" sz="2400" dirty="0" smtClean="0">
              <a:solidFill>
                <a:srgbClr val="0070C0"/>
              </a:solidFill>
              <a:latin typeface="Times New Roman" pitchFamily="18" charset="0"/>
              <a:cs typeface="Times New Roman" pitchFamily="18" charset="0"/>
            </a:endParaRPr>
          </a:p>
          <a:p>
            <a:pPr algn="just"/>
            <a:r>
              <a:rPr lang="ru-RU" sz="2400" dirty="0">
                <a:solidFill>
                  <a:srgbClr val="0070C0"/>
                </a:solidFill>
                <a:latin typeface="Times New Roman" pitchFamily="18" charset="0"/>
                <a:cs typeface="Times New Roman" pitchFamily="18" charset="0"/>
              </a:rPr>
              <a:t> </a:t>
            </a:r>
            <a:r>
              <a:rPr lang="ru-RU" sz="2400" dirty="0" smtClean="0">
                <a:solidFill>
                  <a:srgbClr val="0070C0"/>
                </a:solidFill>
                <a:latin typeface="Times New Roman" pitchFamily="18" charset="0"/>
                <a:cs typeface="Times New Roman" pitchFamily="18" charset="0"/>
              </a:rPr>
              <a:t>    Художественной </a:t>
            </a:r>
            <a:r>
              <a:rPr lang="ru-RU" sz="2400" dirty="0">
                <a:solidFill>
                  <a:srgbClr val="0070C0"/>
                </a:solidFill>
                <a:latin typeface="Times New Roman" pitchFamily="18" charset="0"/>
                <a:cs typeface="Times New Roman" pitchFamily="18" charset="0"/>
              </a:rPr>
              <a:t>резьбой по дереву и росписью украшались посуда и предметы интерьера.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Татьяна\Desktop\1613656981_52-p-fon-dlya-prezentatsii-po-kraevedeniyu-54.jpg"/>
          <p:cNvPicPr>
            <a:picLocks noChangeAspect="1" noChangeArrowheads="1"/>
          </p:cNvPicPr>
          <p:nvPr/>
        </p:nvPicPr>
        <p:blipFill>
          <a:blip r:embed="rId2" cstate="print"/>
          <a:srcRect/>
          <a:stretch>
            <a:fillRect/>
          </a:stretch>
        </p:blipFill>
        <p:spPr bwMode="auto">
          <a:xfrm>
            <a:off x="0" y="0"/>
            <a:ext cx="9174582" cy="6858000"/>
          </a:xfrm>
          <a:prstGeom prst="rect">
            <a:avLst/>
          </a:prstGeom>
          <a:noFill/>
        </p:spPr>
      </p:pic>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r>
              <a:rPr lang="ru-RU" sz="3600" b="1" dirty="0" smtClean="0">
                <a:latin typeface="Times New Roman" pitchFamily="18" charset="0"/>
                <a:cs typeface="Times New Roman" pitchFamily="18" charset="0"/>
              </a:rPr>
              <a:t>Конкурс </a:t>
            </a:r>
            <a:r>
              <a:rPr lang="ru-RU" sz="3600" b="1" dirty="0">
                <a:latin typeface="Times New Roman" pitchFamily="18" charset="0"/>
                <a:cs typeface="Times New Roman" pitchFamily="18" charset="0"/>
              </a:rPr>
              <a:t>«Промыслы </a:t>
            </a:r>
            <a:r>
              <a:rPr lang="ru-RU" sz="3600" b="1" dirty="0" smtClean="0">
                <a:latin typeface="Times New Roman" pitchFamily="18" charset="0"/>
                <a:cs typeface="Times New Roman" pitchFamily="18" charset="0"/>
              </a:rPr>
              <a:t>Самарского </a:t>
            </a:r>
            <a:r>
              <a:rPr lang="ru-RU" sz="3600" b="1" dirty="0">
                <a:latin typeface="Times New Roman" pitchFamily="18" charset="0"/>
                <a:cs typeface="Times New Roman" pitchFamily="18" charset="0"/>
              </a:rPr>
              <a:t>края»</a:t>
            </a:r>
          </a:p>
        </p:txBody>
      </p:sp>
      <p:sp>
        <p:nvSpPr>
          <p:cNvPr id="6" name="Подзаголовок 5"/>
          <p:cNvSpPr>
            <a:spLocks noGrp="1"/>
          </p:cNvSpPr>
          <p:nvPr>
            <p:ph type="subTitle" idx="1"/>
          </p:nvPr>
        </p:nvSpPr>
        <p:spPr>
          <a:xfrm>
            <a:off x="357158" y="1714488"/>
            <a:ext cx="8429684" cy="4643470"/>
          </a:xfrm>
        </p:spPr>
        <p:txBody>
          <a:bodyPr>
            <a:normAutofit/>
          </a:bodyPr>
          <a:lstStyle/>
          <a:p>
            <a:pPr algn="l" fontAlgn="base">
              <a:lnSpc>
                <a:spcPct val="120000"/>
              </a:lnSpc>
              <a:spcBef>
                <a:spcPts val="0"/>
              </a:spcBef>
            </a:pPr>
            <a:endParaRPr lang="ru-RU" dirty="0">
              <a:solidFill>
                <a:srgbClr val="0070C0"/>
              </a:solidFill>
              <a:latin typeface="Times New Roman" pitchFamily="18" charset="0"/>
              <a:cs typeface="Times New Roman" pitchFamily="18" charset="0"/>
            </a:endParaRPr>
          </a:p>
          <a:p>
            <a:pPr algn="l">
              <a:lnSpc>
                <a:spcPct val="120000"/>
              </a:lnSpc>
            </a:pPr>
            <a:endParaRPr lang="ru-RU" b="1" dirty="0">
              <a:solidFill>
                <a:srgbClr val="0070C0"/>
              </a:solidFill>
              <a:latin typeface="Times New Roman" pitchFamily="18" charset="0"/>
              <a:cs typeface="Times New Roman" pitchFamily="18" charset="0"/>
            </a:endParaRPr>
          </a:p>
        </p:txBody>
      </p:sp>
      <p:sp>
        <p:nvSpPr>
          <p:cNvPr id="7" name="Прямоугольник 6"/>
          <p:cNvSpPr/>
          <p:nvPr/>
        </p:nvSpPr>
        <p:spPr>
          <a:xfrm>
            <a:off x="357158" y="1443841"/>
            <a:ext cx="8572560" cy="461665"/>
          </a:xfrm>
          <a:prstGeom prst="rect">
            <a:avLst/>
          </a:prstGeom>
        </p:spPr>
        <p:txBody>
          <a:bodyPr wrap="square">
            <a:spAutoFit/>
          </a:bodyPr>
          <a:lstStyle/>
          <a:p>
            <a:r>
              <a:rPr lang="ru-RU" sz="2400" dirty="0" smtClean="0">
                <a:solidFill>
                  <a:srgbClr val="0070C0"/>
                </a:solidFill>
                <a:latin typeface="Times New Roman" pitchFamily="18" charset="0"/>
                <a:cs typeface="Times New Roman" pitchFamily="18" charset="0"/>
              </a:rPr>
              <a:t>    </a:t>
            </a:r>
            <a:endParaRPr lang="ru-RU" sz="2400" dirty="0">
              <a:solidFill>
                <a:srgbClr val="0070C0"/>
              </a:solidFill>
              <a:latin typeface="Times New Roman" pitchFamily="18" charset="0"/>
              <a:cs typeface="Times New Roman" pitchFamily="18" charset="0"/>
            </a:endParaRPr>
          </a:p>
        </p:txBody>
      </p:sp>
      <p:pic>
        <p:nvPicPr>
          <p:cNvPr id="8" name="Рисунок 7" descr="https://imgprx.livejournal.net/d10f8c3efde2a6816c5d7a56beb609ca717e5e70/Z8hMeCbnGz31YJSq8atIXf1xCmVGhFI0MU6vxGGd995r4u_2xsPaVFD3kiFxNmyxqY49dJ_UjLtaGqslepGCNbsl57pMT8aiWi_5p0_lKdA"/>
          <p:cNvPicPr/>
          <p:nvPr/>
        </p:nvPicPr>
        <p:blipFill>
          <a:blip r:embed="rId3" cstate="print"/>
          <a:srcRect/>
          <a:stretch>
            <a:fillRect/>
          </a:stretch>
        </p:blipFill>
        <p:spPr bwMode="auto">
          <a:xfrm>
            <a:off x="785786" y="1428736"/>
            <a:ext cx="2475372" cy="3889227"/>
          </a:xfrm>
          <a:prstGeom prst="rect">
            <a:avLst/>
          </a:prstGeom>
          <a:noFill/>
          <a:ln w="9525">
            <a:noFill/>
            <a:miter lim="800000"/>
            <a:headEnd/>
            <a:tailEnd/>
          </a:ln>
        </p:spPr>
      </p:pic>
      <p:pic>
        <p:nvPicPr>
          <p:cNvPr id="9" name="Рисунок 8" descr="https://www.samddn.ru/upload/resize_cache/iblock/275/280_380_040cd750bba9870f18aada2478b24840a/bds_3101.jpg"/>
          <p:cNvPicPr/>
          <p:nvPr/>
        </p:nvPicPr>
        <p:blipFill>
          <a:blip r:embed="rId4" cstate="print"/>
          <a:srcRect/>
          <a:stretch>
            <a:fillRect/>
          </a:stretch>
        </p:blipFill>
        <p:spPr bwMode="auto">
          <a:xfrm>
            <a:off x="5429256" y="1142984"/>
            <a:ext cx="3021015" cy="2428892"/>
          </a:xfrm>
          <a:prstGeom prst="rect">
            <a:avLst/>
          </a:prstGeom>
          <a:noFill/>
          <a:ln w="9525">
            <a:noFill/>
            <a:miter lim="800000"/>
            <a:headEnd/>
            <a:tailEnd/>
          </a:ln>
        </p:spPr>
      </p:pic>
      <p:pic>
        <p:nvPicPr>
          <p:cNvPr id="28674" name="Picture 2" descr="C:\Users\Татьяна\Desktop\maxresdefault.jpg"/>
          <p:cNvPicPr>
            <a:picLocks noChangeAspect="1" noChangeArrowheads="1"/>
          </p:cNvPicPr>
          <p:nvPr/>
        </p:nvPicPr>
        <p:blipFill>
          <a:blip r:embed="rId5" cstate="print"/>
          <a:srcRect/>
          <a:stretch>
            <a:fillRect/>
          </a:stretch>
        </p:blipFill>
        <p:spPr bwMode="auto">
          <a:xfrm>
            <a:off x="3428992" y="3786190"/>
            <a:ext cx="4365613" cy="2455657"/>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714348" y="428604"/>
            <a:ext cx="7772400" cy="885830"/>
          </a:xfrm>
        </p:spPr>
        <p:txBody>
          <a:bodyPr>
            <a:noAutofit/>
          </a:bodyPr>
          <a:lstStyle/>
          <a:p>
            <a:r>
              <a:rPr lang="ru-RU" sz="3600" b="1" dirty="0"/>
              <a:t> </a:t>
            </a:r>
            <a:endParaRPr lang="ru-RU" sz="3600" b="1" dirty="0">
              <a:latin typeface="Times New Roman" pitchFamily="18" charset="0"/>
              <a:cs typeface="Times New Roman" pitchFamily="18" charset="0"/>
            </a:endParaRPr>
          </a:p>
        </p:txBody>
      </p:sp>
      <p:sp>
        <p:nvSpPr>
          <p:cNvPr id="6" name="Подзаголовок 5"/>
          <p:cNvSpPr>
            <a:spLocks noGrp="1"/>
          </p:cNvSpPr>
          <p:nvPr>
            <p:ph type="subTitle" idx="1"/>
          </p:nvPr>
        </p:nvSpPr>
        <p:spPr>
          <a:xfrm>
            <a:off x="357158" y="1714488"/>
            <a:ext cx="8429684" cy="4643470"/>
          </a:xfrm>
        </p:spPr>
        <p:txBody>
          <a:bodyPr>
            <a:normAutofit/>
          </a:bodyPr>
          <a:lstStyle/>
          <a:p>
            <a:pPr algn="l" fontAlgn="base">
              <a:lnSpc>
                <a:spcPct val="120000"/>
              </a:lnSpc>
              <a:spcBef>
                <a:spcPts val="0"/>
              </a:spcBef>
            </a:pPr>
            <a:endParaRPr lang="ru-RU" dirty="0">
              <a:solidFill>
                <a:srgbClr val="0070C0"/>
              </a:solidFill>
              <a:latin typeface="Times New Roman" pitchFamily="18" charset="0"/>
              <a:cs typeface="Times New Roman" pitchFamily="18" charset="0"/>
            </a:endParaRPr>
          </a:p>
          <a:p>
            <a:pPr algn="l">
              <a:lnSpc>
                <a:spcPct val="120000"/>
              </a:lnSpc>
            </a:pPr>
            <a:endParaRPr lang="ru-RU" b="1" dirty="0">
              <a:solidFill>
                <a:srgbClr val="0070C0"/>
              </a:solidFill>
              <a:latin typeface="Times New Roman" pitchFamily="18" charset="0"/>
              <a:cs typeface="Times New Roman" pitchFamily="18" charset="0"/>
            </a:endParaRPr>
          </a:p>
        </p:txBody>
      </p:sp>
      <p:sp>
        <p:nvSpPr>
          <p:cNvPr id="7" name="Прямоугольник 6"/>
          <p:cNvSpPr/>
          <p:nvPr/>
        </p:nvSpPr>
        <p:spPr>
          <a:xfrm>
            <a:off x="357158" y="1443841"/>
            <a:ext cx="8572560" cy="461665"/>
          </a:xfrm>
          <a:prstGeom prst="rect">
            <a:avLst/>
          </a:prstGeom>
        </p:spPr>
        <p:txBody>
          <a:bodyPr wrap="square">
            <a:spAutoFit/>
          </a:bodyPr>
          <a:lstStyle/>
          <a:p>
            <a:r>
              <a:rPr lang="ru-RU" sz="2400" dirty="0" smtClean="0">
                <a:solidFill>
                  <a:srgbClr val="0070C0"/>
                </a:solidFill>
                <a:latin typeface="Times New Roman" pitchFamily="18" charset="0"/>
                <a:cs typeface="Times New Roman" pitchFamily="18" charset="0"/>
              </a:rPr>
              <a:t>    </a:t>
            </a:r>
            <a:endParaRPr lang="ru-RU" sz="2400" dirty="0">
              <a:solidFill>
                <a:srgbClr val="0070C0"/>
              </a:solidFill>
              <a:latin typeface="Times New Roman" pitchFamily="18" charset="0"/>
              <a:cs typeface="Times New Roman" pitchFamily="18" charset="0"/>
            </a:endParaRPr>
          </a:p>
        </p:txBody>
      </p:sp>
      <p:pic>
        <p:nvPicPr>
          <p:cNvPr id="30722" name="Picture 2" descr="C:\Users\Татьяна\Desktop\sizranj_optimized.jpg"/>
          <p:cNvPicPr>
            <a:picLocks noChangeAspect="1" noChangeArrowheads="1"/>
          </p:cNvPicPr>
          <p:nvPr/>
        </p:nvPicPr>
        <p:blipFill>
          <a:blip r:embed="rId2" cstate="print"/>
          <a:srcRect/>
          <a:stretch>
            <a:fillRect/>
          </a:stretch>
        </p:blipFill>
        <p:spPr bwMode="auto">
          <a:xfrm>
            <a:off x="-15090" y="0"/>
            <a:ext cx="9159090" cy="7072338"/>
          </a:xfrm>
          <a:prstGeom prst="rect">
            <a:avLst/>
          </a:prstGeom>
          <a:noFill/>
        </p:spPr>
      </p:pic>
      <p:sp>
        <p:nvSpPr>
          <p:cNvPr id="11" name="Прямоугольник 10"/>
          <p:cNvSpPr/>
          <p:nvPr/>
        </p:nvSpPr>
        <p:spPr>
          <a:xfrm>
            <a:off x="642910" y="6211669"/>
            <a:ext cx="5357850" cy="646331"/>
          </a:xfrm>
          <a:prstGeom prst="rect">
            <a:avLst/>
          </a:prstGeom>
        </p:spPr>
        <p:txBody>
          <a:bodyPr wrap="square">
            <a:spAutoFit/>
          </a:bodyPr>
          <a:lstStyle/>
          <a:p>
            <a:r>
              <a:rPr lang="ru-RU" sz="3600" b="1" dirty="0">
                <a:solidFill>
                  <a:schemeClr val="accent5">
                    <a:lumMod val="20000"/>
                    <a:lumOff val="80000"/>
                  </a:schemeClr>
                </a:solidFill>
                <a:latin typeface="Times New Roman" pitchFamily="18" charset="0"/>
                <a:cs typeface="Times New Roman" pitchFamily="18" charset="0"/>
              </a:rPr>
              <a:t>«С любовью к краю</a:t>
            </a:r>
            <a:r>
              <a:rPr lang="ru-RU" sz="3600" b="1" dirty="0" smtClean="0">
                <a:solidFill>
                  <a:schemeClr val="accent5">
                    <a:lumMod val="20000"/>
                    <a:lumOff val="80000"/>
                  </a:schemeClr>
                </a:solidFill>
                <a:latin typeface="Times New Roman" pitchFamily="18" charset="0"/>
                <a:cs typeface="Times New Roman" pitchFamily="18" charset="0"/>
              </a:rPr>
              <a:t>!»</a:t>
            </a:r>
            <a:endParaRPr lang="ru-RU" sz="3600" b="1" dirty="0">
              <a:solidFill>
                <a:schemeClr val="accent5">
                  <a:lumMod val="20000"/>
                  <a:lumOff val="80000"/>
                </a:schemeClr>
              </a:solidFill>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239</TotalTime>
  <Words>1491</Words>
  <Application>Microsoft Office PowerPoint</Application>
  <PresentationFormat>Экран (4:3)</PresentationFormat>
  <Paragraphs>201</Paragraphs>
  <Slides>39</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39</vt:i4>
      </vt:variant>
    </vt:vector>
  </HeadingPairs>
  <TitlesOfParts>
    <vt:vector size="40" baseType="lpstr">
      <vt:lpstr>Тема Office</vt:lpstr>
      <vt:lpstr>Краеведческий батл  «Знатоки родного края!»</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«Разминка»</vt:lpstr>
      <vt:lpstr>Конкурс - батл «Где я живу»</vt:lpstr>
      <vt:lpstr>Конкурс - батл «Где я живу»</vt:lpstr>
      <vt:lpstr>Конкурс «Собери картинку»</vt:lpstr>
      <vt:lpstr>Конкурс «Собери картинку»</vt:lpstr>
      <vt:lpstr>Конкурс «Собери картинку»</vt:lpstr>
      <vt:lpstr>Конкурс «Собери картинку»</vt:lpstr>
      <vt:lpstr>Конкурс - батл «Узнай, чей герб»</vt:lpstr>
      <vt:lpstr>Конкурс - батл «Узнай, чей герб»</vt:lpstr>
      <vt:lpstr>Конкурс - батл «Узнай, чей герб»</vt:lpstr>
      <vt:lpstr>Конкурс - игра «Растительный и животный мир края»</vt:lpstr>
      <vt:lpstr>Конкурс - игра «Растительный и животный мир края»</vt:lpstr>
      <vt:lpstr> Конкурс «Промыслы Самарского края»</vt:lpstr>
      <vt:lpstr> Конкурс «Промыслы Самарского края»</vt:lpstr>
      <vt:lpstr> Конкурс «Промыслы Самарского края»</vt:lpstr>
      <vt:lpstr> Конкурс «Промыслы Самарского края»</vt:lpstr>
      <vt:lpstr> Конкурс «Промыслы Самарского края»</vt:lpstr>
      <vt:lpstr> Конкурс «Промыслы Самарского края»</vt:lpstr>
      <vt:lpstr>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Краеведческий батл</dc:title>
  <dc:creator>Татьяна</dc:creator>
  <cp:lastModifiedBy>dou53</cp:lastModifiedBy>
  <cp:revision>41</cp:revision>
  <dcterms:created xsi:type="dcterms:W3CDTF">2021-10-09T17:51:54Z</dcterms:created>
  <dcterms:modified xsi:type="dcterms:W3CDTF">2021-11-03T09:42:16Z</dcterms:modified>
</cp:coreProperties>
</file>