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63" r:id="rId4"/>
    <p:sldId id="264" r:id="rId5"/>
    <p:sldId id="257" r:id="rId6"/>
    <p:sldId id="258" r:id="rId7"/>
    <p:sldId id="259" r:id="rId8"/>
    <p:sldId id="260" r:id="rId9"/>
    <p:sldId id="261" r:id="rId10"/>
    <p:sldId id="262" r:id="rId11"/>
    <p:sldId id="266" r:id="rId12"/>
    <p:sldId id="267" r:id="rId13"/>
    <p:sldId id="268" r:id="rId14"/>
    <p:sldId id="265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702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9ACF6-9698-45F6-978E-B51B552EE10B}" type="datetimeFigureOut">
              <a:rPr lang="ru-RU" smtClean="0"/>
              <a:pPr/>
              <a:t>28.05.2014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95BFA-6797-4FEC-AD98-86415722B0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9ACF6-9698-45F6-978E-B51B552EE10B}" type="datetimeFigureOut">
              <a:rPr lang="ru-RU" smtClean="0"/>
              <a:pPr/>
              <a:t>28.05.2014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95BFA-6797-4FEC-AD98-86415722B0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9ACF6-9698-45F6-978E-B51B552EE10B}" type="datetimeFigureOut">
              <a:rPr lang="ru-RU" smtClean="0"/>
              <a:pPr/>
              <a:t>28.05.2014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95BFA-6797-4FEC-AD98-86415722B0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9ACF6-9698-45F6-978E-B51B552EE10B}" type="datetimeFigureOut">
              <a:rPr lang="ru-RU" smtClean="0"/>
              <a:pPr/>
              <a:t>28.05.2014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95BFA-6797-4FEC-AD98-86415722B0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9ACF6-9698-45F6-978E-B51B552EE10B}" type="datetimeFigureOut">
              <a:rPr lang="ru-RU" smtClean="0"/>
              <a:pPr/>
              <a:t>28.05.2014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95BFA-6797-4FEC-AD98-86415722B0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9ACF6-9698-45F6-978E-B51B552EE10B}" type="datetimeFigureOut">
              <a:rPr lang="ru-RU" smtClean="0"/>
              <a:pPr/>
              <a:t>28.05.2014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95BFA-6797-4FEC-AD98-86415722B0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9ACF6-9698-45F6-978E-B51B552EE10B}" type="datetimeFigureOut">
              <a:rPr lang="ru-RU" smtClean="0"/>
              <a:pPr/>
              <a:t>28.05.2014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95BFA-6797-4FEC-AD98-86415722B0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9ACF6-9698-45F6-978E-B51B552EE10B}" type="datetimeFigureOut">
              <a:rPr lang="ru-RU" smtClean="0"/>
              <a:pPr/>
              <a:t>28.05.2014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95BFA-6797-4FEC-AD98-86415722B0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9ACF6-9698-45F6-978E-B51B552EE10B}" type="datetimeFigureOut">
              <a:rPr lang="ru-RU" smtClean="0"/>
              <a:pPr/>
              <a:t>28.05.2014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C695BFA-6797-4FEC-AD98-86415722B0D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9ACF6-9698-45F6-978E-B51B552EE10B}" type="datetimeFigureOut">
              <a:rPr lang="ru-RU" smtClean="0"/>
              <a:pPr/>
              <a:t>28.05.2014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95BFA-6797-4FEC-AD98-86415722B0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9ACF6-9698-45F6-978E-B51B552EE10B}" type="datetimeFigureOut">
              <a:rPr lang="ru-RU" smtClean="0"/>
              <a:pPr/>
              <a:t>28.05.2014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95BFA-6797-4FEC-AD98-86415722B0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659ACF6-9698-45F6-978E-B51B552EE10B}" type="datetimeFigureOut">
              <a:rPr lang="ru-RU" smtClean="0"/>
              <a:pPr/>
              <a:t>28.05.2014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C695BFA-6797-4FEC-AD98-86415722B0D3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dirty="0" smtClean="0"/>
              <a:t>Десятичные дроби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4000496" y="3500438"/>
            <a:ext cx="45720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5 «А» класс</a:t>
            </a:r>
          </a:p>
          <a:p>
            <a:r>
              <a:rPr lang="ru-RU" sz="2400" dirty="0" smtClean="0"/>
              <a:t>Учитель математики Волосатова Г.А.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14290"/>
            <a:ext cx="8686800" cy="611031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Тип: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УОСЗ;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Вид: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диалог, практикум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учащиеся должны: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Выполнять действия с дробями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Работать с помощью принципа Павла Филонова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Формировать мотивацию к обучению</a:t>
            </a:r>
          </a:p>
          <a:p>
            <a:pPr>
              <a:buClrTx/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Развивать устную и письменную коммуникации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ступени.</a:t>
            </a:r>
          </a:p>
          <a:p>
            <a:pPr algn="ctr">
              <a:buClrTx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План урока</a:t>
            </a:r>
          </a:p>
          <a:p>
            <a:pPr>
              <a:buClrTx/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Мобилизующий этап – включение учащихся  в активную интеллектуальную деятельность.</a:t>
            </a:r>
          </a:p>
          <a:p>
            <a:pPr>
              <a:buClrTx/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Формирование целостного восприятия через инструменты математики</a:t>
            </a:r>
          </a:p>
          <a:p>
            <a:pPr>
              <a:buClrTx/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Момент осознания учащимися  имеющихся знаний.</a:t>
            </a:r>
          </a:p>
          <a:p>
            <a:pPr>
              <a:buClrTx/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Устная работа с примерами из 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компьютера – рефлексия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143108" y="785794"/>
            <a:ext cx="2143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1,6:0,8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2143108" y="1500174"/>
            <a:ext cx="2143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2:0,05</a:t>
            </a:r>
            <a:endParaRPr lang="ru-RU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2143108" y="2143116"/>
            <a:ext cx="2143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5,1:0,17</a:t>
            </a:r>
            <a:endParaRPr lang="ru-RU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2143108" y="2857496"/>
            <a:ext cx="2857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0,48:0,6</a:t>
            </a:r>
            <a:endParaRPr lang="ru-RU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2143108" y="3643314"/>
            <a:ext cx="2857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0,01:0,02</a:t>
            </a:r>
            <a:endParaRPr lang="ru-RU" sz="3200" dirty="0"/>
          </a:p>
        </p:txBody>
      </p:sp>
      <p:sp>
        <p:nvSpPr>
          <p:cNvPr id="11" name="TextBox 10"/>
          <p:cNvSpPr txBox="1"/>
          <p:nvPr/>
        </p:nvSpPr>
        <p:spPr>
          <a:xfrm>
            <a:off x="2143108" y="4429132"/>
            <a:ext cx="2857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7:0,007</a:t>
            </a:r>
            <a:endParaRPr lang="ru-RU" sz="3200" dirty="0"/>
          </a:p>
        </p:txBody>
      </p:sp>
      <p:sp>
        <p:nvSpPr>
          <p:cNvPr id="12" name="TextBox 11"/>
          <p:cNvSpPr txBox="1"/>
          <p:nvPr/>
        </p:nvSpPr>
        <p:spPr>
          <a:xfrm>
            <a:off x="2143108" y="5143512"/>
            <a:ext cx="2857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7,2:0,036</a:t>
            </a:r>
            <a:endParaRPr lang="ru-RU" sz="3200" dirty="0"/>
          </a:p>
        </p:txBody>
      </p:sp>
      <p:sp>
        <p:nvSpPr>
          <p:cNvPr id="13" name="TextBox 12"/>
          <p:cNvSpPr txBox="1"/>
          <p:nvPr/>
        </p:nvSpPr>
        <p:spPr>
          <a:xfrm>
            <a:off x="2143108" y="5786454"/>
            <a:ext cx="3214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0,09:0,001</a:t>
            </a:r>
            <a:endParaRPr lang="ru-RU" sz="3200" dirty="0"/>
          </a:p>
        </p:txBody>
      </p:sp>
      <p:sp>
        <p:nvSpPr>
          <p:cNvPr id="14" name="Овал 13"/>
          <p:cNvSpPr/>
          <p:nvPr/>
        </p:nvSpPr>
        <p:spPr>
          <a:xfrm>
            <a:off x="1714480" y="928670"/>
            <a:ext cx="428628" cy="428628"/>
          </a:xfrm>
          <a:prstGeom prst="ellipse">
            <a:avLst/>
          </a:prstGeom>
          <a:solidFill>
            <a:schemeClr val="bg2">
              <a:lumMod val="9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П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1714480" y="1571612"/>
            <a:ext cx="428628" cy="428628"/>
          </a:xfrm>
          <a:prstGeom prst="ellipse">
            <a:avLst/>
          </a:prstGeom>
          <a:solidFill>
            <a:schemeClr val="bg2">
              <a:lumMod val="9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Т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1714480" y="2285992"/>
            <a:ext cx="428628" cy="428628"/>
          </a:xfrm>
          <a:prstGeom prst="ellipse">
            <a:avLst/>
          </a:prstGeom>
          <a:solidFill>
            <a:schemeClr val="bg2">
              <a:lumMod val="9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О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1714480" y="2928934"/>
            <a:ext cx="428628" cy="428628"/>
          </a:xfrm>
          <a:prstGeom prst="ellipse">
            <a:avLst/>
          </a:prstGeom>
          <a:solidFill>
            <a:schemeClr val="bg2">
              <a:lumMod val="9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И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1714480" y="3786190"/>
            <a:ext cx="428628" cy="428628"/>
          </a:xfrm>
          <a:prstGeom prst="ellipse">
            <a:avLst/>
          </a:prstGeom>
          <a:solidFill>
            <a:schemeClr val="bg2">
              <a:lumMod val="9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Г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1714480" y="4572008"/>
            <a:ext cx="428628" cy="428628"/>
          </a:xfrm>
          <a:prstGeom prst="ellipse">
            <a:avLst/>
          </a:prstGeom>
          <a:solidFill>
            <a:schemeClr val="bg2">
              <a:lumMod val="9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А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27" name="Овал 26"/>
          <p:cNvSpPr/>
          <p:nvPr/>
        </p:nvSpPr>
        <p:spPr>
          <a:xfrm>
            <a:off x="1714480" y="5286388"/>
            <a:ext cx="428628" cy="428628"/>
          </a:xfrm>
          <a:prstGeom prst="ellipse">
            <a:avLst/>
          </a:prstGeom>
          <a:solidFill>
            <a:schemeClr val="bg2">
              <a:lumMod val="9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З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1714480" y="5857892"/>
            <a:ext cx="428628" cy="428628"/>
          </a:xfrm>
          <a:prstGeom prst="ellipse">
            <a:avLst/>
          </a:prstGeom>
          <a:solidFill>
            <a:schemeClr val="bg2">
              <a:lumMod val="9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Е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4714876" y="1643050"/>
            <a:ext cx="571504" cy="571504"/>
          </a:xfrm>
          <a:prstGeom prst="rect">
            <a:avLst/>
          </a:prstGeom>
          <a:solidFill>
            <a:schemeClr val="bg2">
              <a:lumMod val="9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chemeClr val="tx1"/>
                </a:solidFill>
              </a:rPr>
              <a:t>И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5286380" y="2214554"/>
            <a:ext cx="571504" cy="571504"/>
          </a:xfrm>
          <a:prstGeom prst="rect">
            <a:avLst/>
          </a:prstGeom>
          <a:solidFill>
            <a:schemeClr val="bg2">
              <a:lumMod val="9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chemeClr val="tx1"/>
                </a:solidFill>
              </a:rPr>
              <a:t>П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5857884" y="2786058"/>
            <a:ext cx="571504" cy="571504"/>
          </a:xfrm>
          <a:prstGeom prst="rect">
            <a:avLst/>
          </a:prstGeom>
          <a:solidFill>
            <a:schemeClr val="bg2">
              <a:lumMod val="9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chemeClr val="tx1"/>
                </a:solidFill>
              </a:rPr>
              <a:t>О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6429388" y="3357562"/>
            <a:ext cx="571504" cy="571504"/>
          </a:xfrm>
          <a:prstGeom prst="rect">
            <a:avLst/>
          </a:prstGeom>
          <a:solidFill>
            <a:schemeClr val="bg2">
              <a:lumMod val="9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chemeClr val="tx1"/>
                </a:solidFill>
              </a:rPr>
              <a:t>Т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7000892" y="3929066"/>
            <a:ext cx="571504" cy="571504"/>
          </a:xfrm>
          <a:prstGeom prst="rect">
            <a:avLst/>
          </a:prstGeom>
          <a:solidFill>
            <a:schemeClr val="bg2">
              <a:lumMod val="9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chemeClr val="tx1"/>
                </a:solidFill>
              </a:rPr>
              <a:t>Е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7572396" y="4500570"/>
            <a:ext cx="571504" cy="571504"/>
          </a:xfrm>
          <a:prstGeom prst="rect">
            <a:avLst/>
          </a:prstGeom>
          <a:solidFill>
            <a:schemeClr val="bg2">
              <a:lumMod val="9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chemeClr val="tx1"/>
                </a:solidFill>
              </a:rPr>
              <a:t>З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8143900" y="5072074"/>
            <a:ext cx="571504" cy="571504"/>
          </a:xfrm>
          <a:prstGeom prst="rect">
            <a:avLst/>
          </a:prstGeom>
          <a:solidFill>
            <a:schemeClr val="bg2">
              <a:lumMod val="9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chemeClr val="tx1"/>
                </a:solidFill>
              </a:rPr>
              <a:t>А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4143372" y="1071546"/>
            <a:ext cx="571504" cy="571504"/>
          </a:xfrm>
          <a:prstGeom prst="rect">
            <a:avLst/>
          </a:prstGeom>
          <a:solidFill>
            <a:schemeClr val="bg2">
              <a:lumMod val="9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chemeClr val="tx1"/>
                </a:solidFill>
              </a:rPr>
              <a:t>Г</a:t>
            </a:r>
            <a:endParaRPr lang="ru-RU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00100" y="2357430"/>
            <a:ext cx="74295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dirty="0" smtClean="0"/>
              <a:t>Что такое красота?</a:t>
            </a:r>
            <a:endParaRPr lang="ru-RU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14620"/>
            <a:ext cx="4786314" cy="3286148"/>
          </a:xfrm>
        </p:spPr>
        <p:txBody>
          <a:bodyPr>
            <a:noAutofit/>
          </a:bodyPr>
          <a:lstStyle/>
          <a:p>
            <a:pPr algn="ctr"/>
            <a:r>
              <a:rPr lang="ru-RU" sz="2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Па́вел</a:t>
            </a: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Никола́евич</a:t>
            </a: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Фило́нов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(8 января 1883, Москва — 3 декабря1941, Ленинград) — русский, советский художник (</a:t>
            </a:r>
            <a:r>
              <a:rPr lang="ru-RU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художник−исследователь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как он официально именовал себя сам), поэт, один из лидеров русского авангарда; основатель и теоретик аналитического искусства — уникального реформирующего направления живописи и графики первой половины XX века, оказавшего и оказывающего заметное влияние на творческие умонастроения многих художников и 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литераторов новейшего 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времени. </a:t>
            </a:r>
          </a:p>
        </p:txBody>
      </p:sp>
      <p:pic>
        <p:nvPicPr>
          <p:cNvPr id="1026" name="Picture 2" descr="C:\Documents and Settings\Галина Алексеевна\Рабочий стол\Filonov_Selfportrait_19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9705" y="1428736"/>
            <a:ext cx="3924295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Галина Алексеевна\Рабочий стол\516px-Павел_Филонов,_Ударники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5000628" cy="58029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052" name="Picture 4" descr="C:\Documents and Settings\Галина Алексеевна\Рабочий стол\Pavel_Filonov_Fac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428604"/>
            <a:ext cx="3169819" cy="365218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050" name="Picture 2" descr="C:\Documents and Settings\Галина Алексеевна\Рабочий стол\Pavel_Filonov_Animal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7554" y="3571876"/>
            <a:ext cx="4044967" cy="299065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Галина Алексеевна\Рабочий стол\Pavel_Filonov_Hors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285728"/>
            <a:ext cx="5780234" cy="238824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3075" name="Picture 3" descr="C:\Documents and Settings\Галина Алексеевна\Рабочий стол\370px-Pavel_Filonov_2Head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571612"/>
            <a:ext cx="3071834" cy="498415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3076" name="Picture 4" descr="C:\Documents and Settings\Галина Алексеевна\Рабочий стол\Pavel_Filonov_Pedagogic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3214686"/>
            <a:ext cx="3666964" cy="323058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Галина Алексеевна\Рабочий стол\777px-Filonov_ship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44" y="2632793"/>
            <a:ext cx="5214942" cy="402027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4099" name="Picture 3" descr="C:\Documents and Settings\Галина Алексеевна\Рабочий стол\Pavel_Filonov_HolyFamil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3" y="214290"/>
            <a:ext cx="3143272" cy="425905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Галина Алексеевна\Рабочий стол\457px-Pavel_Filonov_ManWom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269366"/>
            <a:ext cx="2571768" cy="337434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147" name="Picture 3" descr="C:\Documents and Settings\Галина Алексеевна\Рабочий стол\Pavel_Filonov_Head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214290"/>
            <a:ext cx="6059523" cy="341586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Documents and Settings\Галина Алексеевна\Рабочий стол\Pavel_Filonov_KingsFea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2714620"/>
            <a:ext cx="4729190" cy="382469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125" name="Picture 5" descr="C:\Documents and Settings\Галина Алексеевна\Рабочий стол\458px-Pavel_Filonov_Glebov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14290"/>
            <a:ext cx="3547095" cy="464347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786" y="2000240"/>
            <a:ext cx="150019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3,8</a:t>
            </a:r>
          </a:p>
          <a:p>
            <a:r>
              <a:rPr lang="ru-RU" sz="3200" dirty="0" smtClean="0"/>
              <a:t>4,3</a:t>
            </a:r>
          </a:p>
          <a:p>
            <a:r>
              <a:rPr lang="ru-RU" sz="3200" dirty="0" smtClean="0"/>
              <a:t>6,29</a:t>
            </a:r>
          </a:p>
          <a:p>
            <a:r>
              <a:rPr lang="ru-RU" sz="3200" dirty="0" smtClean="0"/>
              <a:t>5</a:t>
            </a:r>
          </a:p>
          <a:p>
            <a:r>
              <a:rPr lang="ru-RU" sz="3200" dirty="0" smtClean="0"/>
              <a:t>4,24</a:t>
            </a:r>
          </a:p>
          <a:p>
            <a:r>
              <a:rPr lang="ru-RU" sz="3200" dirty="0" smtClean="0"/>
              <a:t>10,395</a:t>
            </a:r>
          </a:p>
          <a:p>
            <a:r>
              <a:rPr lang="ru-RU" sz="3200" dirty="0" smtClean="0"/>
              <a:t>5,56</a:t>
            </a:r>
          </a:p>
          <a:p>
            <a:r>
              <a:rPr lang="ru-RU" sz="3200" dirty="0" smtClean="0"/>
              <a:t>2,15</a:t>
            </a:r>
            <a:endParaRPr lang="ru-RU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500034" y="1214422"/>
            <a:ext cx="21431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Тест №1</a:t>
            </a:r>
            <a:endParaRPr lang="ru-RU" sz="4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357554" y="1214422"/>
            <a:ext cx="21431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Тест №2</a:t>
            </a:r>
            <a:endParaRPr lang="ru-RU" sz="4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357950" y="1142984"/>
            <a:ext cx="21431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/>
              <a:t>Тест №3</a:t>
            </a:r>
            <a:endParaRPr lang="ru-RU" sz="4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571868" y="2000240"/>
            <a:ext cx="150019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3,6</a:t>
            </a:r>
          </a:p>
          <a:p>
            <a:r>
              <a:rPr lang="ru-RU" sz="3200" dirty="0" smtClean="0"/>
              <a:t>1,8</a:t>
            </a:r>
          </a:p>
          <a:p>
            <a:r>
              <a:rPr lang="ru-RU" sz="3200" dirty="0" smtClean="0"/>
              <a:t>0,2</a:t>
            </a:r>
          </a:p>
          <a:p>
            <a:r>
              <a:rPr lang="ru-RU" sz="3200" dirty="0" smtClean="0"/>
              <a:t>0,73</a:t>
            </a:r>
          </a:p>
          <a:p>
            <a:r>
              <a:rPr lang="ru-RU" sz="3200" dirty="0" smtClean="0"/>
              <a:t>2,48</a:t>
            </a:r>
          </a:p>
          <a:p>
            <a:r>
              <a:rPr lang="ru-RU" sz="3200" dirty="0" smtClean="0"/>
              <a:t>0,4</a:t>
            </a:r>
          </a:p>
          <a:p>
            <a:r>
              <a:rPr lang="ru-RU" sz="3200" dirty="0" smtClean="0"/>
              <a:t>2,5</a:t>
            </a:r>
          </a:p>
          <a:p>
            <a:r>
              <a:rPr lang="ru-RU" sz="3200" dirty="0" smtClean="0"/>
              <a:t>2,26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6643702" y="1928802"/>
            <a:ext cx="150019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29,4</a:t>
            </a:r>
          </a:p>
          <a:p>
            <a:r>
              <a:rPr lang="ru-RU" sz="3200" dirty="0" smtClean="0"/>
              <a:t>73</a:t>
            </a:r>
          </a:p>
          <a:p>
            <a:r>
              <a:rPr lang="ru-RU" sz="3200" dirty="0" smtClean="0"/>
              <a:t>5,06</a:t>
            </a:r>
          </a:p>
          <a:p>
            <a:r>
              <a:rPr lang="ru-RU" sz="3200" dirty="0" smtClean="0"/>
              <a:t>0,003</a:t>
            </a:r>
          </a:p>
          <a:p>
            <a:r>
              <a:rPr lang="ru-RU" sz="3200" dirty="0" smtClean="0"/>
              <a:t>1,9</a:t>
            </a:r>
          </a:p>
          <a:p>
            <a:r>
              <a:rPr lang="ru-RU" sz="3200" dirty="0" smtClean="0"/>
              <a:t>0,785</a:t>
            </a:r>
          </a:p>
          <a:p>
            <a:r>
              <a:rPr lang="ru-RU" sz="3200" dirty="0" smtClean="0"/>
              <a:t>250</a:t>
            </a:r>
          </a:p>
          <a:p>
            <a:r>
              <a:rPr lang="ru-RU" sz="3200" dirty="0" smtClean="0"/>
              <a:t>68,9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57422" y="214290"/>
            <a:ext cx="4286280" cy="7540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 smtClean="0"/>
              <a:t>В стране десятичных дробей</a:t>
            </a:r>
            <a:r>
              <a:rPr lang="ru-RU" sz="2200" dirty="0" smtClean="0"/>
              <a:t> </a:t>
            </a:r>
            <a:br>
              <a:rPr lang="ru-RU" sz="2200" dirty="0" smtClean="0"/>
            </a:br>
            <a:r>
              <a:rPr lang="ru-RU" sz="2200" dirty="0" smtClean="0"/>
              <a:t>Мы дроби не простые, </a:t>
            </a:r>
            <a:br>
              <a:rPr lang="ru-RU" sz="2200" dirty="0" smtClean="0"/>
            </a:br>
            <a:r>
              <a:rPr lang="ru-RU" sz="2200" dirty="0" smtClean="0"/>
              <a:t>Мы знаки не пустые. </a:t>
            </a:r>
            <a:br>
              <a:rPr lang="ru-RU" sz="2200" dirty="0" smtClean="0"/>
            </a:br>
            <a:r>
              <a:rPr lang="ru-RU" sz="2200" dirty="0" smtClean="0"/>
              <a:t>Мы дроби десятичные, </a:t>
            </a:r>
            <a:br>
              <a:rPr lang="ru-RU" sz="2200" dirty="0" smtClean="0"/>
            </a:br>
            <a:r>
              <a:rPr lang="ru-RU" sz="2200" dirty="0" smtClean="0"/>
              <a:t>Возможно и привычные. </a:t>
            </a:r>
            <a:br>
              <a:rPr lang="ru-RU" sz="2200" dirty="0" smtClean="0"/>
            </a:br>
            <a:r>
              <a:rPr lang="ru-RU" sz="2200" dirty="0" smtClean="0"/>
              <a:t>Если правильные мы, </a:t>
            </a:r>
            <a:br>
              <a:rPr lang="ru-RU" sz="2200" dirty="0" smtClean="0"/>
            </a:br>
            <a:r>
              <a:rPr lang="ru-RU" sz="2200" dirty="0" smtClean="0"/>
              <a:t>Слева нас стоят нули. </a:t>
            </a:r>
            <a:br>
              <a:rPr lang="ru-RU" sz="2200" dirty="0" smtClean="0"/>
            </a:br>
            <a:r>
              <a:rPr lang="ru-RU" sz="2200" dirty="0" smtClean="0"/>
              <a:t>Прямо перед запятой – </a:t>
            </a:r>
            <a:br>
              <a:rPr lang="ru-RU" sz="2200" dirty="0" smtClean="0"/>
            </a:br>
            <a:r>
              <a:rPr lang="ru-RU" sz="2200" dirty="0" smtClean="0"/>
              <a:t>Этот знак ведь непростой. </a:t>
            </a:r>
            <a:br>
              <a:rPr lang="ru-RU" sz="2200" dirty="0" smtClean="0"/>
            </a:br>
            <a:r>
              <a:rPr lang="ru-RU" sz="2200" dirty="0" smtClean="0"/>
              <a:t>Запятая в нас важна, </a:t>
            </a:r>
            <a:br>
              <a:rPr lang="ru-RU" sz="2200" dirty="0" smtClean="0"/>
            </a:br>
            <a:r>
              <a:rPr lang="ru-RU" sz="2200" dirty="0" smtClean="0"/>
              <a:t>И всегда она нужна. </a:t>
            </a:r>
            <a:br>
              <a:rPr lang="ru-RU" sz="2200" dirty="0" smtClean="0"/>
            </a:br>
            <a:r>
              <a:rPr lang="ru-RU" sz="2200" dirty="0" smtClean="0"/>
              <a:t>Вот пример вам: если вдруг </a:t>
            </a:r>
            <a:br>
              <a:rPr lang="ru-RU" sz="2200" dirty="0" smtClean="0"/>
            </a:br>
            <a:r>
              <a:rPr lang="ru-RU" sz="2200" dirty="0" smtClean="0"/>
              <a:t>Написал ваш лучший друг </a:t>
            </a:r>
            <a:br>
              <a:rPr lang="ru-RU" sz="2200" dirty="0" smtClean="0"/>
            </a:br>
            <a:r>
              <a:rPr lang="ru-RU" sz="2200" dirty="0" smtClean="0"/>
              <a:t>Про единицу, что она </a:t>
            </a:r>
            <a:br>
              <a:rPr lang="ru-RU" sz="2200" dirty="0" smtClean="0"/>
            </a:br>
            <a:r>
              <a:rPr lang="ru-RU" sz="2200" dirty="0" smtClean="0"/>
              <a:t>Одной десятой равна. </a:t>
            </a:r>
            <a:br>
              <a:rPr lang="ru-RU" sz="2200" dirty="0" smtClean="0"/>
            </a:br>
            <a:r>
              <a:rPr lang="ru-RU" sz="2200" dirty="0" smtClean="0"/>
              <a:t>Но ведь это так ужасно </a:t>
            </a:r>
            <a:br>
              <a:rPr lang="ru-RU" sz="2200" dirty="0" smtClean="0"/>
            </a:br>
            <a:r>
              <a:rPr lang="ru-RU" sz="2200" dirty="0" smtClean="0"/>
              <a:t>И старался он напрасно! </a:t>
            </a:r>
            <a:br>
              <a:rPr lang="ru-RU" sz="2200" dirty="0" smtClean="0"/>
            </a:br>
            <a:r>
              <a:rPr lang="ru-RU" sz="2200" dirty="0" smtClean="0"/>
              <a:t>Дети, помните всегда: </a:t>
            </a:r>
            <a:br>
              <a:rPr lang="ru-RU" sz="2200" dirty="0" smtClean="0"/>
            </a:br>
            <a:r>
              <a:rPr lang="ru-RU" sz="2200" dirty="0" smtClean="0"/>
              <a:t>Запятая в нас важна!</a:t>
            </a:r>
          </a:p>
          <a:p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endParaRPr lang="ru-RU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4348" y="2571744"/>
            <a:ext cx="96441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/>
              <a:t>Математика - красивая наука?</a:t>
            </a: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786" y="2643182"/>
            <a:ext cx="78581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/>
              <a:t>Красота спасёт мир…</a:t>
            </a:r>
            <a:endParaRPr lang="ru-RU" sz="6000" dirty="0"/>
          </a:p>
        </p:txBody>
      </p:sp>
      <p:sp>
        <p:nvSpPr>
          <p:cNvPr id="3" name="TextBox 2"/>
          <p:cNvSpPr txBox="1"/>
          <p:nvPr/>
        </p:nvSpPr>
        <p:spPr>
          <a:xfrm>
            <a:off x="5643538" y="3571876"/>
            <a:ext cx="35004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Ф.М.Достоевский</a:t>
            </a:r>
            <a:endParaRPr lang="ru-RU" sz="32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77</TotalTime>
  <Words>167</Words>
  <Application>Microsoft Office PowerPoint</Application>
  <PresentationFormat>Экран (4:3)</PresentationFormat>
  <Paragraphs>73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Поток</vt:lpstr>
      <vt:lpstr>Десятичные дроби</vt:lpstr>
      <vt:lpstr>Слайд 2</vt:lpstr>
      <vt:lpstr>Слайд 3</vt:lpstr>
      <vt:lpstr>Слайд 4</vt:lpstr>
      <vt:lpstr>Па́вел Никола́евич Фило́нов (8 января 1883, Москва — 3 декабря1941, Ленинград) — русский, советский художник (художник−исследователь, как он официально именовал себя сам), поэт, один из лидеров русского авангарда; основатель и теоретик аналитического искусства — уникального реформирующего направления живописи и графики первой половины XX века, оказавшего и оказывающего заметное влияние на творческие умонастроения многих художников и литераторов новейшего времени. 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МОУ СОШ №1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Kabinet-32</dc:creator>
  <cp:lastModifiedBy>Kabinet-32</cp:lastModifiedBy>
  <cp:revision>11</cp:revision>
  <dcterms:created xsi:type="dcterms:W3CDTF">2006-12-31T21:07:00Z</dcterms:created>
  <dcterms:modified xsi:type="dcterms:W3CDTF">2014-05-28T04:25:55Z</dcterms:modified>
</cp:coreProperties>
</file>