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64" r:id="rId4"/>
    <p:sldId id="265" r:id="rId5"/>
    <p:sldId id="266" r:id="rId6"/>
    <p:sldId id="267" r:id="rId7"/>
    <p:sldId id="268" r:id="rId8"/>
    <p:sldId id="269" r:id="rId9"/>
    <p:sldId id="258" r:id="rId10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3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184" autoAdjust="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303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5659A35A-B45A-471D-8798-A1F63466099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6CDBCFF-DB1C-4148-AE10-0009F0ABF66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3546567-221F-40A5-A2D8-4B216A925986}" type="datetime1">
              <a:rPr lang="ru-RU" smtClean="0"/>
              <a:t>08.02.2024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E624F19-BD09-4F8A-BEC3-5B4EC46FBBB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76897F4-4C0C-4FAD-84FC-2E652243893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D4D6EF6-E2EF-452B-A550-B4BEBF67A7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248478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A73DCEA-26EB-4426-990A-CDE645F28101}" type="datetime1">
              <a:rPr lang="ru-RU" noProof="0" smtClean="0"/>
              <a:t>08.02.2024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853816F-A1CF-4485-B308-1B9F14B36EAD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2683917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C853816F-A1CF-4485-B308-1B9F14B36EA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007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C853816F-A1CF-4485-B308-1B9F14B36EA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75509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C853816F-A1CF-4485-B308-1B9F14B36EAD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8806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80C5E7-B1A1-4648-89D2-17B0F1E7F5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rtlCol="0" anchor="b"/>
          <a:lstStyle>
            <a:lvl1pPr algn="ctr">
              <a:defRPr sz="60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D140298-3E00-4E73-B947-697E692828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6BB99EB-0E86-4FEA-A9C4-501D4E755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4BADECF-5CB5-4E4A-8BF7-F90FD2B754A6}" type="datetime1">
              <a:rPr lang="ru-RU" noProof="0" smtClean="0"/>
              <a:t>08.02.2024</a:t>
            </a:fld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731F536-58DF-4935-AE3B-7A08C0312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E995127-BE30-42B7-9BE5-B83CC6A2E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009751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AAE108-9C7F-4CDC-AD71-B576580A1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A103746-779A-435F-995A-5BF82C86C297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984E866-B322-455F-AC32-8C164B8CD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6783856-70AE-47CB-BB1B-0841441E3F72}" type="datetime1">
              <a:rPr lang="ru-RU" noProof="0" smtClean="0"/>
              <a:t>08.02.2024</a:t>
            </a:fld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C0D61E0-F80F-48E7-A817-F1CECBEE9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BF34AFC-4299-43F1-A312-79EF0102C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552746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1E1D3E-E4B6-4EAA-BFB4-25A0557A6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rtlCol="0" anchor="b"/>
          <a:lstStyle>
            <a:lvl1pPr>
              <a:defRPr sz="60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F7E0856-45A8-4EAD-A9D6-8A993968A1A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 rtlCol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90EEBE1-2BAF-4C94-8403-6E8454F9B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6B23228-57D1-4577-8EB3-42AC559E021D}" type="datetime1">
              <a:rPr lang="ru-RU" noProof="0" smtClean="0"/>
              <a:t>08.02.2024</a:t>
            </a:fld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3358F46-E931-4D79-94A5-037AFD073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5130D95-EF5F-4A0A-93BD-73AEE2C2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601256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BABEC0-6253-4360-B586-B9D20933D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946E20B-8661-4C60-84FB-4892E8B48608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132BE45-79E4-479B-BD2F-46CCB0BEE628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589105E-DF25-4F38-BDE2-9B00C2C44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48A38EB-212D-456C-9C18-60AA6B0105FC}" type="datetime1">
              <a:rPr lang="ru-RU" noProof="0" smtClean="0"/>
              <a:t>08.02.2024</a:t>
            </a:fld>
            <a:endParaRPr lang="ru-RU" noProof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1D9C4A8-7467-4BAD-98A2-0B63CAC19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BC5C5C0-08E4-4F7B-9E80-8925539D2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438407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7FF641-A5CC-4263-A394-2112D623A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24D6865-C632-473C-AEC8-8D3F71562BE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9FDBD19-4D33-4F6A-9938-6A04B3888ECC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1697E46-CE4D-480E-A997-2B53B2DF55B2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B8B7E36-823F-4FD4-B826-E450A1248008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DBB3B14-C886-4F84-9FD5-11C8320E1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F240F4D-1C24-45DE-B752-F9981BEA955C}" type="datetime1">
              <a:rPr lang="ru-RU" noProof="0" smtClean="0"/>
              <a:t>08.02.2024</a:t>
            </a:fld>
            <a:endParaRPr lang="ru-RU" noProof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F9AF591-4BBF-4BF2-9EF7-F8B114DFA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52B1A04-B244-4AE3-8997-9B075B105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11044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5408F1-BB29-4C6F-91C9-653A730BE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F54FEF9-8D09-4091-BE99-B6264EBD3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99CC91E-A81B-401F-BC32-ECD38BACB339}" type="datetime1">
              <a:rPr lang="ru-RU" noProof="0" smtClean="0"/>
              <a:t>08.02.2024</a:t>
            </a:fld>
            <a:endParaRPr lang="ru-RU" noProof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B5F49AA-83D5-4063-9CDE-AA7763048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2A2B27C-3C99-4208-B425-775413C53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61403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42A62B2-A6D1-4A6F-8B20-80606F478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120733B-724B-4709-AD4E-2F1DD80E4373}" type="datetime1">
              <a:rPr lang="ru-RU" noProof="0" smtClean="0"/>
              <a:t>08.02.2024</a:t>
            </a:fld>
            <a:endParaRPr lang="ru-RU" noProof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02E4958-7A46-4331-B2D8-2C31D8FCB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5C8548B-339B-46B2-BF01-1EE3DDC72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914661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EF408F-8083-4F07-9628-074C7AFE4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70477E0-A333-439D-A531-30B39A81346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5D59501-D187-414C-AACE-F838720036C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235F890-BB8A-49E1-880A-924FD6FE4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93B8F56-CA37-4309-A4CD-8BA0ACAD0318}" type="datetime1">
              <a:rPr lang="ru-RU" noProof="0" smtClean="0"/>
              <a:t>08.02.2024</a:t>
            </a:fld>
            <a:endParaRPr lang="ru-RU" noProof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1CA38FE-429A-41E7-942D-ECCE639D3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401D9BC-0038-4041-AE2C-657BF99D4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287561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956CFD-7F35-482C-A50F-B3D43ACB0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FD7F3EF-0FE9-46C4-A116-5DA6E26B0D5D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10B4041-0F17-42D8-AF16-AB099A39FFB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BAF67FF-F8F1-4B22-A471-9317ED3A2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9A9040F-893C-438F-817C-2F0A604A65EB}" type="datetime1">
              <a:rPr lang="ru-RU" noProof="0" smtClean="0"/>
              <a:t>08.02.2024</a:t>
            </a:fld>
            <a:endParaRPr lang="ru-RU" noProof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73D6993-98F8-4234-B24A-02D4DB41C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2A34037-0E7D-4379-ACA0-98611B2F76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939197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45B175-C851-453B-B2A0-9A5CFCADC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E65F4A2-0E4F-4E49-A0BF-BEEC722033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28AA27-3F13-4BFD-B949-21CF319108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1FC33C0B-D095-4792-AFED-13C1A29AC593}" type="datetime1">
              <a:rPr lang="ru-RU" noProof="0" smtClean="0"/>
              <a:t>08.02.2024</a:t>
            </a:fld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EE99A2-0FED-42D4-9FBD-08CC1C3F81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F2468D4-5440-4CE2-BAB3-61D83F628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CEC5C30-0B3A-4B13-ADDD-7C63C8AA921B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22039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Relationship Id="rId14" Type="http://schemas.openxmlformats.org/officeDocument/2006/relationships/image" Target="../media/image1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g"/><Relationship Id="rId4" Type="http://schemas.openxmlformats.org/officeDocument/2006/relationships/image" Target="../media/image20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svg"/><Relationship Id="rId9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B5F415-7490-4054-85B4-10F7AE6D33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52207"/>
            <a:ext cx="9144000" cy="2387600"/>
          </a:xfrm>
        </p:spPr>
        <p:txBody>
          <a:bodyPr rtlCol="0">
            <a:normAutofit/>
          </a:bodyPr>
          <a:lstStyle/>
          <a:p>
            <a:pPr rtl="0"/>
            <a:r>
              <a:rPr lang="ru-RU" sz="3200" dirty="0">
                <a:solidFill>
                  <a:schemeClr val="bg1"/>
                </a:solidFill>
                <a:latin typeface="Arial Black" panose="020B0A04020102020204" pitchFamily="34" charset="0"/>
              </a:rPr>
              <a:t>Получение калия </a:t>
            </a:r>
            <a:r>
              <a:rPr lang="ru-RU" sz="3100" dirty="0">
                <a:solidFill>
                  <a:schemeClr val="bg1"/>
                </a:solidFill>
                <a:latin typeface="Arial Black" panose="020B0A04020102020204" pitchFamily="34" charset="0"/>
              </a:rPr>
              <a:t>хлористого при помощи флотационного метода обогащения </a:t>
            </a: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AA65E432-C1E6-4C36-BF8E-2DA25E65DC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3579677" y="3278339"/>
            <a:ext cx="49149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Графический объект 14">
            <a:extLst>
              <a:ext uri="{FF2B5EF4-FFF2-40B4-BE49-F238E27FC236}">
                <a16:creationId xmlns:a16="http://schemas.microsoft.com/office/drawing/2014/main" id="{2A123BD8-A09C-49C0-98E8-54B55610A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631394">
            <a:off x="3790715" y="4482751"/>
            <a:ext cx="3194131" cy="3194131"/>
          </a:xfrm>
          <a:prstGeom prst="rect">
            <a:avLst/>
          </a:prstGeom>
        </p:spPr>
      </p:pic>
      <p:pic>
        <p:nvPicPr>
          <p:cNvPr id="11" name="Графический объект 10">
            <a:extLst>
              <a:ext uri="{FF2B5EF4-FFF2-40B4-BE49-F238E27FC236}">
                <a16:creationId xmlns:a16="http://schemas.microsoft.com/office/drawing/2014/main" id="{3CB00449-E308-4DF3-9CFD-9A7D30B672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338607" flipH="1">
            <a:off x="-41220" y="1737560"/>
            <a:ext cx="2684499" cy="2684499"/>
          </a:xfrm>
          <a:prstGeom prst="rect">
            <a:avLst/>
          </a:prstGeom>
        </p:spPr>
      </p:pic>
      <p:pic>
        <p:nvPicPr>
          <p:cNvPr id="13" name="Графический объект 12">
            <a:extLst>
              <a:ext uri="{FF2B5EF4-FFF2-40B4-BE49-F238E27FC236}">
                <a16:creationId xmlns:a16="http://schemas.microsoft.com/office/drawing/2014/main" id="{6A56DF0C-1331-406E-AEE6-06E0E59FB9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21078969">
            <a:off x="1920309" y="4797205"/>
            <a:ext cx="2453456" cy="2453456"/>
          </a:xfrm>
          <a:prstGeom prst="rect">
            <a:avLst/>
          </a:prstGeom>
        </p:spPr>
      </p:pic>
      <p:pic>
        <p:nvPicPr>
          <p:cNvPr id="7" name="Графический объект 6">
            <a:extLst>
              <a:ext uri="{FF2B5EF4-FFF2-40B4-BE49-F238E27FC236}">
                <a16:creationId xmlns:a16="http://schemas.microsoft.com/office/drawing/2014/main" id="{88D22565-F42F-439B-A6A4-CF161165E6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1213697">
            <a:off x="-491837" y="3688628"/>
            <a:ext cx="3245427" cy="3245427"/>
          </a:xfrm>
          <a:prstGeom prst="rect">
            <a:avLst/>
          </a:prstGeom>
        </p:spPr>
      </p:pic>
      <p:pic>
        <p:nvPicPr>
          <p:cNvPr id="9" name="Графический объект 8">
            <a:extLst>
              <a:ext uri="{FF2B5EF4-FFF2-40B4-BE49-F238E27FC236}">
                <a16:creationId xmlns:a16="http://schemas.microsoft.com/office/drawing/2014/main" id="{B46E3E84-D1E6-4422-AA93-3EE98A821B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rot="20451125">
            <a:off x="9729793" y="2657120"/>
            <a:ext cx="3005286" cy="3005286"/>
          </a:xfrm>
          <a:prstGeom prst="rect">
            <a:avLst/>
          </a:prstGeom>
        </p:spPr>
      </p:pic>
      <p:pic>
        <p:nvPicPr>
          <p:cNvPr id="19" name="Графический объект 18">
            <a:extLst>
              <a:ext uri="{FF2B5EF4-FFF2-40B4-BE49-F238E27FC236}">
                <a16:creationId xmlns:a16="http://schemas.microsoft.com/office/drawing/2014/main" id="{39130E3C-1E93-4315-AE76-13C55147DC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 rot="18889495">
            <a:off x="10171718" y="145767"/>
            <a:ext cx="1574403" cy="1574403"/>
          </a:xfrm>
          <a:prstGeom prst="rect">
            <a:avLst/>
          </a:prstGeom>
        </p:spPr>
      </p:pic>
      <p:pic>
        <p:nvPicPr>
          <p:cNvPr id="21" name="Графический объект 20">
            <a:extLst>
              <a:ext uri="{FF2B5EF4-FFF2-40B4-BE49-F238E27FC236}">
                <a16:creationId xmlns:a16="http://schemas.microsoft.com/office/drawing/2014/main" id="{FFEC1660-205F-490E-800A-0D57D250B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 rot="20520790">
            <a:off x="10917677" y="783939"/>
            <a:ext cx="1488402" cy="1488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3970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742257-3980-4551-868A-26DC3CB82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84" y="365125"/>
            <a:ext cx="8814949" cy="2592084"/>
          </a:xfrm>
        </p:spPr>
        <p:txBody>
          <a:bodyPr rtlCol="0">
            <a:normAutofit/>
          </a:bodyPr>
          <a:lstStyle/>
          <a:p>
            <a:r>
              <a:rPr lang="ru-RU" b="1" i="0" cap="all" dirty="0">
                <a:solidFill>
                  <a:schemeClr val="accent1">
                    <a:lumMod val="50000"/>
                  </a:schemeClr>
                </a:solidFill>
                <a:effectLst/>
                <a:latin typeface="Arial Black" panose="020B0A04020102020204" pitchFamily="34" charset="0"/>
              </a:rPr>
              <a:t>ФЛОТАЦИЯ КАК СПОСОБ ОБОГАЩЕНИЯ</a:t>
            </a:r>
            <a:br>
              <a:rPr lang="ru-RU" b="1" i="0" cap="all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</a:br>
            <a:endParaRPr lang="ru-RU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57E0B0F-4D29-4786-B2AB-B84D9F8B54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84" y="2043953"/>
            <a:ext cx="8378529" cy="413300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rtl="0">
              <a:buNone/>
            </a:pPr>
            <a:r>
              <a:rPr lang="ru-RU" sz="2400" b="1" i="0" dirty="0">
                <a:solidFill>
                  <a:schemeClr val="accent1">
                    <a:lumMod val="50000"/>
                  </a:schemeClr>
                </a:solidFill>
                <a:effectLst/>
              </a:rPr>
              <a:t>Флотация</a:t>
            </a:r>
            <a:r>
              <a:rPr lang="ru-RU" sz="2400" b="0" i="0" dirty="0">
                <a:solidFill>
                  <a:schemeClr val="accent1">
                    <a:lumMod val="50000"/>
                  </a:schemeClr>
                </a:solidFill>
                <a:effectLst/>
              </a:rPr>
              <a:t> представляет собой метод обогащения полезных ископаемых на промышленных предприятиях. Этот способ основан на способности одних частиц – </a:t>
            </a:r>
            <a:r>
              <a:rPr lang="ru-RU" sz="2400" b="1" i="0" dirty="0">
                <a:solidFill>
                  <a:schemeClr val="accent1">
                    <a:lumMod val="50000"/>
                  </a:schemeClr>
                </a:solidFill>
                <a:effectLst/>
              </a:rPr>
              <a:t>гидрофильных</a:t>
            </a:r>
            <a:r>
              <a:rPr lang="ru-RU" sz="2400" b="0" i="0" dirty="0">
                <a:solidFill>
                  <a:schemeClr val="accent1">
                    <a:lumMod val="50000"/>
                  </a:schemeClr>
                </a:solidFill>
                <a:effectLst/>
              </a:rPr>
              <a:t> - легко смачиваться жидкостью и отделяться от других частиц – </a:t>
            </a:r>
            <a:r>
              <a:rPr lang="ru-RU" sz="2400" b="1" i="0" dirty="0">
                <a:solidFill>
                  <a:schemeClr val="accent1">
                    <a:lumMod val="50000"/>
                  </a:schemeClr>
                </a:solidFill>
                <a:effectLst/>
              </a:rPr>
              <a:t>гидрофобных</a:t>
            </a:r>
            <a:r>
              <a:rPr lang="ru-RU" sz="2400" b="0" i="0" dirty="0">
                <a:solidFill>
                  <a:schemeClr val="accent1">
                    <a:lumMod val="50000"/>
                  </a:schemeClr>
                </a:solidFill>
                <a:effectLst/>
              </a:rPr>
              <a:t>. Процесс происходит в жидкой среде, которая аэрируется воздухом.</a:t>
            </a:r>
          </a:p>
          <a:p>
            <a:pPr marL="0" indent="0" rtl="0">
              <a:buNone/>
            </a:pPr>
            <a:r>
              <a:rPr lang="ru-RU" sz="2400" b="0" i="0" dirty="0">
                <a:solidFill>
                  <a:schemeClr val="accent1">
                    <a:lumMod val="50000"/>
                  </a:schemeClr>
                </a:solidFill>
                <a:effectLst/>
              </a:rPr>
              <a:t>Разделение руды на элементы происходит на границе двух разных средств. Во флотационной установке гидрофобные частички прилипают к пузырькам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воздуха </a:t>
            </a:r>
            <a:r>
              <a:rPr lang="ru-RU" sz="2400" b="0" i="0" dirty="0">
                <a:solidFill>
                  <a:schemeClr val="accent1">
                    <a:lumMod val="50000"/>
                  </a:schemeClr>
                </a:solidFill>
                <a:effectLst/>
              </a:rPr>
              <a:t>и поднимаются на поверхность, в то время как гидрофильные элементы оседают на дне емкости. Этот процесс имеет высокую эффективность и экономичность.</a:t>
            </a:r>
            <a:endParaRPr lang="ru-RU" sz="2400" dirty="0">
              <a:solidFill>
                <a:schemeClr val="accent1">
                  <a:lumMod val="50000"/>
                </a:schemeClr>
              </a:solidFill>
              <a:ea typeface="Tahoma"/>
              <a:cs typeface="Tahoma"/>
            </a:endParaRPr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798EA88B-C439-4F17-9585-820972CE0B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09186" y="0"/>
            <a:ext cx="3668917" cy="6941127"/>
            <a:chOff x="9009186" y="0"/>
            <a:chExt cx="3668917" cy="6941127"/>
          </a:xfrm>
        </p:grpSpPr>
        <p:grpSp>
          <p:nvGrpSpPr>
            <p:cNvPr id="10" name="Группа 9">
              <a:extLst>
                <a:ext uri="{FF2B5EF4-FFF2-40B4-BE49-F238E27FC236}">
                  <a16:creationId xmlns:a16="http://schemas.microsoft.com/office/drawing/2014/main" id="{D4EF09CF-3362-453A-9463-F6669A9D3E01}"/>
                </a:ext>
              </a:extLst>
            </p:cNvPr>
            <p:cNvGrpSpPr/>
            <p:nvPr/>
          </p:nvGrpSpPr>
          <p:grpSpPr>
            <a:xfrm>
              <a:off x="9055676" y="0"/>
              <a:ext cx="3136324" cy="6858000"/>
              <a:chOff x="9055676" y="0"/>
              <a:chExt cx="3136324" cy="6858000"/>
            </a:xfrm>
          </p:grpSpPr>
          <p:sp>
            <p:nvSpPr>
              <p:cNvPr id="4" name="Прямоугольник 3">
                <a:extLst>
                  <a:ext uri="{FF2B5EF4-FFF2-40B4-BE49-F238E27FC236}">
                    <a16:creationId xmlns:a16="http://schemas.microsoft.com/office/drawing/2014/main" id="{403AE892-EBD6-40F1-851B-FEADBD59429F}"/>
                  </a:ext>
                </a:extLst>
              </p:cNvPr>
              <p:cNvSpPr/>
              <p:nvPr/>
            </p:nvSpPr>
            <p:spPr>
              <a:xfrm>
                <a:off x="9221932" y="0"/>
                <a:ext cx="2970068" cy="68580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5" name="Прямоугольник 4">
                <a:extLst>
                  <a:ext uri="{FF2B5EF4-FFF2-40B4-BE49-F238E27FC236}">
                    <a16:creationId xmlns:a16="http://schemas.microsoft.com/office/drawing/2014/main" id="{54318653-1A38-442C-BA0F-F2C51149BCFF}"/>
                  </a:ext>
                </a:extLst>
              </p:cNvPr>
              <p:cNvSpPr/>
              <p:nvPr/>
            </p:nvSpPr>
            <p:spPr>
              <a:xfrm>
                <a:off x="9055676" y="0"/>
                <a:ext cx="166255" cy="6858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C25D63D1-E9CE-42BF-BD4D-374FD0293155}"/>
                  </a:ext>
                </a:extLst>
              </p:cNvPr>
              <p:cNvSpPr/>
              <p:nvPr/>
            </p:nvSpPr>
            <p:spPr>
              <a:xfrm>
                <a:off x="9221932" y="0"/>
                <a:ext cx="114301" cy="6858000"/>
              </a:xfrm>
              <a:prstGeom prst="rect">
                <a:avLst/>
              </a:prstGeom>
              <a:solidFill>
                <a:srgbClr val="FFD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BA4EE865-9F0D-4531-A737-E13A557C0277}"/>
                  </a:ext>
                </a:extLst>
              </p:cNvPr>
              <p:cNvSpPr/>
              <p:nvPr/>
            </p:nvSpPr>
            <p:spPr>
              <a:xfrm>
                <a:off x="9336233" y="0"/>
                <a:ext cx="150667" cy="68580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6A1183CB-C5B0-498A-A49C-4180134C74B0}"/>
                  </a:ext>
                </a:extLst>
              </p:cNvPr>
              <p:cNvSpPr/>
              <p:nvPr/>
            </p:nvSpPr>
            <p:spPr>
              <a:xfrm>
                <a:off x="9336233" y="0"/>
                <a:ext cx="57150" cy="685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</p:grpSp>
        <p:pic>
          <p:nvPicPr>
            <p:cNvPr id="11" name="Графический объект 10" descr="Буфер обмена">
              <a:extLst>
                <a:ext uri="{FF2B5EF4-FFF2-40B4-BE49-F238E27FC236}">
                  <a16:creationId xmlns:a16="http://schemas.microsoft.com/office/drawing/2014/main" id="{4F58D0C9-D25F-4044-8F1B-4190E5A1BD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009186" y="3272210"/>
              <a:ext cx="3668917" cy="36689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9049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9F9D7E-A5CC-4364-89C5-22400D712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061613" cy="1325563"/>
          </a:xfrm>
        </p:spPr>
        <p:txBody>
          <a:bodyPr/>
          <a:lstStyle/>
          <a:p>
            <a:r>
              <a:rPr lang="ru-RU" b="1" i="0" dirty="0">
                <a:solidFill>
                  <a:schemeClr val="accent1">
                    <a:lumMod val="50000"/>
                  </a:schemeClr>
                </a:solidFill>
                <a:effectLst/>
                <a:latin typeface="Arial Black" panose="020B0A04020102020204" pitchFamily="34" charset="0"/>
              </a:rPr>
              <a:t>Пенный метод флотации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23076B-0B5B-4787-BCFE-0A90BD7746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329" y="1825624"/>
            <a:ext cx="3898963" cy="44675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0" i="0" dirty="0">
                <a:solidFill>
                  <a:schemeClr val="accent1">
                    <a:lumMod val="50000"/>
                  </a:schemeClr>
                </a:solidFill>
                <a:effectLst/>
              </a:rPr>
              <a:t>В установках через смесь руды в воде пропускаются маленькие пузырьки воздуха, которые всплывают на поверхность и собираются с нее. Помимо воды, в качестве флотационной жидкости могут использоваться другие вещества.</a:t>
            </a:r>
          </a:p>
          <a:p>
            <a:pPr marL="0" indent="0">
              <a:buNone/>
            </a:pP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A78A5343-00E5-4082-BBA6-CE92E92A78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899812" y="0"/>
            <a:ext cx="3884322" cy="6858000"/>
            <a:chOff x="8899813" y="0"/>
            <a:chExt cx="3884322" cy="6858000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8C861C93-B6BC-422F-9EBE-D3D2E6726E12}"/>
                </a:ext>
              </a:extLst>
            </p:cNvPr>
            <p:cNvGrpSpPr/>
            <p:nvPr/>
          </p:nvGrpSpPr>
          <p:grpSpPr>
            <a:xfrm>
              <a:off x="9055676" y="0"/>
              <a:ext cx="3136324" cy="6858000"/>
              <a:chOff x="9055676" y="0"/>
              <a:chExt cx="3136324" cy="6858000"/>
            </a:xfrm>
          </p:grpSpPr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C7472FCC-5012-45F6-8E54-19B5FE2A643A}"/>
                  </a:ext>
                </a:extLst>
              </p:cNvPr>
              <p:cNvSpPr/>
              <p:nvPr/>
            </p:nvSpPr>
            <p:spPr>
              <a:xfrm>
                <a:off x="9221932" y="0"/>
                <a:ext cx="2970068" cy="68580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5D8D7D14-618D-4F3C-8820-C129B21BE678}"/>
                  </a:ext>
                </a:extLst>
              </p:cNvPr>
              <p:cNvSpPr/>
              <p:nvPr/>
            </p:nvSpPr>
            <p:spPr>
              <a:xfrm>
                <a:off x="9055676" y="0"/>
                <a:ext cx="166255" cy="6858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F36C2D76-C87D-4501-82E0-86209B6505D9}"/>
                  </a:ext>
                </a:extLst>
              </p:cNvPr>
              <p:cNvSpPr/>
              <p:nvPr/>
            </p:nvSpPr>
            <p:spPr>
              <a:xfrm>
                <a:off x="9221932" y="0"/>
                <a:ext cx="114301" cy="6858000"/>
              </a:xfrm>
              <a:prstGeom prst="rect">
                <a:avLst/>
              </a:prstGeom>
              <a:solidFill>
                <a:srgbClr val="FFD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2AE07FCD-0447-4477-B866-4E618702E35C}"/>
                  </a:ext>
                </a:extLst>
              </p:cNvPr>
              <p:cNvSpPr/>
              <p:nvPr/>
            </p:nvSpPr>
            <p:spPr>
              <a:xfrm>
                <a:off x="9336233" y="0"/>
                <a:ext cx="150667" cy="68580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3F6AF334-316F-47A5-95CE-0CD8C6625669}"/>
                  </a:ext>
                </a:extLst>
              </p:cNvPr>
              <p:cNvSpPr/>
              <p:nvPr/>
            </p:nvSpPr>
            <p:spPr>
              <a:xfrm>
                <a:off x="9336233" y="0"/>
                <a:ext cx="57150" cy="685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</p:grpSp>
        <p:pic>
          <p:nvPicPr>
            <p:cNvPr id="6" name="Графический объект 12" descr="Лабораторный стакан">
              <a:extLst>
                <a:ext uri="{FF2B5EF4-FFF2-40B4-BE49-F238E27FC236}">
                  <a16:creationId xmlns:a16="http://schemas.microsoft.com/office/drawing/2014/main" id="{1FFCBF0F-6C1A-4C81-8943-06F5F17C43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899813" y="2973678"/>
              <a:ext cx="3884322" cy="3884322"/>
            </a:xfrm>
            <a:prstGeom prst="rect">
              <a:avLst/>
            </a:prstGeom>
          </p:spPr>
        </p:pic>
      </p:grp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E3A518E-E47D-459A-8928-BAE2C6C0F4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9293" y="2068828"/>
            <a:ext cx="4929231" cy="3274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36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09A905-A468-424F-84F3-1E22519137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66165"/>
            <a:ext cx="8217475" cy="1224523"/>
          </a:xfrm>
        </p:spPr>
        <p:txBody>
          <a:bodyPr>
            <a:normAutofit fontScale="90000"/>
          </a:bodyPr>
          <a:lstStyle/>
          <a:p>
            <a:r>
              <a:rPr lang="ru-RU" b="1" i="0" dirty="0">
                <a:solidFill>
                  <a:schemeClr val="accent1">
                    <a:lumMod val="50000"/>
                  </a:schemeClr>
                </a:solidFill>
                <a:effectLst/>
                <a:latin typeface="Arial Black" panose="020B0A04020102020204" pitchFamily="34" charset="0"/>
              </a:rPr>
              <a:t>Способы использования флотационных устройств</a:t>
            </a:r>
            <a:br>
              <a:rPr lang="ru-RU" b="1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4F8EA8C-DCDC-4230-B01A-FDF2844C2C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217475" cy="4351338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ru-RU" b="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Рассматриваемая обогатительная технология в зависимости от типа используемого устройства позволяет решить несколько различны задач:</a:t>
            </a:r>
          </a:p>
          <a:p>
            <a:pPr algn="l">
              <a:buFont typeface="+mj-lt"/>
              <a:buAutoNum type="arabicPeriod"/>
            </a:pPr>
            <a:r>
              <a:rPr lang="ru-RU" sz="2400" b="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Разделение пульпы на несколько компонентов, которые затем используются для производства. Таким образом сортируют руду и выделяют из нее несколько разных видов полезных ископаемых</a:t>
            </a:r>
          </a:p>
          <a:p>
            <a:pPr marL="0" indent="0">
              <a:buNone/>
            </a:pPr>
            <a:endParaRPr lang="ru-RU" dirty="0"/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43B60095-DA35-4189-8DB2-1B61A2C672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759536" y="0"/>
            <a:ext cx="4266669" cy="6858000"/>
            <a:chOff x="8759536" y="0"/>
            <a:chExt cx="4266669" cy="6858000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31EA4F68-02BE-4162-A535-4A6BD5C17B95}"/>
                </a:ext>
              </a:extLst>
            </p:cNvPr>
            <p:cNvGrpSpPr/>
            <p:nvPr/>
          </p:nvGrpSpPr>
          <p:grpSpPr>
            <a:xfrm>
              <a:off x="9055676" y="0"/>
              <a:ext cx="3136324" cy="6858000"/>
              <a:chOff x="9055676" y="0"/>
              <a:chExt cx="3136324" cy="6858000"/>
            </a:xfrm>
          </p:grpSpPr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50F2EBAC-7D08-48EE-A326-BA4F6F28AE2F}"/>
                  </a:ext>
                </a:extLst>
              </p:cNvPr>
              <p:cNvSpPr/>
              <p:nvPr/>
            </p:nvSpPr>
            <p:spPr>
              <a:xfrm>
                <a:off x="9221932" y="0"/>
                <a:ext cx="2970068" cy="68580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BFA50441-D7DB-4B86-97E8-AD2C770486FE}"/>
                  </a:ext>
                </a:extLst>
              </p:cNvPr>
              <p:cNvSpPr/>
              <p:nvPr/>
            </p:nvSpPr>
            <p:spPr>
              <a:xfrm>
                <a:off x="9055676" y="0"/>
                <a:ext cx="166255" cy="6858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63D333BF-F021-4CFC-84DB-38815C8ABDE6}"/>
                  </a:ext>
                </a:extLst>
              </p:cNvPr>
              <p:cNvSpPr/>
              <p:nvPr/>
            </p:nvSpPr>
            <p:spPr>
              <a:xfrm>
                <a:off x="9221932" y="0"/>
                <a:ext cx="114301" cy="6858000"/>
              </a:xfrm>
              <a:prstGeom prst="rect">
                <a:avLst/>
              </a:prstGeom>
              <a:solidFill>
                <a:srgbClr val="FFD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83B09C02-9397-4997-A508-468A723F2F79}"/>
                  </a:ext>
                </a:extLst>
              </p:cNvPr>
              <p:cNvSpPr/>
              <p:nvPr/>
            </p:nvSpPr>
            <p:spPr>
              <a:xfrm>
                <a:off x="9336233" y="0"/>
                <a:ext cx="150667" cy="68580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D5B0CBFB-C775-4E92-AE3B-B45BB7E19C6C}"/>
                  </a:ext>
                </a:extLst>
              </p:cNvPr>
              <p:cNvSpPr/>
              <p:nvPr/>
            </p:nvSpPr>
            <p:spPr>
              <a:xfrm>
                <a:off x="9336233" y="0"/>
                <a:ext cx="57150" cy="685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</p:grpSp>
        <p:pic>
          <p:nvPicPr>
            <p:cNvPr id="6" name="Графический объект 10" descr="Колба">
              <a:extLst>
                <a:ext uri="{FF2B5EF4-FFF2-40B4-BE49-F238E27FC236}">
                  <a16:creationId xmlns:a16="http://schemas.microsoft.com/office/drawing/2014/main" id="{8A80CC37-C830-4F7D-B015-F33A5C3086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759536" y="2591331"/>
              <a:ext cx="4266669" cy="426666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36726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04F3C8-804D-45BD-B623-D3451DDEA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217475" cy="13255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3" name="Объект 12">
            <a:extLst>
              <a:ext uri="{FF2B5EF4-FFF2-40B4-BE49-F238E27FC236}">
                <a16:creationId xmlns:a16="http://schemas.microsoft.com/office/drawing/2014/main" id="{9640296C-E94E-4452-9F34-406D6EDF33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4537" y="127559"/>
            <a:ext cx="7607719" cy="3861734"/>
          </a:xfrm>
        </p:spPr>
      </p:pic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AF9C226B-FA68-44C3-A719-AAC12CF73B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55676" y="0"/>
            <a:ext cx="3193475" cy="6954260"/>
            <a:chOff x="9055676" y="0"/>
            <a:chExt cx="3193475" cy="6954260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816F9AAA-04FD-4C3B-81E2-446FD9717F2A}"/>
                </a:ext>
              </a:extLst>
            </p:cNvPr>
            <p:cNvGrpSpPr/>
            <p:nvPr/>
          </p:nvGrpSpPr>
          <p:grpSpPr>
            <a:xfrm>
              <a:off x="9055676" y="0"/>
              <a:ext cx="3136324" cy="6858000"/>
              <a:chOff x="9055676" y="0"/>
              <a:chExt cx="3136324" cy="6858000"/>
            </a:xfrm>
          </p:grpSpPr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519CD8AB-D683-48C9-9AF4-F806FD66C3EC}"/>
                  </a:ext>
                </a:extLst>
              </p:cNvPr>
              <p:cNvSpPr/>
              <p:nvPr/>
            </p:nvSpPr>
            <p:spPr>
              <a:xfrm>
                <a:off x="9221932" y="0"/>
                <a:ext cx="2970068" cy="68580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3004DBB8-2F1F-4C8F-97D6-2776F52EBB3B}"/>
                  </a:ext>
                </a:extLst>
              </p:cNvPr>
              <p:cNvSpPr/>
              <p:nvPr/>
            </p:nvSpPr>
            <p:spPr>
              <a:xfrm>
                <a:off x="9055676" y="0"/>
                <a:ext cx="166255" cy="6858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2F7AB0DD-068E-433E-8F1A-CD4CCD64F29A}"/>
                  </a:ext>
                </a:extLst>
              </p:cNvPr>
              <p:cNvSpPr/>
              <p:nvPr/>
            </p:nvSpPr>
            <p:spPr>
              <a:xfrm>
                <a:off x="9221932" y="0"/>
                <a:ext cx="114301" cy="6858000"/>
              </a:xfrm>
              <a:prstGeom prst="rect">
                <a:avLst/>
              </a:prstGeom>
              <a:solidFill>
                <a:srgbClr val="FFD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DC03CEB9-2157-4777-87FD-1FA070545673}"/>
                  </a:ext>
                </a:extLst>
              </p:cNvPr>
              <p:cNvSpPr/>
              <p:nvPr/>
            </p:nvSpPr>
            <p:spPr>
              <a:xfrm>
                <a:off x="9336233" y="0"/>
                <a:ext cx="150667" cy="68580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8D7E9C9B-937A-4E27-B9E0-0092EF8EDA3C}"/>
                  </a:ext>
                </a:extLst>
              </p:cNvPr>
              <p:cNvSpPr/>
              <p:nvPr/>
            </p:nvSpPr>
            <p:spPr>
              <a:xfrm>
                <a:off x="9336233" y="0"/>
                <a:ext cx="57150" cy="685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</p:grpSp>
        <p:pic>
          <p:nvPicPr>
            <p:cNvPr id="6" name="Графический объект 11" descr="Пробирки">
              <a:extLst>
                <a:ext uri="{FF2B5EF4-FFF2-40B4-BE49-F238E27FC236}">
                  <a16:creationId xmlns:a16="http://schemas.microsoft.com/office/drawing/2014/main" id="{3BBFC2F2-5374-48CA-A1D3-60EA7303B0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450534" y="4155643"/>
              <a:ext cx="2798617" cy="2798617"/>
            </a:xfrm>
            <a:prstGeom prst="rect">
              <a:avLst/>
            </a:prstGeom>
          </p:spPr>
        </p:pic>
      </p:grp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4815229-906D-456C-8F8C-D35D62FC225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7137"/>
          <a:stretch/>
        </p:blipFill>
        <p:spPr>
          <a:xfrm>
            <a:off x="4391325" y="3030890"/>
            <a:ext cx="4635775" cy="3596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300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A30519-E821-4457-875B-96A733CC7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217475" cy="1325563"/>
          </a:xfrm>
        </p:spPr>
        <p:txBody>
          <a:bodyPr/>
          <a:lstStyle/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Реагенты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D15FC1-3ADA-4193-9132-46F82698AE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065" y="1515035"/>
            <a:ext cx="8809610" cy="46619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Применяя флотационные </a:t>
            </a:r>
            <a:r>
              <a:rPr lang="ru-RU" sz="2000" b="1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реагенты </a:t>
            </a:r>
            <a:r>
              <a:rPr lang="ru-RU" sz="200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(</a:t>
            </a:r>
            <a:r>
              <a:rPr lang="ru-RU" sz="2000" i="0" dirty="0" err="1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неанол,амин,паа,смола</a:t>
            </a:r>
            <a:r>
              <a:rPr lang="ru-RU" sz="200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)</a:t>
            </a:r>
            <a:r>
              <a:rPr lang="ru-RU" sz="2000" b="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, можно искусственно изменять смачиваемость минеральной поверхности. Плохо смачиваемые водой (гидрофобные) частицы прилипают к пузырькам воздуха, всплывают на поверхность пульпы и образуют минерализованную пену, а хорошо смачиваемые водой (гидрофильные) частицы не прилипают к пузырькам и остаются в объеме пульпы.</a:t>
            </a:r>
            <a:br>
              <a:rPr lang="ru-RU" sz="2000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2000" dirty="0">
                <a:solidFill>
                  <a:schemeClr val="accent1">
                    <a:lumMod val="50000"/>
                  </a:schemeClr>
                </a:solidFill>
              </a:rPr>
            </a:b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CDF38364-A997-4653-AE97-1EE3FA0E5B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899813" y="0"/>
            <a:ext cx="3884322" cy="6858000"/>
            <a:chOff x="8899813" y="0"/>
            <a:chExt cx="3884322" cy="6858000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5DE856DC-D0A8-4041-B8D3-BE27AF8D7A5F}"/>
                </a:ext>
              </a:extLst>
            </p:cNvPr>
            <p:cNvGrpSpPr/>
            <p:nvPr/>
          </p:nvGrpSpPr>
          <p:grpSpPr>
            <a:xfrm>
              <a:off x="9055676" y="0"/>
              <a:ext cx="3136324" cy="6858000"/>
              <a:chOff x="9055676" y="0"/>
              <a:chExt cx="3136324" cy="6858000"/>
            </a:xfrm>
          </p:grpSpPr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DB47A0B4-DF40-469D-8EF2-4367EEB9FC2E}"/>
                  </a:ext>
                </a:extLst>
              </p:cNvPr>
              <p:cNvSpPr/>
              <p:nvPr/>
            </p:nvSpPr>
            <p:spPr>
              <a:xfrm>
                <a:off x="9221932" y="0"/>
                <a:ext cx="2970068" cy="68580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6B0411B7-4A9A-426C-BBD4-FD76DB487823}"/>
                  </a:ext>
                </a:extLst>
              </p:cNvPr>
              <p:cNvSpPr/>
              <p:nvPr/>
            </p:nvSpPr>
            <p:spPr>
              <a:xfrm>
                <a:off x="9055676" y="0"/>
                <a:ext cx="166255" cy="6858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FAD69E5A-F3E0-4D43-BC83-41C8C8FF6BDF}"/>
                  </a:ext>
                </a:extLst>
              </p:cNvPr>
              <p:cNvSpPr/>
              <p:nvPr/>
            </p:nvSpPr>
            <p:spPr>
              <a:xfrm>
                <a:off x="9221932" y="0"/>
                <a:ext cx="114301" cy="6858000"/>
              </a:xfrm>
              <a:prstGeom prst="rect">
                <a:avLst/>
              </a:prstGeom>
              <a:solidFill>
                <a:srgbClr val="FFD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7882BB84-A0B0-40C1-AA3F-8E653BEBFC0F}"/>
                  </a:ext>
                </a:extLst>
              </p:cNvPr>
              <p:cNvSpPr/>
              <p:nvPr/>
            </p:nvSpPr>
            <p:spPr>
              <a:xfrm>
                <a:off x="9336233" y="0"/>
                <a:ext cx="150667" cy="68580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73AFC2B0-082B-4FD6-99B7-E0CBEF7FD91D}"/>
                  </a:ext>
                </a:extLst>
              </p:cNvPr>
              <p:cNvSpPr/>
              <p:nvPr/>
            </p:nvSpPr>
            <p:spPr>
              <a:xfrm>
                <a:off x="9336233" y="0"/>
                <a:ext cx="57150" cy="685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</p:grpSp>
        <p:pic>
          <p:nvPicPr>
            <p:cNvPr id="6" name="Графический объект 12" descr="Лабораторный стакан">
              <a:extLst>
                <a:ext uri="{FF2B5EF4-FFF2-40B4-BE49-F238E27FC236}">
                  <a16:creationId xmlns:a16="http://schemas.microsoft.com/office/drawing/2014/main" id="{A1E3EE3D-5BE0-4468-9585-9C25E35855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899813" y="2973678"/>
              <a:ext cx="3884322" cy="3884322"/>
            </a:xfrm>
            <a:prstGeom prst="rect">
              <a:avLst/>
            </a:prstGeom>
          </p:spPr>
        </p:pic>
      </p:grp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1D8CBAF-2C30-4E44-BDDD-EF12605EFC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3156" y="3366388"/>
            <a:ext cx="4726641" cy="3151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000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7A5BB9-0D7D-4AC7-BAB4-350E75208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217475" cy="92075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7A86D83-8971-4619-A1BD-F366236C8E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131" y="822325"/>
            <a:ext cx="8217475" cy="5811838"/>
          </a:xfrm>
        </p:spPr>
        <p:txBody>
          <a:bodyPr>
            <a:normAutofit lnSpcReduction="10000"/>
          </a:bodyPr>
          <a:lstStyle/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Open Sans" panose="020B0606030504020204" pitchFamily="34" charset="0"/>
              </a:rPr>
              <a:t>О</a:t>
            </a:r>
            <a:r>
              <a:rPr lang="ru-RU" b="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собенность флотации заключается в том, что в отличие от других методов обогащения, не существует принципиальных ограничений ее использования для разделения любых минералов. Если гравитационными процессами нельзя разделять минералы с одинаковыми или близкими удельными весами, а магнитной сепарацией нельзя обогащать руды, в которых минералы имеют одинаковую или близкую магнитную восприимчивость, то флотация принципиально применима для обогащения любых полезных ископаемых.</a:t>
            </a:r>
            <a:br>
              <a:rPr lang="ru-RU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dirty="0">
                <a:solidFill>
                  <a:schemeClr val="accent1">
                    <a:lumMod val="50000"/>
                  </a:schemeClr>
                </a:solidFill>
              </a:rPr>
            </a:b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97756F40-4933-4242-9F3B-68C5A0FFE1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759536" y="0"/>
            <a:ext cx="4266669" cy="6858000"/>
            <a:chOff x="8759536" y="0"/>
            <a:chExt cx="4266669" cy="6858000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1F134741-6D29-4FCE-B933-134DBE88FF5C}"/>
                </a:ext>
              </a:extLst>
            </p:cNvPr>
            <p:cNvGrpSpPr/>
            <p:nvPr/>
          </p:nvGrpSpPr>
          <p:grpSpPr>
            <a:xfrm>
              <a:off x="9055676" y="0"/>
              <a:ext cx="3136324" cy="6858000"/>
              <a:chOff x="9055676" y="0"/>
              <a:chExt cx="3136324" cy="6858000"/>
            </a:xfrm>
          </p:grpSpPr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10AC0AF8-1EE0-490C-A69C-5B71E5622438}"/>
                  </a:ext>
                </a:extLst>
              </p:cNvPr>
              <p:cNvSpPr/>
              <p:nvPr/>
            </p:nvSpPr>
            <p:spPr>
              <a:xfrm>
                <a:off x="9221932" y="0"/>
                <a:ext cx="2970068" cy="68580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CA045717-063D-406F-B198-2D95654571F0}"/>
                  </a:ext>
                </a:extLst>
              </p:cNvPr>
              <p:cNvSpPr/>
              <p:nvPr/>
            </p:nvSpPr>
            <p:spPr>
              <a:xfrm>
                <a:off x="9055676" y="0"/>
                <a:ext cx="166255" cy="6858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6D2EC29D-33B6-4DE6-B494-34526B6DBF63}"/>
                  </a:ext>
                </a:extLst>
              </p:cNvPr>
              <p:cNvSpPr/>
              <p:nvPr/>
            </p:nvSpPr>
            <p:spPr>
              <a:xfrm>
                <a:off x="9221932" y="0"/>
                <a:ext cx="114301" cy="6858000"/>
              </a:xfrm>
              <a:prstGeom prst="rect">
                <a:avLst/>
              </a:prstGeom>
              <a:solidFill>
                <a:srgbClr val="FFD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951724EC-EAF0-4560-A90C-A64D029EFDF3}"/>
                  </a:ext>
                </a:extLst>
              </p:cNvPr>
              <p:cNvSpPr/>
              <p:nvPr/>
            </p:nvSpPr>
            <p:spPr>
              <a:xfrm>
                <a:off x="9336233" y="0"/>
                <a:ext cx="150667" cy="68580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A9FDD2CB-4BF2-4E37-A116-F9F90D5AB6D0}"/>
                  </a:ext>
                </a:extLst>
              </p:cNvPr>
              <p:cNvSpPr/>
              <p:nvPr/>
            </p:nvSpPr>
            <p:spPr>
              <a:xfrm>
                <a:off x="9336233" y="0"/>
                <a:ext cx="57150" cy="685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</p:grpSp>
        <p:pic>
          <p:nvPicPr>
            <p:cNvPr id="6" name="Графический объект 10" descr="Колба">
              <a:extLst>
                <a:ext uri="{FF2B5EF4-FFF2-40B4-BE49-F238E27FC236}">
                  <a16:creationId xmlns:a16="http://schemas.microsoft.com/office/drawing/2014/main" id="{80EBCB1B-220A-41A2-82AE-AF373F5263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759536" y="2591331"/>
              <a:ext cx="4266669" cy="426666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762595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7FD6B0-5F55-4383-8F21-FA231C1A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17581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8B17303-2B31-4E68-95A4-8C14CADF8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06824"/>
            <a:ext cx="8217475" cy="5370139"/>
          </a:xfrm>
        </p:spPr>
        <p:txBody>
          <a:bodyPr/>
          <a:lstStyle/>
          <a:p>
            <a:r>
              <a:rPr lang="ru-RU" b="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Вторая особенность флотационного способа - возможность применения его только для разделения мелких частиц, у которых потенциальная энергия значительно меньше поверхностной. Обычной пенной флотацией полезные минералы с плотностью больше 5 г/см3 практически не флотируются при крупности зерен, превышающей 0.2-0.3 мм.</a:t>
            </a:r>
            <a:br>
              <a:rPr lang="ru-RU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dirty="0">
                <a:solidFill>
                  <a:schemeClr val="accent1">
                    <a:lumMod val="50000"/>
                  </a:schemeClr>
                </a:solidFill>
              </a:rPr>
            </a:b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A5D73F36-A3CF-481F-A4B6-47F87BC1DC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55676" y="0"/>
            <a:ext cx="3193475" cy="6954260"/>
            <a:chOff x="9055676" y="0"/>
            <a:chExt cx="3193475" cy="6954260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B4FAAE45-77BA-4D3D-9BD2-66DEB47076C6}"/>
                </a:ext>
              </a:extLst>
            </p:cNvPr>
            <p:cNvGrpSpPr/>
            <p:nvPr/>
          </p:nvGrpSpPr>
          <p:grpSpPr>
            <a:xfrm>
              <a:off x="9055676" y="0"/>
              <a:ext cx="3136324" cy="6858000"/>
              <a:chOff x="9055676" y="0"/>
              <a:chExt cx="3136324" cy="6858000"/>
            </a:xfrm>
          </p:grpSpPr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D8BC18D0-72A7-4D55-97E9-3D8CD3F9B191}"/>
                  </a:ext>
                </a:extLst>
              </p:cNvPr>
              <p:cNvSpPr/>
              <p:nvPr/>
            </p:nvSpPr>
            <p:spPr>
              <a:xfrm>
                <a:off x="9221932" y="0"/>
                <a:ext cx="2970068" cy="68580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865D5ABF-B06B-4E74-A578-F9877A54F7C5}"/>
                  </a:ext>
                </a:extLst>
              </p:cNvPr>
              <p:cNvSpPr/>
              <p:nvPr/>
            </p:nvSpPr>
            <p:spPr>
              <a:xfrm>
                <a:off x="9055676" y="0"/>
                <a:ext cx="166255" cy="6858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BC77096F-2234-4484-9688-A8AE01E6134E}"/>
                  </a:ext>
                </a:extLst>
              </p:cNvPr>
              <p:cNvSpPr/>
              <p:nvPr/>
            </p:nvSpPr>
            <p:spPr>
              <a:xfrm>
                <a:off x="9221932" y="0"/>
                <a:ext cx="114301" cy="6858000"/>
              </a:xfrm>
              <a:prstGeom prst="rect">
                <a:avLst/>
              </a:prstGeom>
              <a:solidFill>
                <a:srgbClr val="FFD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40620FE4-5F05-429F-A2A8-E073A403F6B7}"/>
                  </a:ext>
                </a:extLst>
              </p:cNvPr>
              <p:cNvSpPr/>
              <p:nvPr/>
            </p:nvSpPr>
            <p:spPr>
              <a:xfrm>
                <a:off x="9336233" y="0"/>
                <a:ext cx="150667" cy="68580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D8EB926C-82A0-448D-9A8A-312532210544}"/>
                  </a:ext>
                </a:extLst>
              </p:cNvPr>
              <p:cNvSpPr/>
              <p:nvPr/>
            </p:nvSpPr>
            <p:spPr>
              <a:xfrm>
                <a:off x="9336233" y="0"/>
                <a:ext cx="57150" cy="685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</p:grpSp>
        <p:pic>
          <p:nvPicPr>
            <p:cNvPr id="6" name="Графический объект 11" descr="Пробирки">
              <a:extLst>
                <a:ext uri="{FF2B5EF4-FFF2-40B4-BE49-F238E27FC236}">
                  <a16:creationId xmlns:a16="http://schemas.microsoft.com/office/drawing/2014/main" id="{F2E00980-B86E-4463-B710-2289B1DA75D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450534" y="4155643"/>
              <a:ext cx="2798617" cy="27986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365257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742257-3980-4551-868A-26DC3CB82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604" y="232284"/>
            <a:ext cx="8378529" cy="117339"/>
          </a:xfrm>
        </p:spPr>
        <p:txBody>
          <a:bodyPr rtlCol="0">
            <a:normAutofit fontScale="90000"/>
          </a:bodyPr>
          <a:lstStyle/>
          <a:p>
            <a:pPr rtl="0"/>
            <a:endParaRPr lang="ru-RU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FAE49640-1F41-49EF-9DE6-5B8BD818E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55676" y="0"/>
            <a:ext cx="3136324" cy="7050231"/>
            <a:chOff x="9055676" y="0"/>
            <a:chExt cx="3136324" cy="7050231"/>
          </a:xfrm>
        </p:grpSpPr>
        <p:grpSp>
          <p:nvGrpSpPr>
            <p:cNvPr id="10" name="Группа 9">
              <a:extLst>
                <a:ext uri="{FF2B5EF4-FFF2-40B4-BE49-F238E27FC236}">
                  <a16:creationId xmlns:a16="http://schemas.microsoft.com/office/drawing/2014/main" id="{D4EF09CF-3362-453A-9463-F6669A9D3E01}"/>
                </a:ext>
              </a:extLst>
            </p:cNvPr>
            <p:cNvGrpSpPr/>
            <p:nvPr/>
          </p:nvGrpSpPr>
          <p:grpSpPr>
            <a:xfrm>
              <a:off x="9055676" y="0"/>
              <a:ext cx="3136324" cy="6858000"/>
              <a:chOff x="9055676" y="0"/>
              <a:chExt cx="3136324" cy="6858000"/>
            </a:xfrm>
          </p:grpSpPr>
          <p:sp>
            <p:nvSpPr>
              <p:cNvPr id="4" name="Прямоугольник 3">
                <a:extLst>
                  <a:ext uri="{FF2B5EF4-FFF2-40B4-BE49-F238E27FC236}">
                    <a16:creationId xmlns:a16="http://schemas.microsoft.com/office/drawing/2014/main" id="{403AE892-EBD6-40F1-851B-FEADBD59429F}"/>
                  </a:ext>
                </a:extLst>
              </p:cNvPr>
              <p:cNvSpPr/>
              <p:nvPr/>
            </p:nvSpPr>
            <p:spPr>
              <a:xfrm>
                <a:off x="9221932" y="0"/>
                <a:ext cx="2970068" cy="68580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5" name="Прямоугольник 4">
                <a:extLst>
                  <a:ext uri="{FF2B5EF4-FFF2-40B4-BE49-F238E27FC236}">
                    <a16:creationId xmlns:a16="http://schemas.microsoft.com/office/drawing/2014/main" id="{54318653-1A38-442C-BA0F-F2C51149BCFF}"/>
                  </a:ext>
                </a:extLst>
              </p:cNvPr>
              <p:cNvSpPr/>
              <p:nvPr/>
            </p:nvSpPr>
            <p:spPr>
              <a:xfrm>
                <a:off x="9055676" y="0"/>
                <a:ext cx="166255" cy="6858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C25D63D1-E9CE-42BF-BD4D-374FD0293155}"/>
                  </a:ext>
                </a:extLst>
              </p:cNvPr>
              <p:cNvSpPr/>
              <p:nvPr/>
            </p:nvSpPr>
            <p:spPr>
              <a:xfrm>
                <a:off x="9221932" y="0"/>
                <a:ext cx="114301" cy="6858000"/>
              </a:xfrm>
              <a:prstGeom prst="rect">
                <a:avLst/>
              </a:prstGeom>
              <a:solidFill>
                <a:srgbClr val="FFD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BA4EE865-9F0D-4531-A737-E13A557C0277}"/>
                  </a:ext>
                </a:extLst>
              </p:cNvPr>
              <p:cNvSpPr/>
              <p:nvPr/>
            </p:nvSpPr>
            <p:spPr>
              <a:xfrm>
                <a:off x="9336233" y="0"/>
                <a:ext cx="150667" cy="68580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6A1183CB-C5B0-498A-A49C-4180134C74B0}"/>
                  </a:ext>
                </a:extLst>
              </p:cNvPr>
              <p:cNvSpPr/>
              <p:nvPr/>
            </p:nvSpPr>
            <p:spPr>
              <a:xfrm>
                <a:off x="9336233" y="0"/>
                <a:ext cx="57150" cy="685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</p:grpSp>
        <p:pic>
          <p:nvPicPr>
            <p:cNvPr id="12" name="Графический объект 11" descr="Рубашка">
              <a:extLst>
                <a:ext uri="{FF2B5EF4-FFF2-40B4-BE49-F238E27FC236}">
                  <a16:creationId xmlns:a16="http://schemas.microsoft.com/office/drawing/2014/main" id="{D0B86988-B817-439D-A6A5-180647268C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20887424">
              <a:off x="9541289" y="4083626"/>
              <a:ext cx="1951759" cy="1951759"/>
            </a:xfrm>
            <a:prstGeom prst="rect">
              <a:avLst/>
            </a:prstGeom>
          </p:spPr>
        </p:pic>
        <p:pic>
          <p:nvPicPr>
            <p:cNvPr id="14" name="Графический объект 13" descr="Очки">
              <a:extLst>
                <a:ext uri="{FF2B5EF4-FFF2-40B4-BE49-F238E27FC236}">
                  <a16:creationId xmlns:a16="http://schemas.microsoft.com/office/drawing/2014/main" id="{92AEA3DE-CFDD-499C-B6AD-99345EA1CEF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 rot="795024">
              <a:off x="11018693" y="3451676"/>
              <a:ext cx="1034563" cy="1034563"/>
            </a:xfrm>
            <a:prstGeom prst="rect">
              <a:avLst/>
            </a:prstGeom>
          </p:spPr>
        </p:pic>
        <p:pic>
          <p:nvPicPr>
            <p:cNvPr id="16" name="Графический объект 15" descr="Загрузка">
              <a:extLst>
                <a:ext uri="{FF2B5EF4-FFF2-40B4-BE49-F238E27FC236}">
                  <a16:creationId xmlns:a16="http://schemas.microsoft.com/office/drawing/2014/main" id="{BDFF0140-1CC8-4F76-B83E-EFC26BF5949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0697835" y="5595504"/>
              <a:ext cx="1454727" cy="1454727"/>
            </a:xfrm>
            <a:prstGeom prst="rect">
              <a:avLst/>
            </a:prstGeom>
          </p:spPr>
        </p:pic>
      </p:grp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B9CD0688-0B46-4758-AD47-9FBF575BE3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9604" y="708212"/>
            <a:ext cx="4008038" cy="3580602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A0CF2207-AC71-4CC0-805B-618F72619F53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5971"/>
          <a:stretch/>
        </p:blipFill>
        <p:spPr>
          <a:xfrm>
            <a:off x="5027703" y="957798"/>
            <a:ext cx="3789524" cy="5891763"/>
          </a:xfrm>
          <a:prstGeom prst="rect">
            <a:avLst/>
          </a:prstGeom>
        </p:spPr>
      </p:pic>
      <p:sp>
        <p:nvSpPr>
          <p:cNvPr id="30" name="Стрелка: вниз 29">
            <a:extLst>
              <a:ext uri="{FF2B5EF4-FFF2-40B4-BE49-F238E27FC236}">
                <a16:creationId xmlns:a16="http://schemas.microsoft.com/office/drawing/2014/main" id="{2D105BBF-C4D1-4AF0-B2D1-037D4F294B20}"/>
              </a:ext>
            </a:extLst>
          </p:cNvPr>
          <p:cNvSpPr/>
          <p:nvPr/>
        </p:nvSpPr>
        <p:spPr>
          <a:xfrm>
            <a:off x="2086159" y="2408866"/>
            <a:ext cx="472888" cy="3970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: вниз 30">
            <a:extLst>
              <a:ext uri="{FF2B5EF4-FFF2-40B4-BE49-F238E27FC236}">
                <a16:creationId xmlns:a16="http://schemas.microsoft.com/office/drawing/2014/main" id="{8EA38B2D-9D4B-4E41-87E9-3A23D6C77F1A}"/>
              </a:ext>
            </a:extLst>
          </p:cNvPr>
          <p:cNvSpPr/>
          <p:nvPr/>
        </p:nvSpPr>
        <p:spPr>
          <a:xfrm rot="13605531">
            <a:off x="4330086" y="2299970"/>
            <a:ext cx="472888" cy="3970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: вниз 31">
            <a:extLst>
              <a:ext uri="{FF2B5EF4-FFF2-40B4-BE49-F238E27FC236}">
                <a16:creationId xmlns:a16="http://schemas.microsoft.com/office/drawing/2014/main" id="{7F668119-C7CE-449A-94DC-70BDC5A03ACD}"/>
              </a:ext>
            </a:extLst>
          </p:cNvPr>
          <p:cNvSpPr/>
          <p:nvPr/>
        </p:nvSpPr>
        <p:spPr>
          <a:xfrm>
            <a:off x="6686021" y="2011779"/>
            <a:ext cx="472888" cy="3970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трелка: вниз 32">
            <a:extLst>
              <a:ext uri="{FF2B5EF4-FFF2-40B4-BE49-F238E27FC236}">
                <a16:creationId xmlns:a16="http://schemas.microsoft.com/office/drawing/2014/main" id="{50D8F877-306E-4DAE-9BE6-2465C0F1BE44}"/>
              </a:ext>
            </a:extLst>
          </p:cNvPr>
          <p:cNvSpPr/>
          <p:nvPr/>
        </p:nvSpPr>
        <p:spPr>
          <a:xfrm>
            <a:off x="6686021" y="3968957"/>
            <a:ext cx="472888" cy="3970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89912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1155050_TF33787325_Win32" id="{76F13981-158B-4154-915F-337A3D78FEDF}" vid="{0D0A8D7B-D44F-4F3A-A6B1-4A418CCFC37A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Лабораторная безопасность</Template>
  <TotalTime>77</TotalTime>
  <Words>358</Words>
  <Application>Microsoft Office PowerPoint</Application>
  <PresentationFormat>Широкоэкранный</PresentationFormat>
  <Paragraphs>16</Paragraphs>
  <Slides>9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Open Sans</vt:lpstr>
      <vt:lpstr>Times New Roman</vt:lpstr>
      <vt:lpstr>Тема Office</vt:lpstr>
      <vt:lpstr>Получение калия хлористого при помощи флотационного метода обогащения </vt:lpstr>
      <vt:lpstr>ФЛОТАЦИЯ КАК СПОСОБ ОБОГАЩЕНИЯ </vt:lpstr>
      <vt:lpstr>Пенный метод флотации</vt:lpstr>
      <vt:lpstr>Способы использования флотационных устройств </vt:lpstr>
      <vt:lpstr>Презентация PowerPoint</vt:lpstr>
      <vt:lpstr>Реагенты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Получение калия хлористого флотационным методом</dc:title>
  <dc:creator>nasty</dc:creator>
  <cp:lastModifiedBy>User</cp:lastModifiedBy>
  <cp:revision>7</cp:revision>
  <dcterms:created xsi:type="dcterms:W3CDTF">2023-10-25T14:31:36Z</dcterms:created>
  <dcterms:modified xsi:type="dcterms:W3CDTF">2024-02-08T17:44:01Z</dcterms:modified>
</cp:coreProperties>
</file>