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unknown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6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CED8"/>
    <a:srgbClr val="FAC1C8"/>
    <a:srgbClr val="053E37"/>
    <a:srgbClr val="F3B1B3"/>
    <a:srgbClr val="EAA9CB"/>
    <a:srgbClr val="F2A5CF"/>
    <a:srgbClr val="C9E7F8"/>
    <a:srgbClr val="B0DCF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04C679-3C1E-4C0D-8EAA-A3A2E6778CC1}" type="datetimeFigureOut">
              <a:rPr lang="ru-RU" smtClean="0"/>
              <a:pPr/>
              <a:t>12.03.2024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DB033-DED5-4CBB-BD1B-7F8A632AF5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8068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DB033-DED5-4CBB-BD1B-7F8A632AF5A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1146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1" smtClean="0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1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1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ru-RU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ru-RU" altLang="ru-RU" dirty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ea typeface="等线"/>
              </a:defRPr>
            </a:lvl1pPr>
          </a:lstStyle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ea typeface="等线"/>
              </a:defRPr>
            </a:lvl1pPr>
          </a:lstStyle>
          <a:p>
            <a:pPr lvl="0" eaLnBrk="1" hangingPunct="1"/>
            <a:endParaRPr lang="ru-RU" altLang="zh-CN" dirty="0">
              <a:latin typeface="Calibri" panose="020F0502020204030204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ea typeface="等线"/>
              </a:defRPr>
            </a:lvl1pPr>
          </a:lstStyle>
          <a:p>
            <a:pPr lvl="0" eaLnBrk="1" hangingPunct="1"/>
            <a:fld id="{9A0DB2DC-4C9A-4742-B13C-FB6460FD3503}" type="slidenum">
              <a:rPr lang="ru-RU" altLang="zh-CN" dirty="0">
                <a:latin typeface="Calibri" panose="020F0502020204030204" pitchFamily="34" charset="0"/>
              </a:rPr>
              <a:pPr lvl="0" eaLnBrk="1" hangingPunct="1"/>
              <a:t>‹#›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88;&#1091;&#1089;&#1083;&#1072;&#1085;\Desktop\&#1057;&#1090;&#1077;&#1087;&#1077;&#1085;&#1080;%20&#1076;&#1077;&#1075;&#1080;&#1076;&#1088;&#1072;&#1090;&#1072;&#1094;&#1080;&#1080;%20(&#1086;&#1073;&#1077;&#1079;&#1074;&#1086;&#1078;&#1080;&#1074;&#1072;&#1085;&#1080;&#1103;)%20&#1087;&#1086;%20&#1055;&#1086;&#1082;&#1088;&#1086;&#1074;&#1089;&#1082;&#1086;&#1084;&#1091;%20&#1080;%20&#1080;&#1093;%20&#1082;&#1086;&#1088;&#1088;&#1077;&#1082;&#1094;&#1080;&#1103;%20-%20meduniver%20(mp3cut.net)%20(6).mp3" TargetMode="External"/><Relationship Id="rId5" Type="http://schemas.openxmlformats.org/officeDocument/2006/relationships/image" Target="../media/image17.png"/><Relationship Id="rId4" Type="http://schemas.openxmlformats.org/officeDocument/2006/relationships/slide" Target="slide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2.mp4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Текстовое поле 1"/>
          <p:cNvSpPr txBox="1"/>
          <p:nvPr/>
        </p:nvSpPr>
        <p:spPr>
          <a:xfrm>
            <a:off x="2179638" y="596900"/>
            <a:ext cx="78359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dirty="0" smtClean="0">
                <a:latin typeface="Arial" panose="020B0604020202020204" pitchFamily="34" charset="0"/>
              </a:rPr>
              <a:t>Анжеро-Судженский филиал</a:t>
            </a:r>
          </a:p>
          <a:p>
            <a:pPr algn="ctr" eaLnBrk="0" hangingPunct="0"/>
            <a:r>
              <a:rPr lang="ru-RU" altLang="en-US" dirty="0" smtClean="0">
                <a:latin typeface="Arial" panose="020B0604020202020204" pitchFamily="34" charset="0"/>
              </a:rPr>
              <a:t>ГБПОУ  «Кузбасский медицинский </a:t>
            </a:r>
            <a:r>
              <a:rPr lang="ru-RU" altLang="en-US" dirty="0">
                <a:latin typeface="Arial" panose="020B0604020202020204" pitchFamily="34" charset="0"/>
              </a:rPr>
              <a:t>колледж»</a:t>
            </a:r>
          </a:p>
        </p:txBody>
      </p:sp>
      <p:sp>
        <p:nvSpPr>
          <p:cNvPr id="2051" name="Текстовое поле 2"/>
          <p:cNvSpPr txBox="1"/>
          <p:nvPr/>
        </p:nvSpPr>
        <p:spPr>
          <a:xfrm>
            <a:off x="612775" y="1416908"/>
            <a:ext cx="10964863" cy="9233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en-US" dirty="0">
                <a:latin typeface="Arial" panose="020B0604020202020204" pitchFamily="34" charset="0"/>
              </a:rPr>
              <a:t>ПМ 02. Участие в лечебно-диагностическом и реабилитационном процессах</a:t>
            </a:r>
          </a:p>
          <a:p>
            <a:pPr algn="ctr" eaLnBrk="0" hangingPunct="0"/>
            <a:r>
              <a:rPr lang="ru-RU" altLang="en-US" dirty="0">
                <a:latin typeface="Arial" panose="020B0604020202020204" pitchFamily="34" charset="0"/>
              </a:rPr>
              <a:t>МДК 02.01.  Сестринский уход при различных заболеваниях и состояниях/Осуществление сестринского ухода за пациентами с инфекционными заболеваниями</a:t>
            </a:r>
          </a:p>
        </p:txBody>
      </p:sp>
      <p:sp>
        <p:nvSpPr>
          <p:cNvPr id="2052" name="Текстовое поле 3"/>
          <p:cNvSpPr txBox="1"/>
          <p:nvPr/>
        </p:nvSpPr>
        <p:spPr>
          <a:xfrm>
            <a:off x="2668588" y="2537253"/>
            <a:ext cx="6851650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en-US" dirty="0">
                <a:latin typeface="Arial" panose="020B0604020202020204" pitchFamily="34" charset="0"/>
              </a:rPr>
              <a:t>Специальность: 34.02.01 Сестринское дело</a:t>
            </a:r>
          </a:p>
        </p:txBody>
      </p:sp>
      <p:sp>
        <p:nvSpPr>
          <p:cNvPr id="2053" name="Текстовое поле 4"/>
          <p:cNvSpPr txBox="1"/>
          <p:nvPr/>
        </p:nvSpPr>
        <p:spPr>
          <a:xfrm>
            <a:off x="1524000" y="3198813"/>
            <a:ext cx="91424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sz="2400" dirty="0">
                <a:latin typeface="Arial" panose="020B0604020202020204" pitchFamily="34" charset="0"/>
              </a:rPr>
              <a:t>Сестринский уход при кишечных инфекциях</a:t>
            </a:r>
          </a:p>
        </p:txBody>
      </p:sp>
      <p:sp>
        <p:nvSpPr>
          <p:cNvPr id="2054" name="Текстовое поле 5"/>
          <p:cNvSpPr txBox="1"/>
          <p:nvPr/>
        </p:nvSpPr>
        <p:spPr>
          <a:xfrm>
            <a:off x="3886200" y="3784600"/>
            <a:ext cx="44211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dirty="0">
                <a:latin typeface="Arial" panose="020B0604020202020204" pitchFamily="34" charset="0"/>
              </a:rPr>
              <a:t>Теоретическое занятие  № 5</a:t>
            </a:r>
          </a:p>
        </p:txBody>
      </p:sp>
      <p:sp>
        <p:nvSpPr>
          <p:cNvPr id="2055" name="Текстовое поле 6"/>
          <p:cNvSpPr txBox="1"/>
          <p:nvPr/>
        </p:nvSpPr>
        <p:spPr>
          <a:xfrm>
            <a:off x="6519863" y="4816475"/>
            <a:ext cx="4411662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r" eaLnBrk="0" hangingPunct="0"/>
            <a:r>
              <a:rPr lang="ru-RU" altLang="en-US" dirty="0">
                <a:latin typeface="Arial" panose="020B0604020202020204" pitchFamily="34" charset="0"/>
              </a:rPr>
              <a:t>Составил преподаватель:</a:t>
            </a:r>
          </a:p>
          <a:p>
            <a:pPr algn="r" eaLnBrk="0" hangingPunct="0"/>
            <a:r>
              <a:rPr lang="ru-RU" altLang="en-US" dirty="0">
                <a:latin typeface="Arial" panose="020B0604020202020204" pitchFamily="34" charset="0"/>
              </a:rPr>
              <a:t>Голубева Ольга Владимировна</a:t>
            </a:r>
          </a:p>
        </p:txBody>
      </p:sp>
      <p:sp>
        <p:nvSpPr>
          <p:cNvPr id="2056" name="Текстовое поле 7"/>
          <p:cNvSpPr txBox="1"/>
          <p:nvPr/>
        </p:nvSpPr>
        <p:spPr>
          <a:xfrm>
            <a:off x="4824413" y="5903913"/>
            <a:ext cx="254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dirty="0" smtClean="0">
                <a:latin typeface="Arial" panose="020B0604020202020204" pitchFamily="34" charset="0"/>
              </a:rPr>
              <a:t>2024 </a:t>
            </a:r>
            <a:endParaRPr lang="ru-RU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757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2230" y="1666240"/>
            <a:ext cx="5762625" cy="30251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30313" y="-50800"/>
            <a:ext cx="5511800" cy="55356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075" name="Текстовое поле 3"/>
          <p:cNvSpPr txBox="1"/>
          <p:nvPr/>
        </p:nvSpPr>
        <p:spPr>
          <a:xfrm>
            <a:off x="1997075" y="1373188"/>
            <a:ext cx="2540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Цель занятия</a:t>
            </a:r>
          </a:p>
        </p:txBody>
      </p:sp>
      <p:sp>
        <p:nvSpPr>
          <p:cNvPr id="3076" name="Текстовое поле 4"/>
          <p:cNvSpPr txBox="1"/>
          <p:nvPr/>
        </p:nvSpPr>
        <p:spPr>
          <a:xfrm>
            <a:off x="1997075" y="2460625"/>
            <a:ext cx="4151313" cy="1936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Изучить причины, клинические проявления, возможные осложнения, методы диагностики проблем пациента, организацию и оказание сестринской помощи при холере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30313" y="-50800"/>
            <a:ext cx="5511800" cy="55356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962785" y="1286510"/>
            <a:ext cx="449770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sz="200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С целью овладения указанным видом профессиональной деятельности и соответствующими профессиональными компетенциями обучающийся в ходе освоения профессионального модуля должен: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ru-RU" altLang="en-US" sz="200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  <a:sym typeface="+mn-e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912620" y="1148080"/>
            <a:ext cx="4598035" cy="3138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b="1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Знать: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en-US" alt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- </a:t>
            </a:r>
            <a:r>
              <a:rPr 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причины, клинические проявления, возможные осложнения, методы диагностики проблем пациента;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en-US" alt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- </a:t>
            </a:r>
            <a:r>
              <a:rPr 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организацию и оказание сестринской помощи;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- пути введения лекарственных препаратов;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+mn-ea"/>
              </a:rPr>
              <a:t>- правила использования аппаратуры, оборудования, изделий медицинского назначения</a:t>
            </a:r>
            <a:endParaRPr lang="ru-RU" altLang="en-US"/>
          </a:p>
        </p:txBody>
      </p:sp>
      <p:pic>
        <p:nvPicPr>
          <p:cNvPr id="5" name="Замещающее содержимое 4" descr="325618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67625" y="2073275"/>
            <a:ext cx="3500755" cy="2711450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3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30313" y="-65087"/>
            <a:ext cx="5511800" cy="55356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123" name="Текстовое поле 3"/>
          <p:cNvSpPr txBox="1"/>
          <p:nvPr/>
        </p:nvSpPr>
        <p:spPr>
          <a:xfrm>
            <a:off x="1979613" y="2011363"/>
            <a:ext cx="7764462" cy="1382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Формирование </a:t>
            </a:r>
          </a:p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профессиональных</a:t>
            </a:r>
          </a:p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компетенций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4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2679700" y="4802188"/>
            <a:ext cx="9655175" cy="706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ПК 2.4. Применять медикаментозные средства</a:t>
            </a:r>
          </a:p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в соответствии с правилами их использования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2679700" y="687388"/>
            <a:ext cx="7839075" cy="706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ПК 2.1. Представлять информацию в понятном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для пациента виде, объяснять ему суть вмешательств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573338" y="2047875"/>
            <a:ext cx="7937500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ПК 2.2. Осуществлять лечебно-диагностические вмешательства, </a:t>
            </a:r>
          </a:p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взаимодействуя с участниками лечебного процесса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547938" y="3432175"/>
            <a:ext cx="587692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ПК 2.3. Сотрудничать со взаимодействующими </a:t>
            </a:r>
          </a:p>
          <a:p>
            <a:pPr algn="just" eaLnBrk="0" hangingPunct="0"/>
            <a:r>
              <a:rPr lang="ru-RU" altLang="en-US" sz="2000" dirty="0">
                <a:latin typeface="Arial" panose="020B0604020202020204" pitchFamily="34" charset="0"/>
              </a:rPr>
              <a:t>организациями и службами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92225" y="695325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79525" y="2047875"/>
            <a:ext cx="704850" cy="700088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92225" y="3432175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2225" y="4805363"/>
            <a:ext cx="706438" cy="700088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5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30313" y="-65087"/>
            <a:ext cx="5511800" cy="55356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171" name="Текстовое поле 9"/>
          <p:cNvSpPr txBox="1"/>
          <p:nvPr/>
        </p:nvSpPr>
        <p:spPr>
          <a:xfrm>
            <a:off x="1995488" y="850900"/>
            <a:ext cx="25400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План занятия</a:t>
            </a:r>
          </a:p>
        </p:txBody>
      </p:sp>
      <p:sp>
        <p:nvSpPr>
          <p:cNvPr id="7172" name="Текстовое поле 10"/>
          <p:cNvSpPr txBox="1"/>
          <p:nvPr/>
        </p:nvSpPr>
        <p:spPr>
          <a:xfrm>
            <a:off x="1995488" y="1708150"/>
            <a:ext cx="4106862" cy="3168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1.Определение, этиология и эпидемиология холеры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2.Степени холеры и проблемы пациента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3.Диагностика и осложнения 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холеры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4.Принципы лечения и сестринский уход при холере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5.Противоэпидемические мероприятия при холере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439025" y="1371600"/>
            <a:ext cx="3430588" cy="41132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7174" name="Изображение 12" descr="patient-in-typical-cholera-attitude-universal-history-archiveuig"/>
          <p:cNvPicPr>
            <a:picLocks noChangeAspect="1"/>
          </p:cNvPicPr>
          <p:nvPr/>
        </p:nvPicPr>
        <p:blipFill>
          <a:blip r:embed="rId2" cstate="print"/>
          <a:srcRect t="13954" b="7368"/>
          <a:stretch>
            <a:fillRect/>
          </a:stretch>
        </p:blipFill>
        <p:spPr>
          <a:xfrm>
            <a:off x="7796213" y="1657350"/>
            <a:ext cx="2716212" cy="3543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6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2" action="ppaction://hlinksldjump"/>
          </p:cNvPr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196" name="Текстовое поле 3"/>
          <p:cNvSpPr txBox="1"/>
          <p:nvPr/>
        </p:nvSpPr>
        <p:spPr>
          <a:xfrm>
            <a:off x="1233488" y="908050"/>
            <a:ext cx="3859212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Определение </a:t>
            </a:r>
          </a:p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холеры</a:t>
            </a:r>
          </a:p>
        </p:txBody>
      </p:sp>
      <p:sp>
        <p:nvSpPr>
          <p:cNvPr id="8197" name="Текстовое поле 4"/>
          <p:cNvSpPr txBox="1"/>
          <p:nvPr/>
        </p:nvSpPr>
        <p:spPr>
          <a:xfrm>
            <a:off x="5492750" y="1033463"/>
            <a:ext cx="5370513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Холера представляет собой особо опасную инфекционную болезнь с диарейным синдромом, фекально-оральным механизмом передачи возбудителя инфекции, водным (наиболее частым), пищевым и контактным путями распространения. Характеризуется различной тяжестью клинического течения заболевания, нарушением водно-солевого обмена, обезвоживанием, токсикозом и гастроэнтеритом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7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219" name="Текстовое поле 3"/>
          <p:cNvSpPr txBox="1"/>
          <p:nvPr/>
        </p:nvSpPr>
        <p:spPr>
          <a:xfrm>
            <a:off x="1265238" y="1123950"/>
            <a:ext cx="2540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Этиология</a:t>
            </a:r>
            <a:r>
              <a:rPr lang="ru-RU" altLang="en-US" dirty="0">
                <a:latin typeface="Calibri" panose="020F0502020204030204" pitchFamily="34" charset="0"/>
              </a:rPr>
              <a:t> 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221" name="Текстовое поле 4"/>
          <p:cNvSpPr txBox="1"/>
          <p:nvPr/>
        </p:nvSpPr>
        <p:spPr>
          <a:xfrm>
            <a:off x="5424488" y="1649413"/>
            <a:ext cx="5573712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Возбудителем  холеры является вибрионы – классический Эль – Тор. Холерные вибрионы имеют вид небольших  изогнутых палочек, по форме напоминающих запятую, с одним длинным жгутиком, очень подвижны, спор и капсул не образуют, грамотрицательные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6425" y="2651125"/>
            <a:ext cx="3430588" cy="28892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9223" name="Изображение 7" descr="1-9-1024x76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5975" y="2967038"/>
            <a:ext cx="3009900" cy="2257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8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6425" y="2651125"/>
            <a:ext cx="3430588" cy="28892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244" name="Текстовое поле 3"/>
          <p:cNvSpPr txBox="1"/>
          <p:nvPr/>
        </p:nvSpPr>
        <p:spPr>
          <a:xfrm>
            <a:off x="906463" y="1123950"/>
            <a:ext cx="49625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Эпидемиология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246" name="Текстовое поле 4"/>
          <p:cNvSpPr txBox="1"/>
          <p:nvPr/>
        </p:nvSpPr>
        <p:spPr>
          <a:xfrm>
            <a:off x="5437188" y="1444625"/>
            <a:ext cx="5233987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Источником инфекции является человек больной типичной формой холеры, стертыми формами, а также реконвалесценты, продолжающие выделять возбудитель во внешнюю среду и транзиторные (клинически здоровые) вибриовыделители</a:t>
            </a:r>
          </a:p>
          <a:p>
            <a:pPr eaLnBrk="0" hangingPunct="0"/>
            <a:endParaRPr lang="ru-RU" altLang="en-US" sz="2000" dirty="0">
              <a:latin typeface="Arial" panose="020B0604020202020204" pitchFamily="34" charset="0"/>
            </a:endParaRP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Механизм передачи – фекально-оральный</a:t>
            </a:r>
          </a:p>
        </p:txBody>
      </p:sp>
      <p:pic>
        <p:nvPicPr>
          <p:cNvPr id="2" name="Изображение 1" descr="081e7b1a80b82126"/>
          <p:cNvPicPr>
            <a:picLocks noChangeAspect="1"/>
          </p:cNvPicPr>
          <p:nvPr/>
        </p:nvPicPr>
        <p:blipFill>
          <a:blip r:embed="rId2" cstate="print"/>
          <a:srcRect l="16016" r="12207"/>
          <a:stretch>
            <a:fillRect/>
          </a:stretch>
        </p:blipFill>
        <p:spPr>
          <a:xfrm>
            <a:off x="922020" y="2997200"/>
            <a:ext cx="2800350" cy="2197735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9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67000" y="693738"/>
            <a:ext cx="6858000" cy="666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267" name="Текстовое поле 5"/>
          <p:cNvSpPr txBox="1"/>
          <p:nvPr/>
        </p:nvSpPr>
        <p:spPr>
          <a:xfrm>
            <a:off x="4778375" y="765175"/>
            <a:ext cx="26336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Пути передачи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92225" y="2038350"/>
            <a:ext cx="2709863" cy="3460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78375" y="2038350"/>
            <a:ext cx="2708275" cy="3460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69275" y="2038350"/>
            <a:ext cx="2709863" cy="3460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1271" name="Изображение 10" descr="526-crisis"/>
          <p:cNvPicPr>
            <a:picLocks noChangeAspect="1"/>
          </p:cNvPicPr>
          <p:nvPr/>
        </p:nvPicPr>
        <p:blipFill>
          <a:blip r:embed="rId2" cstate="print"/>
          <a:srcRect l="26973" r="19810"/>
          <a:stretch>
            <a:fillRect/>
          </a:stretch>
        </p:blipFill>
        <p:spPr>
          <a:xfrm>
            <a:off x="1477963" y="2303463"/>
            <a:ext cx="2339975" cy="2932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2" name="Изображение 12" descr="1570989217__9cj-ibqssk"/>
          <p:cNvPicPr>
            <a:picLocks noChangeAspect="1"/>
          </p:cNvPicPr>
          <p:nvPr/>
        </p:nvPicPr>
        <p:blipFill>
          <a:blip r:embed="rId3" cstate="print"/>
          <a:srcRect l="-313" r="45711" b="8533"/>
          <a:stretch>
            <a:fillRect/>
          </a:stretch>
        </p:blipFill>
        <p:spPr>
          <a:xfrm>
            <a:off x="4970463" y="2314575"/>
            <a:ext cx="2324100" cy="2921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3" name="Текстовое поле 14"/>
          <p:cNvSpPr txBox="1"/>
          <p:nvPr/>
        </p:nvSpPr>
        <p:spPr>
          <a:xfrm>
            <a:off x="2116138" y="5683250"/>
            <a:ext cx="1062037" cy="3984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водный</a:t>
            </a:r>
          </a:p>
        </p:txBody>
      </p:sp>
      <p:sp>
        <p:nvSpPr>
          <p:cNvPr id="11274" name="Текстовое поле 15"/>
          <p:cNvSpPr txBox="1"/>
          <p:nvPr/>
        </p:nvSpPr>
        <p:spPr>
          <a:xfrm>
            <a:off x="8312150" y="5683250"/>
            <a:ext cx="2425700" cy="3984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контактно-бытовой</a:t>
            </a:r>
          </a:p>
        </p:txBody>
      </p:sp>
      <p:sp>
        <p:nvSpPr>
          <p:cNvPr id="11275" name="Текстовое поле 16"/>
          <p:cNvSpPr txBox="1"/>
          <p:nvPr/>
        </p:nvSpPr>
        <p:spPr>
          <a:xfrm>
            <a:off x="5483225" y="5683250"/>
            <a:ext cx="1223963" cy="3984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пищевой</a:t>
            </a:r>
          </a:p>
        </p:txBody>
      </p:sp>
      <p:pic>
        <p:nvPicPr>
          <p:cNvPr id="11276" name="Изображение 17" descr="07-What-Your-Fears-Reveal-About-Your-Personality-1024x683"/>
          <p:cNvPicPr>
            <a:picLocks noChangeAspect="1"/>
          </p:cNvPicPr>
          <p:nvPr/>
        </p:nvPicPr>
        <p:blipFill>
          <a:blip r:embed="rId4" cstate="print"/>
          <a:srcRect t="16656"/>
          <a:stretch>
            <a:fillRect/>
          </a:stretch>
        </p:blipFill>
        <p:spPr>
          <a:xfrm>
            <a:off x="8350250" y="2314575"/>
            <a:ext cx="2347913" cy="2932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10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292" name="Текстовое поле 3"/>
          <p:cNvSpPr txBox="1"/>
          <p:nvPr/>
        </p:nvSpPr>
        <p:spPr>
          <a:xfrm>
            <a:off x="1003300" y="908050"/>
            <a:ext cx="389890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Инкубационный период</a:t>
            </a:r>
          </a:p>
        </p:txBody>
      </p:sp>
      <p:sp>
        <p:nvSpPr>
          <p:cNvPr id="12293" name="Текстовое поле 4"/>
          <p:cNvSpPr txBox="1"/>
          <p:nvPr/>
        </p:nvSpPr>
        <p:spPr>
          <a:xfrm>
            <a:off x="5445125" y="2263775"/>
            <a:ext cx="4703763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Инкубационный период при холере колеблется от нескольких часов до 5 дней, чаще всего он равен 1-2 дням</a:t>
            </a:r>
          </a:p>
        </p:txBody>
      </p:sp>
      <p:pic>
        <p:nvPicPr>
          <p:cNvPr id="2" name="Изображение 1" descr="fig1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3300" y="2703830"/>
            <a:ext cx="2191385" cy="2836545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11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315" name="Текстовое поле 3"/>
          <p:cNvSpPr txBox="1"/>
          <p:nvPr/>
        </p:nvSpPr>
        <p:spPr>
          <a:xfrm>
            <a:off x="830263" y="908050"/>
            <a:ext cx="320675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Классификация холеры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317" name="Текстовое поле 4"/>
          <p:cNvSpPr txBox="1"/>
          <p:nvPr/>
        </p:nvSpPr>
        <p:spPr>
          <a:xfrm>
            <a:off x="5480050" y="1033463"/>
            <a:ext cx="5149850" cy="360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sz="2400" dirty="0">
                <a:latin typeface="Arial" panose="020B0604020202020204" pitchFamily="34" charset="0"/>
              </a:rPr>
              <a:t>Клинические формы холеры </a:t>
            </a:r>
          </a:p>
          <a:p>
            <a:pPr algn="ctr" eaLnBrk="0" hangingPunct="0"/>
            <a:r>
              <a:rPr lang="ru-RU" altLang="en-US" sz="2400" dirty="0">
                <a:latin typeface="Arial" panose="020B0604020202020204" pitchFamily="34" charset="0"/>
              </a:rPr>
              <a:t>(Г. П. Руднев 1962 г.)</a:t>
            </a:r>
          </a:p>
          <a:p>
            <a:pPr eaLnBrk="0" hangingPunct="0"/>
            <a:endParaRPr lang="ru-RU" altLang="en-US" sz="2000" dirty="0">
              <a:latin typeface="Arial" panose="020B0604020202020204" pitchFamily="34" charset="0"/>
            </a:endParaRP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-Типичные формы: холерный энтерит, холерный гастроэнтерит, алгид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-Атипичные формы: молниеносная холера ( cholera tulminans), сухая холера (cholera sicca)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-Исходы: реактивная фаза (выздоровление), асфиктическая фаза (кома, смерть)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12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01520" y="694055"/>
            <a:ext cx="8209280" cy="666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339" name="Текстовое поле 3"/>
          <p:cNvSpPr txBox="1"/>
          <p:nvPr/>
        </p:nvSpPr>
        <p:spPr>
          <a:xfrm>
            <a:off x="1295400" y="765175"/>
            <a:ext cx="96012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sz="2800" dirty="0">
                <a:latin typeface="Arial" panose="020B0604020202020204" pitchFamily="34" charset="0"/>
              </a:rPr>
              <a:t>Степени дегидратации по В.И. Покровскому</a:t>
            </a:r>
          </a:p>
        </p:txBody>
      </p:sp>
      <p:sp>
        <p:nvSpPr>
          <p:cNvPr id="14340" name="Текстовое поле 5"/>
          <p:cNvSpPr txBox="1"/>
          <p:nvPr/>
        </p:nvSpPr>
        <p:spPr>
          <a:xfrm>
            <a:off x="2667000" y="1839913"/>
            <a:ext cx="8675688" cy="706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легкая (I степень обезвоживания, потеря 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жидкости до 3% массы тела)</a:t>
            </a:r>
          </a:p>
        </p:txBody>
      </p:sp>
      <p:sp>
        <p:nvSpPr>
          <p:cNvPr id="14341" name="Текстовое поле 6"/>
          <p:cNvSpPr txBox="1"/>
          <p:nvPr/>
        </p:nvSpPr>
        <p:spPr>
          <a:xfrm>
            <a:off x="2667000" y="2822575"/>
            <a:ext cx="8675688" cy="706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среднетяжелая (</a:t>
            </a:r>
            <a:r>
              <a:rPr lang="en-US" altLang="ru-RU" sz="2000" dirty="0">
                <a:latin typeface="Arial" panose="020B0604020202020204" pitchFamily="34" charset="0"/>
              </a:rPr>
              <a:t>II </a:t>
            </a:r>
            <a:r>
              <a:rPr lang="ru-RU" altLang="en-US" sz="2000" dirty="0">
                <a:latin typeface="Arial" panose="020B0604020202020204" pitchFamily="34" charset="0"/>
              </a:rPr>
              <a:t>степень обезвоживания, 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потеря жидкости — 4-6% массы тела)</a:t>
            </a:r>
          </a:p>
        </p:txBody>
      </p:sp>
      <p:sp>
        <p:nvSpPr>
          <p:cNvPr id="14342" name="Текстовое поле 7"/>
          <p:cNvSpPr txBox="1"/>
          <p:nvPr/>
        </p:nvSpPr>
        <p:spPr>
          <a:xfrm>
            <a:off x="2665413" y="4149725"/>
            <a:ext cx="8677275" cy="706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тяжелая (III степень обезвоживания, 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потеря жидкости — -9% массы тела)</a:t>
            </a:r>
          </a:p>
        </p:txBody>
      </p:sp>
      <p:sp>
        <p:nvSpPr>
          <p:cNvPr id="14343" name="Текстовое поле 8"/>
          <p:cNvSpPr txBox="1"/>
          <p:nvPr/>
        </p:nvSpPr>
        <p:spPr>
          <a:xfrm>
            <a:off x="2665413" y="5449888"/>
            <a:ext cx="8231187" cy="706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очень тяжелая (IV степень обезвоживания, алгид, потеря жидкости составляет 10% массы тела и более).</a:t>
            </a:r>
          </a:p>
        </p:txBody>
      </p: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1295400" y="1689100"/>
            <a:ext cx="706438" cy="700088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1295400" y="2828925"/>
            <a:ext cx="706438" cy="700088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Прямоугольник 11">
            <a:hlinkClick r:id="rId4" action="ppaction://hlinksldjump"/>
          </p:cNvPr>
          <p:cNvSpPr/>
          <p:nvPr/>
        </p:nvSpPr>
        <p:spPr>
          <a:xfrm>
            <a:off x="1295400" y="4149725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Прямоугольник 12">
            <a:hlinkClick r:id="rId5" action="ppaction://hlinksldjump"/>
          </p:cNvPr>
          <p:cNvSpPr/>
          <p:nvPr/>
        </p:nvSpPr>
        <p:spPr>
          <a:xfrm>
            <a:off x="1295400" y="5457825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1438910" y="1803400"/>
            <a:ext cx="419735" cy="47117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1438910" y="2940050"/>
            <a:ext cx="419735" cy="47117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4" name="Стрелка вправо 3">
            <a:hlinkClick r:id="rId4" action="ppaction://hlinksldjump"/>
          </p:cNvPr>
          <p:cNvSpPr/>
          <p:nvPr/>
        </p:nvSpPr>
        <p:spPr>
          <a:xfrm>
            <a:off x="1438910" y="4263390"/>
            <a:ext cx="419735" cy="47117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6" name="Стрелка вправо 5">
            <a:hlinkClick r:id="rId5" action="ppaction://hlinksldjump"/>
          </p:cNvPr>
          <p:cNvSpPr/>
          <p:nvPr/>
        </p:nvSpPr>
        <p:spPr>
          <a:xfrm>
            <a:off x="1438910" y="5571490"/>
            <a:ext cx="419735" cy="47117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13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568325" y="5540375"/>
            <a:ext cx="704850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364" name="Текстовое поле 3"/>
          <p:cNvSpPr txBox="1"/>
          <p:nvPr/>
        </p:nvSpPr>
        <p:spPr>
          <a:xfrm>
            <a:off x="568325" y="1123950"/>
            <a:ext cx="54784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 1 степень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366" name="Текстовое поле 4"/>
          <p:cNvSpPr txBox="1"/>
          <p:nvPr/>
        </p:nvSpPr>
        <p:spPr>
          <a:xfrm>
            <a:off x="5260975" y="879475"/>
            <a:ext cx="5588000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Стул обычно обильный, от 3 до 10 раз в сутки,  испражнения с самого начала становятся водянистыми, представляют собой мутновато-белую жидкость с плавающими хлопьями, напоминают по внешнему виду рисовый отвар и не имеют запаха или с запахом рыбы, или сырого тертого картофеля. Температура субфебрильная. Беспокоит мышечная слабость, жажда. Аппетит понижен, сухость слизистых, кожа сохраняется влажной, тахикардия</a:t>
            </a:r>
          </a:p>
        </p:txBody>
      </p:sp>
      <p:sp>
        <p:nvSpPr>
          <p:cNvPr id="2" name="Стрелка влево 1">
            <a:hlinkClick r:id="rId2" action="ppaction://hlinksldjump"/>
          </p:cNvPr>
          <p:cNvSpPr/>
          <p:nvPr/>
        </p:nvSpPr>
        <p:spPr>
          <a:xfrm>
            <a:off x="685165" y="5643880"/>
            <a:ext cx="471170" cy="491490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10247" name="Изображение 7" descr="maxresdefault"/>
          <p:cNvPicPr>
            <a:picLocks noChangeAspect="1"/>
          </p:cNvPicPr>
          <p:nvPr/>
        </p:nvPicPr>
        <p:blipFill>
          <a:blip r:embed="rId3" cstate="print"/>
          <a:srcRect l="28197" r="22324" b="29573"/>
          <a:stretch>
            <a:fillRect/>
          </a:stretch>
        </p:blipFill>
        <p:spPr>
          <a:xfrm>
            <a:off x="774700" y="2857500"/>
            <a:ext cx="3092450" cy="247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14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598488" y="5464175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388" name="Текстовое поле 3"/>
          <p:cNvSpPr txBox="1"/>
          <p:nvPr/>
        </p:nvSpPr>
        <p:spPr>
          <a:xfrm>
            <a:off x="568325" y="1123950"/>
            <a:ext cx="54784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2 степень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390" name="Текстовое поле 4"/>
          <p:cNvSpPr txBox="1"/>
          <p:nvPr/>
        </p:nvSpPr>
        <p:spPr>
          <a:xfrm>
            <a:off x="5103813" y="725488"/>
            <a:ext cx="5900737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Многократная рвота, напоминает рисовый отвар. Развивается профузный понос с частотой стула до 15-20 раз в сутки. Быстро нарастает обезвоживание. Больные жалуются на слабость, сухость во рту, жажду, головокружение. Кожа сухая, бледная, часто с неустойчивым цианозом, охриплость голоса, иногда судороги икроножных мышц. Тургор кожи становится пониженным (складка расправляется медленно). Черты лица иногда заостренные, тени под глазами. АД понижено (100 мм рт. ст. и ниже), олигурия</a:t>
            </a:r>
          </a:p>
        </p:txBody>
      </p:sp>
      <p:sp>
        <p:nvSpPr>
          <p:cNvPr id="2" name="Стрелка влево 1">
            <a:hlinkClick r:id="rId2" action="ppaction://hlinksldjump"/>
          </p:cNvPr>
          <p:cNvSpPr/>
          <p:nvPr/>
        </p:nvSpPr>
        <p:spPr>
          <a:xfrm>
            <a:off x="716280" y="5567680"/>
            <a:ext cx="471170" cy="491490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3" name="Изображение 2" descr="653559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5155" y="2746375"/>
            <a:ext cx="3432175" cy="204851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15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2 (2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915" y="2076450"/>
            <a:ext cx="3081655" cy="32258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75335" y="1915160"/>
            <a:ext cx="2952750" cy="2432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600075" y="5449888"/>
            <a:ext cx="704850" cy="700088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7412" name="Текстовое поле 3"/>
          <p:cNvSpPr txBox="1"/>
          <p:nvPr/>
        </p:nvSpPr>
        <p:spPr>
          <a:xfrm>
            <a:off x="568325" y="1123950"/>
            <a:ext cx="54784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3 степень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7414" name="Текстовое поле 7"/>
          <p:cNvSpPr txBox="1"/>
          <p:nvPr/>
        </p:nvSpPr>
        <p:spPr>
          <a:xfrm>
            <a:off x="5178425" y="1187450"/>
            <a:ext cx="5751513" cy="3168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Судороги мышц конечностей, общий цианоз, сухость кожи и слизистых, снижение тургора кожи, осиплость голоса вплоть до афонии, появляется симптом "руки прачки". Отмечаются снижение АД, тахикардия, нарастает олигурия.  Стул у больных более 10 раз в сутки, водянистый, обильный. Рвота частая с первых часов болезни, обильная. Температура тела нормальная или умеренно понижена (35,5-36,0°С)</a:t>
            </a:r>
          </a:p>
        </p:txBody>
      </p:sp>
      <p:sp>
        <p:nvSpPr>
          <p:cNvPr id="2" name="Стрелка влево 1">
            <a:hlinkClick r:id="rId3" action="ppaction://hlinksldjump"/>
          </p:cNvPr>
          <p:cNvSpPr/>
          <p:nvPr/>
        </p:nvSpPr>
        <p:spPr>
          <a:xfrm>
            <a:off x="716915" y="5554980"/>
            <a:ext cx="471170" cy="491490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645795" y="4984750"/>
            <a:ext cx="614045" cy="317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16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585788" y="5505450"/>
            <a:ext cx="706438" cy="698500"/>
          </a:xfrm>
          <a:prstGeom prst="rect">
            <a:avLst/>
          </a:prstGeom>
          <a:solidFill>
            <a:srgbClr val="B0D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436" name="Текстовое поле 3"/>
          <p:cNvSpPr txBox="1"/>
          <p:nvPr/>
        </p:nvSpPr>
        <p:spPr>
          <a:xfrm>
            <a:off x="568325" y="1123950"/>
            <a:ext cx="54784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4 стадия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461000" y="1033463"/>
            <a:ext cx="5454650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Все симптомы обезвоживания значительно выражены. Прогрессирует гиповолемический шок. Вследствие пареза кишечника понос и рвота могут временно уменьшиться или даже прекратиться, но иногда они возобновляются на фоне регидратации или после ее окончания.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Вследствие выраженных нарушений гемодинамики и спазма периферических сосудов у больных холерой наступает похолодание конечностей и кожи туловища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461000" y="1617663"/>
            <a:ext cx="5549900" cy="2306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dirty="0">
                <a:latin typeface="Arial" panose="020B0604020202020204" pitchFamily="34" charset="0"/>
              </a:rPr>
              <a:t>Кожа не только холодная, но и иногда покрыта липким потом. Температура тела снижается до 35 градусов или до 31 градуса («трупной температуры»). Если не проводится своевременное лечение, наступает фаза асфиксии, холерная кома и смерть на фоне потери сознания, резких нарушений гемодинамики, судорог</a:t>
            </a:r>
            <a:endParaRPr lang="ru-RU" altLang="en-US" dirty="0">
              <a:latin typeface="Calibri" panose="020F0502020204030204" pitchFamily="34" charset="0"/>
            </a:endParaRPr>
          </a:p>
        </p:txBody>
      </p:sp>
      <p:sp>
        <p:nvSpPr>
          <p:cNvPr id="2" name="Стрелка влево 1">
            <a:hlinkClick r:id="rId2" action="ppaction://hlinksldjump"/>
          </p:cNvPr>
          <p:cNvSpPr/>
          <p:nvPr/>
        </p:nvSpPr>
        <p:spPr>
          <a:xfrm>
            <a:off x="703580" y="5608955"/>
            <a:ext cx="471170" cy="491490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3" name="Изображение 2" descr="image-68"/>
          <p:cNvPicPr>
            <a:picLocks noChangeAspect="1"/>
          </p:cNvPicPr>
          <p:nvPr/>
        </p:nvPicPr>
        <p:blipFill>
          <a:blip r:embed="rId3" cstate="print"/>
          <a:srcRect l="14511" t="3704" r="2621" b="3704"/>
          <a:stretch>
            <a:fillRect/>
          </a:stretch>
        </p:blipFill>
        <p:spPr>
          <a:xfrm>
            <a:off x="925830" y="2618740"/>
            <a:ext cx="2921000" cy="244792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17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333750" y="2016125"/>
            <a:ext cx="5514975" cy="41338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1520" y="693420"/>
            <a:ext cx="8905875" cy="6667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460" name="Текстовое поле 6"/>
          <p:cNvSpPr txBox="1"/>
          <p:nvPr/>
        </p:nvSpPr>
        <p:spPr>
          <a:xfrm>
            <a:off x="3908425" y="765175"/>
            <a:ext cx="43751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Вид больного при холере</a:t>
            </a:r>
          </a:p>
        </p:txBody>
      </p:sp>
      <p:pic>
        <p:nvPicPr>
          <p:cNvPr id="19461" name="Изображение 3" descr="Slide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750" y="2297113"/>
            <a:ext cx="4762500" cy="3571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518795" y="6252210"/>
            <a:ext cx="1115504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1600">
                <a:latin typeface="Arial" panose="020B0604020202020204" pitchFamily="34" charset="0"/>
                <a:cs typeface="Arial" panose="020B0604020202020204" pitchFamily="34" charset="0"/>
              </a:rPr>
              <a:t>Дегидратация тяжелой степени холеры. Нарушение тургора кожных покровов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18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483" name="Текстовое поле 3"/>
          <p:cNvSpPr txBox="1"/>
          <p:nvPr/>
        </p:nvSpPr>
        <p:spPr>
          <a:xfrm>
            <a:off x="1206500" y="1123950"/>
            <a:ext cx="46561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Диагностика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485" name="Текстовое поле 4"/>
          <p:cNvSpPr txBox="1"/>
          <p:nvPr/>
        </p:nvSpPr>
        <p:spPr>
          <a:xfrm>
            <a:off x="5367338" y="1123950"/>
            <a:ext cx="5554662" cy="3478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Сбор клинико – эпидемиологического  анамнеза. Основным методом лабораторной диагностики холеры является бактериологическое исследование. Материалом для исследования служат рвотные массы и испражнения. Следует доставлять в лабораторию не позже 2 ч после забора (так как возбудитель быстро погибает, особенно в испражнениях).</a:t>
            </a:r>
          </a:p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Для ускоренной диагностики холеры применяют иммунолюминесцентный метод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6425" y="2651125"/>
            <a:ext cx="3430588" cy="28892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2" name="Изображение 1" descr="file_30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9465" y="2930525"/>
            <a:ext cx="3044190" cy="2331085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19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1507" name="Текстовое поле 3"/>
          <p:cNvSpPr txBox="1"/>
          <p:nvPr/>
        </p:nvSpPr>
        <p:spPr>
          <a:xfrm>
            <a:off x="1216025" y="1123950"/>
            <a:ext cx="25400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Осложнения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1509" name="Текстовое поле 4"/>
          <p:cNvSpPr txBox="1"/>
          <p:nvPr/>
        </p:nvSpPr>
        <p:spPr>
          <a:xfrm>
            <a:off x="5573713" y="2111375"/>
            <a:ext cx="4962525" cy="1320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Дегидратационный шок,  пневмония, которая часто сопровождается отеком легких, а также флегмона, абсцесс, гнойный паротит, цистит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20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a21ac64126284bb58afd71243f554b0d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4627" y="1019809"/>
            <a:ext cx="4382398" cy="45242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30313" y="-65087"/>
            <a:ext cx="5511800" cy="5535613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2531" name="Текстовое поле 3"/>
          <p:cNvSpPr txBox="1"/>
          <p:nvPr/>
        </p:nvSpPr>
        <p:spPr>
          <a:xfrm>
            <a:off x="1875155" y="2011045"/>
            <a:ext cx="4222750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Принципы лечения </a:t>
            </a:r>
          </a:p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в зависимости от степени дегидратации</a:t>
            </a:r>
          </a:p>
        </p:txBody>
      </p:sp>
      <p:sp>
        <p:nvSpPr>
          <p:cNvPr id="2" name="Стрелка влево 1">
            <a:hlinkClick r:id="rId4" action="ppaction://hlinksldjump"/>
          </p:cNvPr>
          <p:cNvSpPr/>
          <p:nvPr/>
        </p:nvSpPr>
        <p:spPr>
          <a:xfrm>
            <a:off x="685165" y="5643880"/>
            <a:ext cx="471170" cy="491490"/>
          </a:xfrm>
          <a:prstGeom prst="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21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  <p:pic>
        <p:nvPicPr>
          <p:cNvPr id="17" name="Степени дегидратации (обезвоживания) по Покровскому и их коррекция - meduniver (mp3cut.net) (6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744097" y="422395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82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57150" y="692150"/>
            <a:ext cx="4094163" cy="13843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555" name="Текстовое поле 3"/>
          <p:cNvSpPr txBox="1"/>
          <p:nvPr/>
        </p:nvSpPr>
        <p:spPr>
          <a:xfrm>
            <a:off x="1174750" y="908050"/>
            <a:ext cx="254000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800" dirty="0">
                <a:latin typeface="Arial" panose="020B0604020202020204" pitchFamily="34" charset="0"/>
              </a:rPr>
              <a:t>Сестринский уход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56150" y="3175"/>
            <a:ext cx="6597650" cy="553720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557" name="Текстовое поле 4"/>
          <p:cNvSpPr txBox="1"/>
          <p:nvPr/>
        </p:nvSpPr>
        <p:spPr>
          <a:xfrm>
            <a:off x="5324475" y="777875"/>
            <a:ext cx="54610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Медицинский персонал работает в противочумном костюме 4 типа. Больного помещают в бокс на специальную кровать с вырезом под ягодицами. Проводить сбор выделений больного в мерные емкости (рвотные массы и испражнения). Объем выделений фиксируется каждые 2 часа. Необходимо осуществлять уход при рвоте и диарее, проводить профилактику пролежней, смену белья, профилактику пневмонии, туалет полости рта, кожных покровов, обеспечить щадящую диету, уход при нарушении терморегуляции в зависимости от стадии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22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016125" y="2035175"/>
            <a:ext cx="8209915" cy="4108450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5485" y="641350"/>
            <a:ext cx="8251190" cy="738505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4580" name="Текстовое поле 3"/>
          <p:cNvSpPr txBox="1"/>
          <p:nvPr/>
        </p:nvSpPr>
        <p:spPr>
          <a:xfrm>
            <a:off x="2058988" y="749300"/>
            <a:ext cx="80756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en-US" sz="2800" dirty="0">
                <a:latin typeface="Arial" panose="020B0604020202020204" pitchFamily="34" charset="0"/>
              </a:rPr>
              <a:t>Противоэпидемические мероприятия </a:t>
            </a:r>
          </a:p>
        </p:txBody>
      </p:sp>
      <p:sp>
        <p:nvSpPr>
          <p:cNvPr id="24581" name="Текстовое поле 4"/>
          <p:cNvSpPr txBox="1"/>
          <p:nvPr/>
        </p:nvSpPr>
        <p:spPr>
          <a:xfrm>
            <a:off x="2884805" y="2812733"/>
            <a:ext cx="65659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ru-RU" altLang="en-US" sz="2000" dirty="0">
                <a:latin typeface="Arial" panose="020B0604020202020204" pitchFamily="34" charset="0"/>
              </a:rPr>
              <a:t>Госпитализация пациента, подача экстренного извещения. При обнаружении больного помещение закрывается до его госпитализации в инфекционный стационар. Медицинский работник по телефону или через нарочного извещает главного врача о выявленном больном и его состоянии, запрашивает защитную одежду, дезсредства, медикаменты, емкости для забора материала. </a:t>
            </a: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2948305" y="3074670"/>
            <a:ext cx="578358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/>
            <a:r>
              <a:rPr lang="ru-RU" altLang="en-US" dirty="0">
                <a:latin typeface="Arial" panose="020B0604020202020204" pitchFamily="34" charset="0"/>
                <a:sym typeface="+mn-ea"/>
              </a:rPr>
              <a:t>Никого не выпускают из помещения и не впускают. Медицинский работник должен соблюдать меры инфекционной безопасности, запрещается пользоваться раковинами, после госпитализации проводится заключительная дезинфекция. Контактных – помещают в изолятор на 5 дней с наблюдением</a:t>
            </a:r>
            <a:endParaRPr lang="ru-RU" altLang="en-US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23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Учения по холере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537848" y="555625"/>
            <a:ext cx="7163435" cy="56007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24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75485" y="641350"/>
            <a:ext cx="8251190" cy="738505"/>
          </a:xfrm>
          <a:prstGeom prst="rect">
            <a:avLst/>
          </a:prstGeom>
          <a:solidFill>
            <a:srgbClr val="C9E7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algn="ctr" eaLnBrk="1" hangingPunct="1"/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Вопросы для закрепления темы</a:t>
            </a:r>
            <a:endParaRPr sz="28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5603" name="Объект 2"/>
          <p:cNvSpPr>
            <a:spLocks noGrp="1"/>
          </p:cNvSpPr>
          <p:nvPr>
            <p:ph idx="1"/>
          </p:nvPr>
        </p:nvSpPr>
        <p:spPr>
          <a:xfrm>
            <a:off x="1467485" y="1984375"/>
            <a:ext cx="10515600" cy="4351338"/>
          </a:xfrm>
        </p:spPr>
        <p:txBody>
          <a:bodyPr vert="horz" wrap="square" lIns="91440" tIns="45720" rIns="91440" bIns="45720" anchor="t"/>
          <a:lstStyle/>
          <a:p>
            <a:pPr marL="457200" lvl="1" indent="0" eaLnBrk="1" hangingPunct="1">
              <a:buNone/>
            </a:pPr>
            <a:r>
              <a:rPr dirty="0"/>
              <a:t>1.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Назовите возбудителя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2. Назовите пути передачи при холере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3. Назовите степени обезвоживания при холере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4. Назовите проблемы пациента при </a:t>
            </a:r>
            <a:r>
              <a:rPr lang="en-US" altLang="x-none" sz="20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степени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5. Назовите проблемы пациента при </a:t>
            </a:r>
            <a:r>
              <a:rPr lang="en-US" altLang="x-none" sz="2000" dirty="0">
                <a:latin typeface="Arial" panose="020B0604020202020204" pitchFamily="34" charset="0"/>
                <a:cs typeface="Arial" panose="020B0604020202020204" pitchFamily="34" charset="0"/>
              </a:rPr>
              <a:t>II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степени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6. Назовите проблемы пациента при </a:t>
            </a:r>
            <a:r>
              <a:rPr lang="en-US" altLang="x-none" sz="2000" dirty="0">
                <a:latin typeface="Arial" panose="020B0604020202020204" pitchFamily="34" charset="0"/>
                <a:cs typeface="Arial" panose="020B0604020202020204" pitchFamily="34" charset="0"/>
              </a:rPr>
              <a:t> III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степени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7. Назовите проблемы пациента при </a:t>
            </a:r>
            <a:r>
              <a:rPr lang="en-US" altLang="x-none" sz="2000" dirty="0">
                <a:latin typeface="Arial" panose="020B0604020202020204" pitchFamily="34" charset="0"/>
                <a:cs typeface="Arial" panose="020B0604020202020204" pitchFamily="34" charset="0"/>
              </a:rPr>
              <a:t>IV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степени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8. Назовите диагностику и осложнения при холере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9. Назовите принципы лечения холеры</a:t>
            </a:r>
          </a:p>
          <a:p>
            <a:pPr marL="457200" lvl="1" indent="0" eaLnBrk="1" hangingPunct="1">
              <a:buNone/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10. Назовите особенности ухода за холерным больным</a:t>
            </a:r>
            <a:endParaRPr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25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Объект 2"/>
          <p:cNvSpPr>
            <a:spLocks noGrp="1"/>
          </p:cNvSpPr>
          <p:nvPr>
            <p:ph idx="1"/>
          </p:nvPr>
        </p:nvSpPr>
        <p:spPr>
          <a:xfrm>
            <a:off x="855663" y="1316038"/>
            <a:ext cx="10515600" cy="4351337"/>
          </a:xfrm>
        </p:spPr>
        <p:txBody>
          <a:bodyPr vert="horz" wrap="square" lIns="91440" tIns="45720" rIns="91440" bIns="45720" anchor="t"/>
          <a:lstStyle/>
          <a:p>
            <a:pPr marL="0" indent="0">
              <a:buNone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СанПиН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3.3686-21 "Санитарно-эпидемиологические требования по профилактике инфекционных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болезней».- Текст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электронный.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URL :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://rosmintrud.ru/docs/1281 (дата обращения: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22.02.2024). </a:t>
            </a:r>
            <a:r>
              <a:rPr sz="2000" dirty="0">
                <a:latin typeface="Arial" pitchFamily="34" charset="0"/>
                <a:cs typeface="Arial" pitchFamily="34" charset="0"/>
              </a:rPr>
              <a:t/>
            </a:r>
            <a:br>
              <a:rPr sz="2000" dirty="0">
                <a:latin typeface="Arial" pitchFamily="34" charset="0"/>
                <a:cs typeface="Arial" pitchFamily="34" charset="0"/>
              </a:rPr>
            </a:b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sz="2000" dirty="0">
                <a:latin typeface="Arial" pitchFamily="34" charset="0"/>
                <a:cs typeface="Arial" pitchFamily="34" charset="0"/>
              </a:rPr>
              <a:t>Сестринское дело при инфекционных болезнях с курсом ВИЧ-инфекции и эпидемиологии: учебник / Т. В. Антонова.- М.: ГЭОТАР-Медиа,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201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sz="2000" dirty="0">
                <a:latin typeface="Arial" pitchFamily="34" charset="0"/>
                <a:cs typeface="Arial" pitchFamily="34" charset="0"/>
              </a:rPr>
              <a:t>–</a:t>
            </a:r>
            <a:r>
              <a:rPr lang="en-US" altLang="x-none" sz="2000" dirty="0">
                <a:latin typeface="Arial" pitchFamily="34" charset="0"/>
                <a:cs typeface="Arial" pitchFamily="34" charset="0"/>
              </a:rPr>
              <a:t> 416 c</a:t>
            </a:r>
            <a:r>
              <a:rPr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Текст: непосредственный.</a:t>
            </a:r>
          </a:p>
          <a:p>
            <a:pPr marL="0" indent="0"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4438650" y="709930"/>
            <a:ext cx="33147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Список источников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altLang="zh-CN" smtClean="0">
                <a:latin typeface="Calibri" panose="020F0502020204030204" pitchFamily="34" charset="0"/>
              </a:rPr>
              <a:pPr lvl="0" eaLnBrk="1" hangingPunct="1"/>
              <a:t>26</a:t>
            </a:fld>
            <a:endParaRPr lang="ru-RU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1214</Words>
  <Application>Microsoft Office PowerPoint</Application>
  <PresentationFormat>Произвольный</PresentationFormat>
  <Paragraphs>132</Paragraphs>
  <Slides>26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Вопросы для закрепления темы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Голубь</dc:creator>
  <cp:lastModifiedBy>руслан</cp:lastModifiedBy>
  <cp:revision>35</cp:revision>
  <dcterms:created xsi:type="dcterms:W3CDTF">2016-02-26T07:29:00Z</dcterms:created>
  <dcterms:modified xsi:type="dcterms:W3CDTF">2024-03-12T14:49:48Z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1049-10.2.0.7646</vt:lpwstr>
  </property>
</Properties>
</file>