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</p:sldMasterIdLst>
  <p:notesMasterIdLst>
    <p:notesMasterId r:id="rId38"/>
  </p:notesMasterIdLst>
  <p:sldIdLst>
    <p:sldId id="257" r:id="rId16"/>
    <p:sldId id="288" r:id="rId17"/>
    <p:sldId id="290" r:id="rId18"/>
    <p:sldId id="291" r:id="rId19"/>
    <p:sldId id="292" r:id="rId20"/>
    <p:sldId id="293" r:id="rId21"/>
    <p:sldId id="295" r:id="rId22"/>
    <p:sldId id="296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10" r:id="rId31"/>
    <p:sldId id="309" r:id="rId32"/>
    <p:sldId id="278" r:id="rId33"/>
    <p:sldId id="279" r:id="rId34"/>
    <p:sldId id="307" r:id="rId35"/>
    <p:sldId id="308" r:id="rId36"/>
    <p:sldId id="305" r:id="rId37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22B83-9878-4146-952F-2AF85B2A7AF6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12BA0-66CC-4DA3-BCA3-B4BA29435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270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667669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12076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974391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3378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16839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0397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9520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7510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699651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4724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415195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13200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07295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273155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76391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310019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50530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83708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584633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099260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71417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245816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277705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56855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671955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420359"/>
      </p:ext>
    </p:extLst>
  </p:cSld>
  <p:clrMapOvr>
    <a:masterClrMapping/>
  </p:clrMapOvr>
  <p:transition spd="slow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73167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075520"/>
      </p:ext>
    </p:extLst>
  </p:cSld>
  <p:clrMapOvr>
    <a:masterClrMapping/>
  </p:clrMapOvr>
  <p:transition spd="slow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734107"/>
      </p:ext>
    </p:extLst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591974"/>
      </p:ext>
    </p:extLst>
  </p:cSld>
  <p:clrMapOvr>
    <a:masterClrMapping/>
  </p:clrMapOvr>
  <p:transition spd="slow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25148"/>
      </p:ext>
    </p:extLst>
  </p:cSld>
  <p:clrMapOvr>
    <a:masterClrMapping/>
  </p:clrMapOvr>
  <p:transition spd="slow"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263030"/>
      </p:ext>
    </p:extLst>
  </p:cSld>
  <p:clrMapOvr>
    <a:masterClrMapping/>
  </p:clrMapOvr>
  <p:transition spd="slow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007735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571365"/>
      </p:ext>
    </p:extLst>
  </p:cSld>
  <p:clrMapOvr>
    <a:masterClrMapping/>
  </p:clrMapOvr>
  <p:transition spd="slow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178414"/>
      </p:ext>
    </p:extLst>
  </p:cSld>
  <p:clrMapOvr>
    <a:masterClrMapping/>
  </p:clrMapOvr>
  <p:transition spd="slow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06833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050429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50625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313003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156497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945567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916016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3795"/>
      </p:ext>
    </p:extLst>
  </p:cSld>
  <p:clrMapOvr>
    <a:masterClrMapping/>
  </p:clrMapOvr>
  <p:transition spd="slow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61224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77077"/>
      </p:ext>
    </p:extLst>
  </p:cSld>
  <p:clrMapOvr>
    <a:masterClrMapping/>
  </p:clrMapOvr>
  <p:transition spd="slow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07603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033081"/>
      </p:ext>
    </p:extLst>
  </p:cSld>
  <p:clrMapOvr>
    <a:masterClrMapping/>
  </p:clrMapOvr>
  <p:transition spd="slow">
    <p:wip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734801"/>
      </p:ext>
    </p:extLst>
  </p:cSld>
  <p:clrMapOvr>
    <a:masterClrMapping/>
  </p:clrMapOvr>
  <p:transition spd="slow">
    <p:wip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939014"/>
      </p:ext>
    </p:extLst>
  </p:cSld>
  <p:clrMapOvr>
    <a:masterClrMapping/>
  </p:clrMapOvr>
  <p:transition spd="slow"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767127"/>
      </p:ext>
    </p:extLst>
  </p:cSld>
  <p:clrMapOvr>
    <a:masterClrMapping/>
  </p:clrMapOvr>
  <p:transition spd="slow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32336"/>
      </p:ext>
    </p:extLst>
  </p:cSld>
  <p:clrMapOvr>
    <a:masterClrMapping/>
  </p:clrMapOvr>
  <p:transition spd="slow">
    <p:wip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199594"/>
      </p:ext>
    </p:extLst>
  </p:cSld>
  <p:clrMapOvr>
    <a:masterClrMapping/>
  </p:clrMapOvr>
  <p:transition spd="slow">
    <p:wip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874436"/>
      </p:ext>
    </p:extLst>
  </p:cSld>
  <p:clrMapOvr>
    <a:masterClrMapping/>
  </p:clrMapOvr>
  <p:transition spd="slow">
    <p:wip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311706"/>
      </p:ext>
    </p:extLst>
  </p:cSld>
  <p:clrMapOvr>
    <a:masterClrMapping/>
  </p:clrMapOvr>
  <p:transition spd="slow">
    <p:wip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118283"/>
      </p:ext>
    </p:extLst>
  </p:cSld>
  <p:clrMapOvr>
    <a:masterClrMapping/>
  </p:clrMapOvr>
  <p:transition spd="slow">
    <p:wip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59070"/>
      </p:ext>
    </p:extLst>
  </p:cSld>
  <p:clrMapOvr>
    <a:masterClrMapping/>
  </p:clrMapOvr>
  <p:transition spd="slow">
    <p:wip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30780"/>
      </p:ext>
    </p:extLst>
  </p:cSld>
  <p:clrMapOvr>
    <a:masterClrMapping/>
  </p:clrMapOvr>
  <p:transition spd="slow">
    <p:wip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011707"/>
      </p:ext>
    </p:extLst>
  </p:cSld>
  <p:clrMapOvr>
    <a:masterClrMapping/>
  </p:clrMapOvr>
  <p:transition spd="slow">
    <p:wip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78920"/>
      </p:ext>
    </p:extLst>
  </p:cSld>
  <p:clrMapOvr>
    <a:masterClrMapping/>
  </p:clrMapOvr>
  <p:transition spd="slow">
    <p:wip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619227"/>
      </p:ext>
    </p:extLst>
  </p:cSld>
  <p:clrMapOvr>
    <a:masterClrMapping/>
  </p:clrMapOvr>
  <p:transition spd="slow">
    <p:wip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499930"/>
      </p:ext>
    </p:extLst>
  </p:cSld>
  <p:clrMapOvr>
    <a:masterClrMapping/>
  </p:clrMapOvr>
  <p:transition spd="slow">
    <p:wip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8754"/>
      </p:ext>
    </p:extLst>
  </p:cSld>
  <p:clrMapOvr>
    <a:masterClrMapping/>
  </p:clrMapOvr>
  <p:transition spd="slow">
    <p:wip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28279"/>
      </p:ext>
    </p:extLst>
  </p:cSld>
  <p:clrMapOvr>
    <a:masterClrMapping/>
  </p:clrMapOvr>
  <p:transition spd="slow">
    <p:wip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453395"/>
      </p:ext>
    </p:extLst>
  </p:cSld>
  <p:clrMapOvr>
    <a:masterClrMapping/>
  </p:clrMapOvr>
  <p:transition spd="slow">
    <p:wip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948510"/>
      </p:ext>
    </p:extLst>
  </p:cSld>
  <p:clrMapOvr>
    <a:masterClrMapping/>
  </p:clrMapOvr>
  <p:transition spd="slow">
    <p:wip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685813"/>
      </p:ext>
    </p:extLst>
  </p:cSld>
  <p:clrMapOvr>
    <a:masterClrMapping/>
  </p:clrMapOvr>
  <p:transition spd="slow">
    <p:wip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70303"/>
      </p:ext>
    </p:extLst>
  </p:cSld>
  <p:clrMapOvr>
    <a:masterClrMapping/>
  </p:clrMapOvr>
  <p:transition spd="slow">
    <p:wip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24816"/>
      </p:ext>
    </p:extLst>
  </p:cSld>
  <p:clrMapOvr>
    <a:masterClrMapping/>
  </p:clrMapOvr>
  <p:transition spd="slow">
    <p:wip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61311"/>
      </p:ext>
    </p:extLst>
  </p:cSld>
  <p:clrMapOvr>
    <a:masterClrMapping/>
  </p:clrMapOvr>
  <p:transition spd="slow">
    <p:wip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775829"/>
      </p:ext>
    </p:extLst>
  </p:cSld>
  <p:clrMapOvr>
    <a:masterClrMapping/>
  </p:clrMapOvr>
  <p:transition spd="slow">
    <p:wip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916015"/>
      </p:ext>
    </p:extLst>
  </p:cSld>
  <p:clrMapOvr>
    <a:masterClrMapping/>
  </p:clrMapOvr>
  <p:transition spd="slow">
    <p:wip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634555"/>
      </p:ext>
    </p:extLst>
  </p:cSld>
  <p:clrMapOvr>
    <a:masterClrMapping/>
  </p:clrMapOvr>
  <p:transition spd="slow">
    <p:wip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559493"/>
      </p:ext>
    </p:extLst>
  </p:cSld>
  <p:clrMapOvr>
    <a:masterClrMapping/>
  </p:clrMapOvr>
  <p:transition spd="slow">
    <p:wip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608286"/>
      </p:ext>
    </p:extLst>
  </p:cSld>
  <p:clrMapOvr>
    <a:masterClrMapping/>
  </p:clrMapOvr>
  <p:transition spd="slow">
    <p:wip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047366"/>
      </p:ext>
    </p:extLst>
  </p:cSld>
  <p:clrMapOvr>
    <a:masterClrMapping/>
  </p:clrMapOvr>
  <p:transition spd="slow">
    <p:wip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746256"/>
      </p:ext>
    </p:extLst>
  </p:cSld>
  <p:clrMapOvr>
    <a:masterClrMapping/>
  </p:clrMapOvr>
  <p:transition spd="slow">
    <p:wip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972514"/>
      </p:ext>
    </p:extLst>
  </p:cSld>
  <p:clrMapOvr>
    <a:masterClrMapping/>
  </p:clrMapOvr>
  <p:transition spd="slow">
    <p:wip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652433"/>
      </p:ext>
    </p:extLst>
  </p:cSld>
  <p:clrMapOvr>
    <a:masterClrMapping/>
  </p:clrMapOvr>
  <p:transition spd="slow">
    <p:wip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737074"/>
      </p:ext>
    </p:extLst>
  </p:cSld>
  <p:clrMapOvr>
    <a:masterClrMapping/>
  </p:clrMapOvr>
  <p:transition spd="slow">
    <p:wip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723676"/>
      </p:ext>
    </p:extLst>
  </p:cSld>
  <p:clrMapOvr>
    <a:masterClrMapping/>
  </p:clrMapOvr>
  <p:transition spd="slow">
    <p:wip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377823"/>
      </p:ext>
    </p:extLst>
  </p:cSld>
  <p:clrMapOvr>
    <a:masterClrMapping/>
  </p:clrMapOvr>
  <p:transition spd="slow">
    <p:wip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98286"/>
      </p:ext>
    </p:extLst>
  </p:cSld>
  <p:clrMapOvr>
    <a:masterClrMapping/>
  </p:clrMapOvr>
  <p:transition spd="slow">
    <p:wip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933647"/>
      </p:ext>
    </p:extLst>
  </p:cSld>
  <p:clrMapOvr>
    <a:masterClrMapping/>
  </p:clrMapOvr>
  <p:transition spd="slow">
    <p:wip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304060"/>
      </p:ext>
    </p:extLst>
  </p:cSld>
  <p:clrMapOvr>
    <a:masterClrMapping/>
  </p:clrMapOvr>
  <p:transition spd="slow">
    <p:wip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97688"/>
      </p:ext>
    </p:extLst>
  </p:cSld>
  <p:clrMapOvr>
    <a:masterClrMapping/>
  </p:clrMapOvr>
  <p:transition spd="slow">
    <p:wip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01261"/>
      </p:ext>
    </p:extLst>
  </p:cSld>
  <p:clrMapOvr>
    <a:masterClrMapping/>
  </p:clrMapOvr>
  <p:transition spd="slow">
    <p:wip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77067"/>
      </p:ext>
    </p:extLst>
  </p:cSld>
  <p:clrMapOvr>
    <a:masterClrMapping/>
  </p:clrMapOvr>
  <p:transition spd="slow">
    <p:wip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62511"/>
      </p:ext>
    </p:extLst>
  </p:cSld>
  <p:clrMapOvr>
    <a:masterClrMapping/>
  </p:clrMapOvr>
  <p:transition spd="slow">
    <p:wip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327329"/>
      </p:ext>
    </p:extLst>
  </p:cSld>
  <p:clrMapOvr>
    <a:masterClrMapping/>
  </p:clrMapOvr>
  <p:transition spd="slow">
    <p:wip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008294"/>
      </p:ext>
    </p:extLst>
  </p:cSld>
  <p:clrMapOvr>
    <a:masterClrMapping/>
  </p:clrMapOvr>
  <p:transition spd="slow">
    <p:wip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35218"/>
      </p:ext>
    </p:extLst>
  </p:cSld>
  <p:clrMapOvr>
    <a:masterClrMapping/>
  </p:clrMapOvr>
  <p:transition spd="slow">
    <p:wip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378815"/>
      </p:ext>
    </p:extLst>
  </p:cSld>
  <p:clrMapOvr>
    <a:masterClrMapping/>
  </p:clrMapOvr>
  <p:transition spd="slow">
    <p:wip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87949"/>
      </p:ext>
    </p:extLst>
  </p:cSld>
  <p:clrMapOvr>
    <a:masterClrMapping/>
  </p:clrMapOvr>
  <p:transition spd="slow">
    <p:wip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916679"/>
      </p:ext>
    </p:extLst>
  </p:cSld>
  <p:clrMapOvr>
    <a:masterClrMapping/>
  </p:clrMapOvr>
  <p:transition spd="slow">
    <p:wip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46571"/>
      </p:ext>
    </p:extLst>
  </p:cSld>
  <p:clrMapOvr>
    <a:masterClrMapping/>
  </p:clrMapOvr>
  <p:transition spd="slow">
    <p:wip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433989"/>
      </p:ext>
    </p:extLst>
  </p:cSld>
  <p:clrMapOvr>
    <a:masterClrMapping/>
  </p:clrMapOvr>
  <p:transition spd="slow">
    <p:wip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041510"/>
      </p:ext>
    </p:extLst>
  </p:cSld>
  <p:clrMapOvr>
    <a:masterClrMapping/>
  </p:clrMapOvr>
  <p:transition spd="slow">
    <p:wip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804591"/>
      </p:ext>
    </p:extLst>
  </p:cSld>
  <p:clrMapOvr>
    <a:masterClrMapping/>
  </p:clrMapOvr>
  <p:transition spd="slow">
    <p:wip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501369"/>
      </p:ext>
    </p:extLst>
  </p:cSld>
  <p:clrMapOvr>
    <a:masterClrMapping/>
  </p:clrMapOvr>
  <p:transition spd="slow">
    <p:wip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326941"/>
      </p:ext>
    </p:extLst>
  </p:cSld>
  <p:clrMapOvr>
    <a:masterClrMapping/>
  </p:clrMapOvr>
  <p:transition spd="slow">
    <p:wip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146951"/>
      </p:ext>
    </p:extLst>
  </p:cSld>
  <p:clrMapOvr>
    <a:masterClrMapping/>
  </p:clrMapOvr>
  <p:transition spd="slow">
    <p:wip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414797"/>
      </p:ext>
    </p:extLst>
  </p:cSld>
  <p:clrMapOvr>
    <a:masterClrMapping/>
  </p:clrMapOvr>
  <p:transition spd="slow">
    <p:wip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019649"/>
      </p:ext>
    </p:extLst>
  </p:cSld>
  <p:clrMapOvr>
    <a:masterClrMapping/>
  </p:clrMapOvr>
  <p:transition spd="slow">
    <p:wip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884999"/>
      </p:ext>
    </p:extLst>
  </p:cSld>
  <p:clrMapOvr>
    <a:masterClrMapping/>
  </p:clrMapOvr>
  <p:transition spd="slow">
    <p:wip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258032"/>
      </p:ext>
    </p:extLst>
  </p:cSld>
  <p:clrMapOvr>
    <a:masterClrMapping/>
  </p:clrMapOvr>
  <p:transition spd="slow">
    <p:wip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9882"/>
      </p:ext>
    </p:extLst>
  </p:cSld>
  <p:clrMapOvr>
    <a:masterClrMapping/>
  </p:clrMapOvr>
  <p:transition spd="slow">
    <p:wip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939728"/>
      </p:ext>
    </p:extLst>
  </p:cSld>
  <p:clrMapOvr>
    <a:masterClrMapping/>
  </p:clrMapOvr>
  <p:transition spd="slow">
    <p:wip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691201"/>
      </p:ext>
    </p:extLst>
  </p:cSld>
  <p:clrMapOvr>
    <a:masterClrMapping/>
  </p:clrMapOvr>
  <p:transition spd="slow">
    <p:wip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869393"/>
      </p:ext>
    </p:extLst>
  </p:cSld>
  <p:clrMapOvr>
    <a:masterClrMapping/>
  </p:clrMapOvr>
  <p:transition spd="slow">
    <p:wip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809068"/>
      </p:ext>
    </p:extLst>
  </p:cSld>
  <p:clrMapOvr>
    <a:masterClrMapping/>
  </p:clrMapOvr>
  <p:transition spd="slow">
    <p:wip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922477"/>
      </p:ext>
    </p:extLst>
  </p:cSld>
  <p:clrMapOvr>
    <a:masterClrMapping/>
  </p:clrMapOvr>
  <p:transition spd="slow">
    <p:wip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306559"/>
      </p:ext>
    </p:extLst>
  </p:cSld>
  <p:clrMapOvr>
    <a:masterClrMapping/>
  </p:clrMapOvr>
  <p:transition spd="slow">
    <p:wip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632938"/>
      </p:ext>
    </p:extLst>
  </p:cSld>
  <p:clrMapOvr>
    <a:masterClrMapping/>
  </p:clrMapOvr>
  <p:transition spd="slow">
    <p:wip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344621"/>
      </p:ext>
    </p:extLst>
  </p:cSld>
  <p:clrMapOvr>
    <a:masterClrMapping/>
  </p:clrMapOvr>
  <p:transition spd="slow">
    <p:wip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163538"/>
      </p:ext>
    </p:extLst>
  </p:cSld>
  <p:clrMapOvr>
    <a:masterClrMapping/>
  </p:clrMapOvr>
  <p:transition spd="slow">
    <p:wip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15790"/>
      </p:ext>
    </p:extLst>
  </p:cSld>
  <p:clrMapOvr>
    <a:masterClrMapping/>
  </p:clrMapOvr>
  <p:transition spd="slow">
    <p:wip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550567"/>
      </p:ext>
    </p:extLst>
  </p:cSld>
  <p:clrMapOvr>
    <a:masterClrMapping/>
  </p:clrMapOvr>
  <p:transition spd="slow">
    <p:wip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82620"/>
      </p:ext>
    </p:extLst>
  </p:cSld>
  <p:clrMapOvr>
    <a:masterClrMapping/>
  </p:clrMapOvr>
  <p:transition spd="slow">
    <p:wip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404944"/>
      </p:ext>
    </p:extLst>
  </p:cSld>
  <p:clrMapOvr>
    <a:masterClrMapping/>
  </p:clrMapOvr>
  <p:transition spd="slow">
    <p:wip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808971"/>
      </p:ext>
    </p:extLst>
  </p:cSld>
  <p:clrMapOvr>
    <a:masterClrMapping/>
  </p:clrMapOvr>
  <p:transition spd="slow">
    <p:wipe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564140"/>
      </p:ext>
    </p:extLst>
  </p:cSld>
  <p:clrMapOvr>
    <a:masterClrMapping/>
  </p:clrMapOvr>
  <p:transition spd="slow">
    <p:wipe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002357"/>
      </p:ext>
    </p:extLst>
  </p:cSld>
  <p:clrMapOvr>
    <a:masterClrMapping/>
  </p:clrMapOvr>
  <p:transition spd="slow">
    <p:wip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636066"/>
      </p:ext>
    </p:extLst>
  </p:cSld>
  <p:clrMapOvr>
    <a:masterClrMapping/>
  </p:clrMapOvr>
  <p:transition spd="slow">
    <p:wip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876506"/>
      </p:ext>
    </p:extLst>
  </p:cSld>
  <p:clrMapOvr>
    <a:masterClrMapping/>
  </p:clrMapOvr>
  <p:transition spd="slow">
    <p:wip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930559"/>
      </p:ext>
    </p:extLst>
  </p:cSld>
  <p:clrMapOvr>
    <a:masterClrMapping/>
  </p:clrMapOvr>
  <p:transition spd="slow">
    <p:wip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067890"/>
      </p:ext>
    </p:extLst>
  </p:cSld>
  <p:clrMapOvr>
    <a:masterClrMapping/>
  </p:clrMapOvr>
  <p:transition spd="slow">
    <p:wip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05251"/>
      </p:ext>
    </p:extLst>
  </p:cSld>
  <p:clrMapOvr>
    <a:masterClrMapping/>
  </p:clrMapOvr>
  <p:transition spd="slow">
    <p:wip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615459"/>
      </p:ext>
    </p:extLst>
  </p:cSld>
  <p:clrMapOvr>
    <a:masterClrMapping/>
  </p:clrMapOvr>
  <p:transition spd="slow">
    <p:wip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472237"/>
      </p:ext>
    </p:extLst>
  </p:cSld>
  <p:clrMapOvr>
    <a:masterClrMapping/>
  </p:clrMapOvr>
  <p:transition spd="slow">
    <p:wip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819943"/>
      </p:ext>
    </p:extLst>
  </p:cSld>
  <p:clrMapOvr>
    <a:masterClrMapping/>
  </p:clrMapOvr>
  <p:transition spd="slow">
    <p:wip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284911"/>
      </p:ext>
    </p:extLst>
  </p:cSld>
  <p:clrMapOvr>
    <a:masterClrMapping/>
  </p:clrMapOvr>
  <p:transition spd="slow">
    <p:wip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201819"/>
      </p:ext>
    </p:extLst>
  </p:cSld>
  <p:clrMapOvr>
    <a:masterClrMapping/>
  </p:clrMapOvr>
  <p:transition spd="slow">
    <p:wip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607319"/>
      </p:ext>
    </p:extLst>
  </p:cSld>
  <p:clrMapOvr>
    <a:masterClrMapping/>
  </p:clrMapOvr>
  <p:transition spd="slow">
    <p:wipe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472314"/>
      </p:ext>
    </p:extLst>
  </p:cSld>
  <p:clrMapOvr>
    <a:masterClrMapping/>
  </p:clrMapOvr>
  <p:transition spd="slow">
    <p:wipe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139804"/>
      </p:ext>
    </p:extLst>
  </p:cSld>
  <p:clrMapOvr>
    <a:masterClrMapping/>
  </p:clrMapOvr>
  <p:transition spd="slow">
    <p:wipe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376207"/>
      </p:ext>
    </p:extLst>
  </p:cSld>
  <p:clrMapOvr>
    <a:masterClrMapping/>
  </p:clrMapOvr>
  <p:transition spd="slow">
    <p:wipe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69832"/>
      </p:ext>
    </p:extLst>
  </p:cSld>
  <p:clrMapOvr>
    <a:masterClrMapping/>
  </p:clrMapOvr>
  <p:transition spd="slow">
    <p:wipe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46683"/>
      </p:ext>
    </p:extLst>
  </p:cSld>
  <p:clrMapOvr>
    <a:masterClrMapping/>
  </p:clrMapOvr>
  <p:transition spd="slow">
    <p:wipe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874861"/>
      </p:ext>
    </p:extLst>
  </p:cSld>
  <p:clrMapOvr>
    <a:masterClrMapping/>
  </p:clrMapOvr>
  <p:transition spd="slow">
    <p:wipe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740271"/>
      </p:ext>
    </p:extLst>
  </p:cSld>
  <p:clrMapOvr>
    <a:masterClrMapping/>
  </p:clrMapOvr>
  <p:transition spd="slow">
    <p:wipe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472705"/>
      </p:ext>
    </p:extLst>
  </p:cSld>
  <p:clrMapOvr>
    <a:masterClrMapping/>
  </p:clrMapOvr>
  <p:transition spd="slow">
    <p:wipe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832910"/>
      </p:ext>
    </p:extLst>
  </p:cSld>
  <p:clrMapOvr>
    <a:masterClrMapping/>
  </p:clrMapOvr>
  <p:transition spd="slow">
    <p:wipe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485336"/>
      </p:ext>
    </p:extLst>
  </p:cSld>
  <p:clrMapOvr>
    <a:masterClrMapping/>
  </p:clrMapOvr>
  <p:transition spd="slow">
    <p:wipe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389809"/>
      </p:ext>
    </p:extLst>
  </p:cSld>
  <p:clrMapOvr>
    <a:masterClrMapping/>
  </p:clrMapOvr>
  <p:transition spd="slow">
    <p:wipe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215746"/>
      </p:ext>
    </p:extLst>
  </p:cSld>
  <p:clrMapOvr>
    <a:masterClrMapping/>
  </p:clrMapOvr>
  <p:transition spd="slow">
    <p:wipe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919950"/>
      </p:ext>
    </p:extLst>
  </p:cSld>
  <p:clrMapOvr>
    <a:masterClrMapping/>
  </p:clrMapOvr>
  <p:transition spd="slow">
    <p:wipe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664120"/>
      </p:ext>
    </p:extLst>
  </p:cSld>
  <p:clrMapOvr>
    <a:masterClrMapping/>
  </p:clrMapOvr>
  <p:transition spd="slow">
    <p:wipe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757468"/>
      </p:ext>
    </p:extLst>
  </p:cSld>
  <p:clrMapOvr>
    <a:masterClrMapping/>
  </p:clrMapOvr>
  <p:transition spd="slow">
    <p:wipe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168832"/>
      </p:ext>
    </p:extLst>
  </p:cSld>
  <p:clrMapOvr>
    <a:masterClrMapping/>
  </p:clrMapOvr>
  <p:transition spd="slow">
    <p:wipe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403656"/>
      </p:ext>
    </p:extLst>
  </p:cSld>
  <p:clrMapOvr>
    <a:masterClrMapping/>
  </p:clrMapOvr>
  <p:transition spd="slow">
    <p:wipe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240556"/>
      </p:ext>
    </p:extLst>
  </p:cSld>
  <p:clrMapOvr>
    <a:masterClrMapping/>
  </p:clrMapOvr>
  <p:transition spd="slow">
    <p:wipe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370138"/>
      </p:ext>
    </p:extLst>
  </p:cSld>
  <p:clrMapOvr>
    <a:masterClrMapping/>
  </p:clrMapOvr>
  <p:transition spd="slow">
    <p:wipe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189068"/>
      </p:ext>
    </p:extLst>
  </p:cSld>
  <p:clrMapOvr>
    <a:masterClrMapping/>
  </p:clrMapOvr>
  <p:transition spd="slow">
    <p:wipe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465312"/>
      </p:ext>
    </p:extLst>
  </p:cSld>
  <p:clrMapOvr>
    <a:masterClrMapping/>
  </p:clrMapOvr>
  <p:transition spd="slow">
    <p:wipe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918908"/>
      </p:ext>
    </p:extLst>
  </p:cSld>
  <p:clrMapOvr>
    <a:masterClrMapping/>
  </p:clrMapOvr>
  <p:transition spd="slow">
    <p:wipe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871321"/>
      </p:ext>
    </p:extLst>
  </p:cSld>
  <p:clrMapOvr>
    <a:masterClrMapping/>
  </p:clrMapOvr>
  <p:transition spd="slow">
    <p:wipe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764400"/>
      </p:ext>
    </p:extLst>
  </p:cSld>
  <p:clrMapOvr>
    <a:masterClrMapping/>
  </p:clrMapOvr>
  <p:transition spd="slow">
    <p:wipe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140433"/>
      </p:ext>
    </p:extLst>
  </p:cSld>
  <p:clrMapOvr>
    <a:masterClrMapping/>
  </p:clrMapOvr>
  <p:transition spd="slow">
    <p:wipe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745635"/>
      </p:ext>
    </p:extLst>
  </p:cSld>
  <p:clrMapOvr>
    <a:masterClrMapping/>
  </p:clrMapOvr>
  <p:transition spd="slow">
    <p:wipe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585646"/>
      </p:ext>
    </p:extLst>
  </p:cSld>
  <p:clrMapOvr>
    <a:masterClrMapping/>
  </p:clrMapOvr>
  <p:transition spd="slow">
    <p:wipe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358519"/>
      </p:ext>
    </p:extLst>
  </p:cSld>
  <p:clrMapOvr>
    <a:masterClrMapping/>
  </p:clrMapOvr>
  <p:transition spd="slow">
    <p:wipe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16254"/>
      </p:ext>
    </p:extLst>
  </p:cSld>
  <p:clrMapOvr>
    <a:masterClrMapping/>
  </p:clrMapOvr>
  <p:transition spd="slow">
    <p:wipe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06318"/>
      </p:ext>
    </p:extLst>
  </p:cSld>
  <p:clrMapOvr>
    <a:masterClrMapping/>
  </p:clrMapOvr>
  <p:transition spd="slow">
    <p:wipe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009407"/>
      </p:ext>
    </p:extLst>
  </p:cSld>
  <p:clrMapOvr>
    <a:masterClrMapping/>
  </p:clrMapOvr>
  <p:transition spd="slow">
    <p:wipe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225251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F4A3-A422-4189-A4F1-6A49FC92A6C9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A2634-916F-4290-AA67-A56F475995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549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1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03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23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074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244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812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08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79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903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663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61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4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178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12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Pictures\Рисунок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797425"/>
            <a:ext cx="6400800" cy="1655763"/>
          </a:xfrm>
        </p:spPr>
        <p:txBody>
          <a:bodyPr>
            <a:normAutofit/>
          </a:bodyPr>
          <a:lstStyle/>
          <a:p>
            <a:r>
              <a:rPr lang="ru-RU" sz="2400" b="1" i="1" dirty="0">
                <a:solidFill>
                  <a:schemeClr val="tx1"/>
                </a:solidFill>
              </a:rPr>
              <a:t>Выполнила </a:t>
            </a:r>
          </a:p>
          <a:p>
            <a:pPr eaLnBrk="1" hangingPunct="1"/>
            <a:r>
              <a:rPr lang="ru-RU" sz="2400" b="1" i="1" dirty="0">
                <a:solidFill>
                  <a:schemeClr val="tx1"/>
                </a:solidFill>
              </a:rPr>
              <a:t>Воспитатель МДОАУ «Д/С № 16 «Петушок» г. Орска» </a:t>
            </a:r>
            <a:r>
              <a:rPr lang="ru-RU" sz="2400" b="1" i="1" dirty="0" err="1">
                <a:solidFill>
                  <a:schemeClr val="tx1"/>
                </a:solidFill>
              </a:rPr>
              <a:t>Мисеюк</a:t>
            </a:r>
            <a:r>
              <a:rPr lang="ru-RU" sz="2400" b="1" i="1" dirty="0">
                <a:solidFill>
                  <a:schemeClr val="tx1"/>
                </a:solidFill>
              </a:rPr>
              <a:t> Татьяна Николаевна</a:t>
            </a:r>
          </a:p>
        </p:txBody>
      </p:sp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11188" y="1341438"/>
            <a:ext cx="7921625" cy="3024187"/>
          </a:xfrm>
          <a:pattFill prst="ltDnDiag">
            <a:fgClr>
              <a:srgbClr val="CCFFFF"/>
            </a:fgClr>
            <a:bgClr>
              <a:schemeClr val="bg1"/>
            </a:bgClr>
          </a:pattFill>
          <a:ln w="38100">
            <a:solidFill>
              <a:srgbClr val="66FF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4000" b="1" dirty="0">
                <a:solidFill>
                  <a:srgbClr val="800000"/>
                </a:solidFill>
                <a:latin typeface="Monotype Corsiva" pitchFamily="66" charset="0"/>
              </a:rPr>
              <a:t>Презентация краткосрочного проекта </a:t>
            </a:r>
            <a:r>
              <a:rPr lang="ru-RU" sz="5400" b="1" dirty="0">
                <a:solidFill>
                  <a:srgbClr val="00C400"/>
                </a:solidFill>
                <a:latin typeface="Monotype Corsiva" pitchFamily="66" charset="0"/>
              </a:rPr>
              <a:t>«Огород на окошке»</a:t>
            </a:r>
            <a:br>
              <a:rPr lang="ru-RU" sz="5400" b="1" dirty="0">
                <a:solidFill>
                  <a:srgbClr val="00C400"/>
                </a:solidFill>
                <a:latin typeface="Monotype Corsiva" pitchFamily="66" charset="0"/>
              </a:rPr>
            </a:br>
            <a:r>
              <a:rPr lang="ru-RU" sz="4000" b="1" dirty="0">
                <a:solidFill>
                  <a:srgbClr val="800000"/>
                </a:solidFill>
                <a:latin typeface="Monotype Corsiva" pitchFamily="66" charset="0"/>
              </a:rPr>
              <a:t>в первой младшей группе </a:t>
            </a:r>
            <a:br>
              <a:rPr lang="ru-RU" sz="4000" b="1" dirty="0">
                <a:solidFill>
                  <a:srgbClr val="800000"/>
                </a:solidFill>
                <a:latin typeface="Monotype Corsiva" pitchFamily="66" charset="0"/>
              </a:rPr>
            </a:br>
            <a:r>
              <a:rPr lang="ru-RU" sz="4000" b="1" dirty="0">
                <a:solidFill>
                  <a:srgbClr val="800000"/>
                </a:solidFill>
                <a:latin typeface="Monotype Corsiva" pitchFamily="66" charset="0"/>
              </a:rPr>
              <a:t>«Колобки»</a:t>
            </a:r>
          </a:p>
        </p:txBody>
      </p:sp>
    </p:spTree>
    <p:extLst>
      <p:ext uri="{BB962C8B-B14F-4D97-AF65-F5344CB8AC3E}">
        <p14:creationId xmlns:p14="http://schemas.microsoft.com/office/powerpoint/2010/main" val="23612113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89925" cy="5688013"/>
          </a:xfrm>
        </p:spPr>
        <p:txBody>
          <a:bodyPr/>
          <a:lstStyle/>
          <a:p>
            <a:pPr eaLnBrk="1" hangingPunct="1"/>
            <a:r>
              <a:rPr lang="ru-RU" sz="2400" b="1" i="1" dirty="0">
                <a:solidFill>
                  <a:srgbClr val="FF0000"/>
                </a:solidFill>
              </a:rPr>
              <a:t>Актуальность Проекта:</a:t>
            </a:r>
            <a:br>
              <a:rPr lang="ru-RU" sz="2400" dirty="0">
                <a:solidFill>
                  <a:srgbClr val="FF0000"/>
                </a:solidFill>
              </a:rPr>
            </a:br>
            <a:r>
              <a:rPr lang="ru-RU" sz="1800" dirty="0"/>
              <a:t>С самого рождения ребенок является первооткрывателем, исследователем того мира, который его окружает. А особенно ребенок – дошкольник.   Китайская пословица гласит: «Расскажи – и я забуду, покажи – и я запомню, дай попробовать и я пойму». Так и ребенок усваивает все прочно и надолго, когда слышит, видит и делает сам.</a:t>
            </a:r>
            <a:r>
              <a:rPr lang="ru-RU" sz="1800" b="1" dirty="0"/>
              <a:t>  </a:t>
            </a:r>
            <a:br>
              <a:rPr lang="ru-RU" sz="1800" dirty="0"/>
            </a:br>
            <a:r>
              <a:rPr lang="ru-RU" sz="1800" dirty="0"/>
              <a:t>Дети младшего дошкольного возраста в недостаточной степени имеют представления о растениях, о условиях необходимых для их роста .  </a:t>
            </a:r>
            <a:br>
              <a:rPr lang="ru-RU" sz="1800" dirty="0"/>
            </a:br>
            <a:r>
              <a:rPr lang="ru-RU" sz="1800" dirty="0"/>
              <a:t>Проект направлен на расширение и обобщение знаний о культурных огородных растениях. Научившись понимать состояние растений, ребенок будет видеть в зеленом ростке особое живое существо, жизнь которого целиком зависит от того, получает он уход или нет.</a:t>
            </a:r>
            <a:br>
              <a:rPr lang="ru-RU" sz="1800" dirty="0"/>
            </a:br>
            <a:r>
              <a:rPr lang="ru-RU" sz="1800" dirty="0"/>
              <a:t>Таким образом, решаются задачи познавательно-исследовательского, социально-личностного, эстетического развития ребенка. Маленькие дети любят действовать. Приобщение к посильному труду по уходу за растениями – это развитие таких качеств, как ответственность за выполнение поручения, за полученный результат, обязательность, целеустремленность. </a:t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28081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5688012"/>
          </a:xfrm>
        </p:spPr>
        <p:txBody>
          <a:bodyPr/>
          <a:lstStyle/>
          <a:p>
            <a:pPr eaLnBrk="1" hangingPunct="1"/>
            <a:r>
              <a:rPr lang="ru-RU" sz="2800" b="1" i="1" dirty="0">
                <a:solidFill>
                  <a:srgbClr val="FF0000"/>
                </a:solidFill>
              </a:rPr>
              <a:t>Участники Проекта: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400" dirty="0"/>
              <a:t>Дети группы раннего возраста «Колобки», воспитатель, родители. </a:t>
            </a:r>
            <a:br>
              <a:rPr lang="ru-RU" sz="2400" dirty="0"/>
            </a:br>
            <a:r>
              <a:rPr lang="ru-RU" sz="2800" b="1" i="1" dirty="0">
                <a:solidFill>
                  <a:srgbClr val="FF0000"/>
                </a:solidFill>
              </a:rPr>
              <a:t>Тип Проекта: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400" b="1" i="1" dirty="0">
                <a:solidFill>
                  <a:srgbClr val="0070C0"/>
                </a:solidFill>
              </a:rPr>
              <a:t>По содержанию: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dirty="0"/>
              <a:t>обучающий, познавательный, исследовательский.</a:t>
            </a:r>
            <a:br>
              <a:rPr lang="ru-RU" sz="2400" dirty="0"/>
            </a:br>
            <a:r>
              <a:rPr lang="ru-RU" sz="2400" b="1" i="1" dirty="0">
                <a:solidFill>
                  <a:srgbClr val="0070C0"/>
                </a:solidFill>
              </a:rPr>
              <a:t>По числу участников: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dirty="0"/>
              <a:t>групповой </a:t>
            </a:r>
            <a:br>
              <a:rPr lang="ru-RU" sz="2400" dirty="0"/>
            </a:br>
            <a:r>
              <a:rPr lang="ru-RU" sz="2400" b="1" i="1" dirty="0">
                <a:solidFill>
                  <a:srgbClr val="0070C0"/>
                </a:solidFill>
              </a:rPr>
              <a:t>По времени проведения: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dirty="0"/>
              <a:t>краткосрочный (3 недели).</a:t>
            </a:r>
            <a:br>
              <a:rPr lang="ru-RU" sz="2400" dirty="0"/>
            </a:br>
            <a:r>
              <a:rPr lang="ru-RU" sz="2400" b="1" i="1" dirty="0">
                <a:solidFill>
                  <a:srgbClr val="0070C0"/>
                </a:solidFill>
              </a:rPr>
              <a:t>По характеру: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dirty="0"/>
              <a:t>в рамках ДОУ.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08739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187624" y="1412776"/>
            <a:ext cx="6840760" cy="3888432"/>
          </a:xfrm>
          <a:solidFill>
            <a:srgbClr val="FFFFCC"/>
          </a:solidFill>
          <a:ln w="38100">
            <a:solidFill>
              <a:srgbClr val="FFCC66"/>
            </a:solidFill>
          </a:ln>
        </p:spPr>
        <p:txBody>
          <a:bodyPr/>
          <a:lstStyle/>
          <a:p>
            <a:pPr eaLnBrk="1" hangingPunct="1"/>
            <a:r>
              <a:rPr lang="ru-RU" sz="2800" b="1" i="1" dirty="0"/>
              <a:t>Цель Проекта:</a:t>
            </a:r>
            <a:br>
              <a:rPr lang="ru-RU" sz="2800" b="1" i="1" dirty="0"/>
            </a:br>
            <a:br>
              <a:rPr lang="ru-RU" sz="2800" dirty="0"/>
            </a:br>
            <a:r>
              <a:rPr lang="ru-RU" sz="2400" dirty="0"/>
              <a:t>Поддерживать детское любопытство и развивать интерес детей к совместному со взрослым и самостоятельному познанию </a:t>
            </a:r>
            <a:br>
              <a:rPr lang="ru-RU" sz="2400" dirty="0"/>
            </a:br>
            <a:r>
              <a:rPr lang="ru-RU" sz="2400" dirty="0"/>
              <a:t>(через наблюдения за растениями).</a:t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340900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865188"/>
          </a:xfrm>
        </p:spPr>
        <p:txBody>
          <a:bodyPr/>
          <a:lstStyle/>
          <a:p>
            <a:pPr eaLnBrk="1" hangingPunct="1"/>
            <a:r>
              <a:rPr lang="ru-RU" sz="2800" b="1" i="1" dirty="0">
                <a:solidFill>
                  <a:srgbClr val="FF0000"/>
                </a:solidFill>
              </a:rPr>
              <a:t>Задачи Проекта:</a:t>
            </a:r>
            <a:br>
              <a:rPr lang="ru-RU" sz="2800" dirty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184775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Обогащать представления о растениях и поддерживать стремление отражать их в разных продуктах детской деятельности. 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Развивать интерес к развитию и росту растений, наблюдательность и любознательность.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Формировать у детей представления о росте и потребности растений. Дать наглядное представление о необходимости света, тепла и влаги  для их роста.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Формировать представления о структуре трудового процесса. Развивать интерес к посадке растений (лук), посеву мелких семян (петрушки, цветов ,баклажана ,моркови ).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Развивать умение узнавать и называть части растения.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Совместно со взрослым устанавливать взаимосвязь «цель — результат» в труде. Формировать чувство ответственности при уходе за растениями: вовремя полить, пересадить в отдельный стаканчик.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sz="1800" b="1" dirty="0"/>
              <a:t>Способствовать развитию самостоятельности, уверенности, положительной самооценки. </a:t>
            </a:r>
          </a:p>
          <a:p>
            <a:pPr marL="0" indent="0" eaLnBrk="1" hangingPunct="1">
              <a:buFontTx/>
              <a:buNone/>
              <a:defRPr/>
            </a:pPr>
            <a:r>
              <a:rPr lang="ru-RU" sz="1800" b="1" dirty="0"/>
              <a:t> </a:t>
            </a:r>
          </a:p>
          <a:p>
            <a:pPr marL="0" indent="0" eaLnBrk="1" hangingPunct="1">
              <a:buFontTx/>
              <a:buNone/>
              <a:defRPr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5398456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1484313"/>
            <a:ext cx="8229600" cy="1008062"/>
          </a:xfrm>
        </p:spPr>
        <p:txBody>
          <a:bodyPr/>
          <a:lstStyle/>
          <a:p>
            <a:pPr eaLnBrk="1" hangingPunct="1"/>
            <a:r>
              <a:rPr lang="ru-RU" sz="3200" b="1" i="1" dirty="0">
                <a:solidFill>
                  <a:srgbClr val="FF0000"/>
                </a:solidFill>
              </a:rPr>
              <a:t>Проект включает в себя три этапа:</a:t>
            </a:r>
            <a:br>
              <a:rPr lang="ru-RU" sz="3200" b="1" i="1" dirty="0">
                <a:solidFill>
                  <a:srgbClr val="FF0000"/>
                </a:solidFill>
              </a:rPr>
            </a:br>
            <a:br>
              <a:rPr lang="ru-RU" sz="3600" dirty="0">
                <a:solidFill>
                  <a:srgbClr val="FF0000"/>
                </a:solidFill>
              </a:rPr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50" y="2708275"/>
            <a:ext cx="7416800" cy="3241675"/>
          </a:xfrm>
        </p:spPr>
        <p:txBody>
          <a:bodyPr/>
          <a:lstStyle/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chemeClr val="tx2"/>
                </a:solidFill>
              </a:rPr>
              <a:t>Подготовительный</a:t>
            </a:r>
          </a:p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chemeClr val="tx2"/>
                </a:solidFill>
              </a:rPr>
              <a:t>Основной (исследовательский)</a:t>
            </a:r>
          </a:p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chemeClr val="tx2"/>
                </a:solidFill>
              </a:rPr>
              <a:t>Заключительный</a:t>
            </a:r>
            <a:endParaRPr lang="ru-RU" sz="2800" dirty="0"/>
          </a:p>
          <a:p>
            <a:pPr marL="0" indent="0" algn="ctr" eaLnBrk="1" hangingPunct="1">
              <a:buFontTx/>
              <a:buNone/>
              <a:defRPr/>
            </a:pPr>
            <a:br>
              <a:rPr lang="ru-RU" sz="2400" b="1" dirty="0">
                <a:solidFill>
                  <a:schemeClr val="tx2"/>
                </a:solidFill>
              </a:rPr>
            </a:br>
            <a:br>
              <a:rPr lang="ru-RU" sz="2400" b="1" dirty="0">
                <a:solidFill>
                  <a:schemeClr val="tx2"/>
                </a:solidFill>
              </a:rPr>
            </a:br>
            <a:br>
              <a:rPr lang="ru-RU" sz="2400" b="1" dirty="0">
                <a:solidFill>
                  <a:schemeClr val="tx2"/>
                </a:solidFill>
              </a:rPr>
            </a:br>
            <a:br>
              <a:rPr lang="ru-RU" sz="2400" b="1" dirty="0">
                <a:solidFill>
                  <a:schemeClr val="tx2"/>
                </a:solidFill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92380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1366838"/>
          </a:xfrm>
        </p:spPr>
        <p:txBody>
          <a:bodyPr/>
          <a:lstStyle/>
          <a:p>
            <a:r>
              <a:rPr lang="ru-RU" sz="3600" b="1" i="1"/>
              <a:t>Значимость Проекта </a:t>
            </a:r>
            <a:br>
              <a:rPr lang="ru-RU" sz="3600" b="1" i="1"/>
            </a:br>
            <a:r>
              <a:rPr lang="ru-RU" sz="3600" b="1" i="1"/>
              <a:t>для всех его участников:</a:t>
            </a:r>
            <a:endParaRPr lang="ru-RU" sz="36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824413"/>
          </a:xfrm>
        </p:spPr>
        <p:txBody>
          <a:bodyPr/>
          <a:lstStyle/>
          <a:p>
            <a:pPr>
              <a:defRPr/>
            </a:pPr>
            <a:r>
              <a:rPr lang="ru-RU" sz="2400" b="1" i="1" dirty="0">
                <a:solidFill>
                  <a:srgbClr val="FF0000"/>
                </a:solidFill>
              </a:rPr>
              <a:t>Дети</a:t>
            </a:r>
            <a:r>
              <a:rPr lang="ru-RU" sz="2400" i="1" dirty="0"/>
              <a:t> </a:t>
            </a:r>
            <a:r>
              <a:rPr lang="ru-RU" sz="2400" dirty="0"/>
              <a:t>получают знания по уходу за культурными огородными растениями, формируются представления о структуре трудового процесса. Дети узнают  и называют части растения.</a:t>
            </a:r>
          </a:p>
          <a:p>
            <a:pPr>
              <a:defRPr/>
            </a:pPr>
            <a:r>
              <a:rPr lang="ru-RU" sz="2400" b="1" i="1" dirty="0">
                <a:solidFill>
                  <a:srgbClr val="6600FF"/>
                </a:solidFill>
              </a:rPr>
              <a:t>Воспитатель</a:t>
            </a:r>
            <a:r>
              <a:rPr lang="ru-RU" sz="2400" b="1" i="1" dirty="0"/>
              <a:t> </a:t>
            </a:r>
            <a:r>
              <a:rPr lang="ru-RU" sz="2400" dirty="0"/>
              <a:t>продолжает осваивать  метод проектирования, который позволяет  эффективно развивать познавательно-исследовательское и творческое мышление дошкольников.</a:t>
            </a:r>
          </a:p>
          <a:p>
            <a:pPr>
              <a:defRPr/>
            </a:pPr>
            <a:r>
              <a:rPr lang="ru-RU" sz="2400" b="1" i="1" dirty="0">
                <a:solidFill>
                  <a:srgbClr val="009900"/>
                </a:solidFill>
              </a:rPr>
              <a:t>Родители</a:t>
            </a:r>
            <a:r>
              <a:rPr lang="ru-RU" sz="2400" dirty="0"/>
              <a:t> активно участвуют в подготовке материалов (подборка семян для посадки), в оформлении огорода на подоконнике. </a:t>
            </a:r>
          </a:p>
          <a:p>
            <a:pPr>
              <a:defRPr/>
            </a:pPr>
            <a:r>
              <a:rPr lang="ru-RU" sz="2400" dirty="0"/>
              <a:t> </a:t>
            </a:r>
          </a:p>
          <a:p>
            <a:pPr marL="0" indent="0">
              <a:buFontTx/>
              <a:buNone/>
              <a:defRPr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613976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3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1223962"/>
          </a:xfrm>
        </p:spPr>
        <p:txBody>
          <a:bodyPr/>
          <a:lstStyle/>
          <a:p>
            <a:r>
              <a:rPr lang="ru-RU" sz="3600" b="1" i="1" dirty="0">
                <a:solidFill>
                  <a:srgbClr val="FF0000"/>
                </a:solidFill>
              </a:rPr>
              <a:t>Предполагаемый результат</a:t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 Проекта: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9219" name="Объект 4"/>
          <p:cNvSpPr>
            <a:spLocks noGrp="1"/>
          </p:cNvSpPr>
          <p:nvPr>
            <p:ph idx="1"/>
          </p:nvPr>
        </p:nvSpPr>
        <p:spPr>
          <a:xfrm>
            <a:off x="755576" y="2204864"/>
            <a:ext cx="7561263" cy="3921125"/>
          </a:xfrm>
        </p:spPr>
        <p:txBody>
          <a:bodyPr/>
          <a:lstStyle/>
          <a:p>
            <a:pPr marL="0" indent="457200">
              <a:spcBef>
                <a:spcPts val="0"/>
              </a:spcBef>
              <a:buFontTx/>
              <a:buNone/>
            </a:pPr>
            <a:r>
              <a:rPr lang="ru-RU" sz="2400" dirty="0"/>
              <a:t>Дети знают и применяют полученные знания </a:t>
            </a:r>
          </a:p>
          <a:p>
            <a:pPr marL="0" indent="457200">
              <a:spcBef>
                <a:spcPts val="0"/>
              </a:spcBef>
              <a:buFontTx/>
              <a:buNone/>
            </a:pPr>
            <a:r>
              <a:rPr lang="ru-RU" sz="2400" dirty="0"/>
              <a:t>по уходу за культурными </a:t>
            </a:r>
          </a:p>
          <a:p>
            <a:pPr marL="0" indent="457200">
              <a:spcBef>
                <a:spcPts val="0"/>
              </a:spcBef>
              <a:buFontTx/>
              <a:buNone/>
            </a:pPr>
            <a:r>
              <a:rPr lang="ru-RU" sz="2400" dirty="0"/>
              <a:t>огородными </a:t>
            </a:r>
          </a:p>
          <a:p>
            <a:pPr marL="0" indent="457200">
              <a:spcBef>
                <a:spcPts val="0"/>
              </a:spcBef>
              <a:buFontTx/>
              <a:buNone/>
            </a:pPr>
            <a:r>
              <a:rPr lang="ru-RU" sz="2400" dirty="0"/>
              <a:t>растениями.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140968"/>
            <a:ext cx="4608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342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5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5905500"/>
          </a:xfrm>
        </p:spPr>
        <p:txBody>
          <a:bodyPr/>
          <a:lstStyle/>
          <a:p>
            <a:r>
              <a:rPr lang="ru-RU" sz="2800" b="1" i="1" dirty="0">
                <a:solidFill>
                  <a:srgbClr val="FF0000"/>
                </a:solidFill>
              </a:rPr>
              <a:t>Этапы работы над Проектом:</a:t>
            </a:r>
            <a:br>
              <a:rPr lang="ru-RU" sz="2800" i="1" dirty="0">
                <a:solidFill>
                  <a:srgbClr val="FF0000"/>
                </a:solidFill>
              </a:rPr>
            </a:br>
            <a:r>
              <a:rPr lang="ru-RU" sz="2000" b="1" dirty="0"/>
              <a:t> </a:t>
            </a:r>
            <a:br>
              <a:rPr lang="ru-RU" sz="2000" dirty="0"/>
            </a:br>
            <a:r>
              <a:rPr lang="ru-RU" sz="2400" dirty="0">
                <a:solidFill>
                  <a:srgbClr val="6600FF"/>
                </a:solidFill>
              </a:rPr>
              <a:t>  1. Подготовительный</a:t>
            </a:r>
            <a:br>
              <a:rPr lang="ru-RU" sz="2400" dirty="0">
                <a:solidFill>
                  <a:srgbClr val="6600FF"/>
                </a:solidFill>
              </a:rPr>
            </a:br>
            <a:r>
              <a:rPr lang="ru-RU" sz="2400" dirty="0">
                <a:solidFill>
                  <a:srgbClr val="6600FF"/>
                </a:solidFill>
              </a:rPr>
              <a:t>           </a:t>
            </a:r>
            <a:r>
              <a:rPr lang="ru-RU" sz="2000" b="1" i="1" dirty="0"/>
              <a:t>Содержание деятельности воспитателя и детей:	</a:t>
            </a:r>
            <a:br>
              <a:rPr lang="ru-RU" sz="2000" dirty="0"/>
            </a:br>
            <a:r>
              <a:rPr lang="ru-RU" sz="2000" dirty="0"/>
              <a:t>- определение темы Проекта;</a:t>
            </a:r>
            <a:br>
              <a:rPr lang="ru-RU" sz="2000" dirty="0"/>
            </a:br>
            <a:r>
              <a:rPr lang="ru-RU" sz="2000" dirty="0"/>
              <a:t>- формулировка цели и определение задач;</a:t>
            </a:r>
            <a:br>
              <a:rPr lang="ru-RU" sz="2000" dirty="0"/>
            </a:br>
            <a:r>
              <a:rPr lang="ru-RU" sz="2000" dirty="0"/>
              <a:t>- подборка материала по теме Проекта (литература, наглядный материал, дидактические, сюжетные игры, физкультминутки, фото, семена, муляжи овощей, материалы для посадки);</a:t>
            </a:r>
            <a:br>
              <a:rPr lang="ru-RU" sz="2000" dirty="0"/>
            </a:br>
            <a:r>
              <a:rPr lang="ru-RU" sz="2000" dirty="0"/>
              <a:t>- составление плана основного этапа Проекта.</a:t>
            </a:r>
            <a:br>
              <a:rPr lang="ru-RU" sz="2000" dirty="0"/>
            </a:br>
            <a:r>
              <a:rPr lang="ru-RU" sz="2000" b="1" i="1" dirty="0"/>
              <a:t>Работа с родителями:</a:t>
            </a:r>
            <a:br>
              <a:rPr lang="ru-RU" sz="2000" b="1" dirty="0"/>
            </a:br>
            <a:r>
              <a:rPr lang="ru-RU" sz="2000" dirty="0"/>
              <a:t>- беседа с родителями о предстоящей работе;</a:t>
            </a:r>
            <a:br>
              <a:rPr lang="ru-RU" sz="2000" dirty="0"/>
            </a:br>
            <a:r>
              <a:rPr lang="ru-RU" sz="2000" dirty="0"/>
              <a:t>- подготовка семян и луковиц;</a:t>
            </a:r>
            <a:br>
              <a:rPr lang="ru-RU" sz="2000" dirty="0"/>
            </a:br>
            <a:r>
              <a:rPr lang="ru-RU" sz="2000" b="1" i="1" dirty="0"/>
              <a:t>Срок реализации:</a:t>
            </a:r>
            <a:r>
              <a:rPr lang="ru-RU" sz="2000" b="1" dirty="0"/>
              <a:t> </a:t>
            </a:r>
            <a:r>
              <a:rPr lang="ru-RU" sz="2000" dirty="0"/>
              <a:t>26.01.2026 г. по 13.02.2026 г. </a:t>
            </a:r>
            <a:br>
              <a:rPr lang="ru-RU" sz="2000" dirty="0"/>
            </a:br>
            <a:r>
              <a:rPr lang="ru-RU" sz="2000" b="1" i="1" dirty="0"/>
              <a:t>Ответственные за выполнение:</a:t>
            </a:r>
            <a:r>
              <a:rPr lang="ru-RU" sz="2000" b="1" dirty="0"/>
              <a:t> </a:t>
            </a:r>
            <a:r>
              <a:rPr lang="ru-RU" sz="2000" dirty="0"/>
              <a:t>воспитатель, родители.</a:t>
            </a:r>
            <a:br>
              <a:rPr lang="ru-RU" sz="2000" dirty="0"/>
            </a:br>
            <a:r>
              <a:rPr lang="ru-RU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57835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403350" y="549275"/>
            <a:ext cx="6553200" cy="868363"/>
          </a:xfrm>
        </p:spPr>
        <p:txBody>
          <a:bodyPr/>
          <a:lstStyle/>
          <a:p>
            <a:br>
              <a:rPr lang="ru-RU" sz="1800" b="1" dirty="0"/>
            </a:br>
            <a:br>
              <a:rPr lang="ru-RU" sz="1800" b="1" dirty="0"/>
            </a:br>
            <a:br>
              <a:rPr lang="ru-RU" sz="1800" b="1" dirty="0"/>
            </a:br>
            <a:r>
              <a:rPr lang="ru-RU" sz="1800" dirty="0">
                <a:solidFill>
                  <a:srgbClr val="0070C0"/>
                </a:solidFill>
              </a:rPr>
              <a:t> </a:t>
            </a:r>
            <a:r>
              <a:rPr lang="ru-RU" sz="3200" dirty="0">
                <a:solidFill>
                  <a:srgbClr val="0070C0"/>
                </a:solidFill>
              </a:rPr>
              <a:t>2. Основной </a:t>
            </a:r>
            <a:br>
              <a:rPr lang="ru-RU" sz="3200" dirty="0">
                <a:solidFill>
                  <a:srgbClr val="0070C0"/>
                </a:solidFill>
              </a:rPr>
            </a:br>
            <a:r>
              <a:rPr lang="ru-RU" sz="3200" dirty="0">
                <a:solidFill>
                  <a:srgbClr val="0070C0"/>
                </a:solidFill>
              </a:rPr>
              <a:t>(исследовательский)</a:t>
            </a:r>
            <a:br>
              <a:rPr lang="ru-RU" sz="3200" dirty="0">
                <a:solidFill>
                  <a:srgbClr val="0070C0"/>
                </a:solidFill>
              </a:rPr>
            </a:br>
            <a:r>
              <a:rPr lang="ru-RU" sz="3200" dirty="0">
                <a:solidFill>
                  <a:srgbClr val="0070C0"/>
                </a:solidFill>
              </a:rPr>
              <a:t> </a:t>
            </a:r>
            <a:br>
              <a:rPr lang="ru-RU" sz="3200" dirty="0">
                <a:solidFill>
                  <a:srgbClr val="0070C0"/>
                </a:solidFill>
              </a:rPr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23850" y="1628775"/>
            <a:ext cx="4038600" cy="4525963"/>
          </a:xfrm>
        </p:spPr>
        <p:txBody>
          <a:bodyPr/>
          <a:lstStyle/>
          <a:p>
            <a:pPr>
              <a:defRPr/>
            </a:pPr>
            <a:endParaRPr lang="ru-RU" sz="2400" b="1" i="1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ru-RU" sz="2400" i="1" dirty="0">
                <a:solidFill>
                  <a:srgbClr val="00B050"/>
                </a:solidFill>
              </a:rPr>
              <a:t>Содержание деятельности воспитателя и детей:</a:t>
            </a:r>
            <a:r>
              <a:rPr lang="ru-RU" sz="2000" i="1" dirty="0"/>
              <a:t>	</a:t>
            </a:r>
            <a:br>
              <a:rPr lang="ru-RU" sz="2000" dirty="0"/>
            </a:br>
            <a:r>
              <a:rPr lang="ru-RU" sz="2000" dirty="0"/>
              <a:t>рассматривание </a:t>
            </a:r>
          </a:p>
          <a:p>
            <a:pPr marL="0" indent="0">
              <a:buFontTx/>
              <a:buNone/>
              <a:defRPr/>
            </a:pPr>
            <a:r>
              <a:rPr lang="ru-RU" sz="2000" dirty="0"/>
              <a:t>     и сравнение семян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39952" y="1916832"/>
            <a:ext cx="4350998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990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971600" y="332657"/>
            <a:ext cx="7056784" cy="1224135"/>
          </a:xfrm>
        </p:spPr>
        <p:txBody>
          <a:bodyPr/>
          <a:lstStyle/>
          <a:p>
            <a:r>
              <a:rPr lang="ru-RU" sz="1800" b="1" i="1" dirty="0">
                <a:solidFill>
                  <a:srgbClr val="002060"/>
                </a:solidFill>
              </a:rPr>
              <a:t>Исследовательская и практическая деятельность по изучению особенностей выращивания культурных насаждений:</a:t>
            </a:r>
            <a:br>
              <a:rPr lang="ru-RU" sz="1800" b="1" i="1" dirty="0">
                <a:solidFill>
                  <a:srgbClr val="002060"/>
                </a:solidFill>
              </a:rPr>
            </a:br>
            <a:r>
              <a:rPr lang="ru-RU" sz="1800" b="1" dirty="0"/>
              <a:t>- подготовка почвы;</a:t>
            </a:r>
            <a:br>
              <a:rPr lang="ru-RU" sz="1800" b="1" dirty="0"/>
            </a:br>
            <a:r>
              <a:rPr lang="ru-RU" sz="1800" b="1" dirty="0"/>
              <a:t>- отбор хороших семян от плохих;</a:t>
            </a:r>
            <a:br>
              <a:rPr lang="ru-RU" sz="1800" b="1" dirty="0"/>
            </a:br>
            <a:endParaRPr lang="ru-RU" sz="1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81CAE2-731A-4B3B-B36B-2DF9A2B40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556791"/>
            <a:ext cx="7632848" cy="398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10534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4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12825"/>
          </a:xfrm>
        </p:spPr>
        <p:txBody>
          <a:bodyPr/>
          <a:lstStyle/>
          <a:p>
            <a:r>
              <a:rPr lang="ru-RU" sz="2400"/>
              <a:t>- знакомство с моделью трудового процесса;</a:t>
            </a:r>
            <a:br>
              <a:rPr lang="ru-RU" sz="2400"/>
            </a:br>
            <a:endParaRPr lang="ru-RU" sz="2400"/>
          </a:p>
        </p:txBody>
      </p:sp>
      <p:graphicFrame>
        <p:nvGraphicFramePr>
          <p:cNvPr id="13315" name="Объект 7"/>
          <p:cNvGraphicFramePr>
            <a:graphicFrameLocks noGrp="1" noChangeAspect="1"/>
          </p:cNvGraphicFramePr>
          <p:nvPr>
            <p:ph idx="1"/>
          </p:nvPr>
        </p:nvGraphicFramePr>
        <p:xfrm>
          <a:off x="457200" y="2025650"/>
          <a:ext cx="8229600" cy="374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Документ" r:id="rId3" imgW="10005385" imgH="4551497" progId="Word.Document.12">
                  <p:embed/>
                </p:oleObj>
              </mc:Choice>
              <mc:Fallback>
                <p:oleObj name="Документ" r:id="rId3" imgW="10005385" imgH="4551497" progId="Word.Document.12">
                  <p:embed/>
                  <p:pic>
                    <p:nvPicPr>
                      <p:cNvPr id="0" name="Picture 2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025650"/>
                        <a:ext cx="8229600" cy="3743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58200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3635897" y="188641"/>
            <a:ext cx="4536554" cy="792087"/>
          </a:xfrm>
        </p:spPr>
        <p:txBody>
          <a:bodyPr/>
          <a:lstStyle/>
          <a:p>
            <a:br>
              <a:rPr lang="ru-RU" sz="2800" i="1" dirty="0"/>
            </a:br>
            <a:r>
              <a:rPr lang="ru-RU" sz="2800" i="1" dirty="0"/>
              <a:t>Мы ребята, малыши </a:t>
            </a:r>
            <a:br>
              <a:rPr lang="ru-RU" sz="2800" i="1" dirty="0"/>
            </a:br>
            <a:r>
              <a:rPr lang="ru-RU" sz="2800" i="1" dirty="0"/>
              <a:t>    Любим мы трудиться. </a:t>
            </a:r>
            <a:br>
              <a:rPr lang="ru-RU" sz="2800" i="1" dirty="0"/>
            </a:br>
            <a:endParaRPr lang="ru-RU" sz="2800" i="1" dirty="0"/>
          </a:p>
        </p:txBody>
      </p:sp>
      <p:sp>
        <p:nvSpPr>
          <p:cNvPr id="14341" name="Прямоугольник 12"/>
          <p:cNvSpPr>
            <a:spLocks noChangeArrowheads="1"/>
          </p:cNvSpPr>
          <p:nvPr/>
        </p:nvSpPr>
        <p:spPr bwMode="auto">
          <a:xfrm>
            <a:off x="611188" y="4365625"/>
            <a:ext cx="3673475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i="1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000000"/>
                </a:solidFill>
              </a:rPr>
              <a:t> Вот посадим баклажан,</a:t>
            </a:r>
            <a:br>
              <a:rPr lang="ru-RU" sz="2800" i="1" dirty="0">
                <a:solidFill>
                  <a:srgbClr val="000000"/>
                </a:solidFill>
              </a:rPr>
            </a:br>
            <a:r>
              <a:rPr lang="ru-RU" sz="2800" i="1" dirty="0">
                <a:solidFill>
                  <a:srgbClr val="000000"/>
                </a:solidFill>
              </a:rPr>
              <a:t> Будем им гордиться.</a:t>
            </a:r>
            <a:endParaRPr lang="ru-RU" sz="2800" dirty="0">
              <a:solidFill>
                <a:srgbClr val="00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68602E-709D-4052-8F6B-7E53DB141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262061"/>
            <a:ext cx="5689004" cy="411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99197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3B1C105-39F6-4D0C-8A03-C5024ACB5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636" y="836712"/>
            <a:ext cx="6552728" cy="506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57745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332657"/>
            <a:ext cx="8229600" cy="936104"/>
          </a:xfrm>
        </p:spPr>
        <p:txBody>
          <a:bodyPr/>
          <a:lstStyle/>
          <a:p>
            <a:r>
              <a:rPr lang="ru-RU" sz="2400" dirty="0"/>
              <a:t>- Оформление огорода на окне;</a:t>
            </a:r>
            <a:br>
              <a:rPr lang="ru-RU" sz="2400" dirty="0"/>
            </a:br>
            <a:r>
              <a:rPr lang="ru-RU" sz="2400" dirty="0"/>
              <a:t>- наблюдение за первыми всходами и дальнейшим развитием.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71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A091A60-4EA7-4A32-A075-953CE9D9C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412776"/>
            <a:ext cx="626469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3231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F11A78A-8981-402E-A114-D6502F07B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723231"/>
            <a:ext cx="6984776" cy="541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99960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8810E95-33A2-4E84-9A9A-5F23017AF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084979"/>
            <a:ext cx="6912768" cy="468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9056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696744" cy="1143000"/>
          </a:xfrm>
        </p:spPr>
        <p:txBody>
          <a:bodyPr/>
          <a:lstStyle/>
          <a:p>
            <a:r>
              <a:rPr lang="ru-RU" sz="2800" dirty="0"/>
              <a:t>Дидактическая игра </a:t>
            </a:r>
            <a:br>
              <a:rPr lang="ru-RU" sz="2800" dirty="0"/>
            </a:br>
            <a:r>
              <a:rPr lang="ru-RU" sz="2800" dirty="0"/>
              <a:t>«ВОЛШЕБНАЯ  КОРЗИНОЧКА»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176541E-5278-4F1E-AAD5-29B54A4AB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580" y="1484784"/>
            <a:ext cx="6336704" cy="424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40985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1547664" y="260649"/>
            <a:ext cx="6048672" cy="576063"/>
          </a:xfrm>
        </p:spPr>
        <p:txBody>
          <a:bodyPr/>
          <a:lstStyle/>
          <a:p>
            <a:r>
              <a:rPr lang="ru-RU" sz="18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3. Заключительный этап</a:t>
            </a: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5508104" y="1340768"/>
            <a:ext cx="3168352" cy="4896544"/>
          </a:xfrm>
        </p:spPr>
        <p:txBody>
          <a:bodyPr/>
          <a:lstStyle/>
          <a:p>
            <a:endParaRPr lang="ru-RU" sz="1800" dirty="0"/>
          </a:p>
          <a:p>
            <a:endParaRPr lang="ru-RU" sz="1800" dirty="0"/>
          </a:p>
          <a:p>
            <a:r>
              <a:rPr lang="ru-RU" sz="1800" dirty="0"/>
              <a:t>Вот на грядке </a:t>
            </a:r>
            <a:r>
              <a:rPr lang="ru-RU" sz="1800" b="1" dirty="0"/>
              <a:t>огород </a:t>
            </a:r>
            <a:r>
              <a:rPr lang="ru-RU" sz="1800" dirty="0"/>
              <a:t>,</a:t>
            </a:r>
            <a:br>
              <a:rPr lang="ru-RU" sz="1800" dirty="0"/>
            </a:br>
            <a:r>
              <a:rPr lang="ru-RU" sz="1800" dirty="0"/>
              <a:t>Ярким солнцем освещенный,</a:t>
            </a:r>
            <a:br>
              <a:rPr lang="ru-RU" sz="1800" dirty="0"/>
            </a:br>
            <a:r>
              <a:rPr lang="ru-RU" sz="1800" dirty="0"/>
              <a:t>Знают все, что огород  полезен,</a:t>
            </a:r>
            <a:br>
              <a:rPr lang="ru-RU" sz="1800" dirty="0"/>
            </a:br>
            <a:r>
              <a:rPr lang="ru-RU" sz="1800" dirty="0"/>
              <a:t>Витаминами богат.</a:t>
            </a:r>
          </a:p>
          <a:p>
            <a:endParaRPr lang="ru-RU" sz="1800" dirty="0"/>
          </a:p>
          <a:p>
            <a:br>
              <a:rPr lang="ru-RU" sz="1800" dirty="0"/>
            </a:br>
            <a:r>
              <a:rPr lang="ru-RU" sz="1800" dirty="0"/>
              <a:t>(А. Тесленко)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D2413F-BD4E-4BFD-80D7-9168941D3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68760"/>
            <a:ext cx="475252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0212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F5EFA5-5775-4FA4-94D9-044D847F8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320484"/>
            <a:ext cx="7704856" cy="421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02807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E2D158-EC78-4C8E-A54C-67BC9F357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223102"/>
            <a:ext cx="7632848" cy="441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77311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548681"/>
            <a:ext cx="6224736" cy="1584176"/>
          </a:xfrm>
        </p:spPr>
        <p:txBody>
          <a:bodyPr/>
          <a:lstStyle/>
          <a:p>
            <a:r>
              <a:rPr lang="ru-RU" sz="3600" b="1" i="1" dirty="0">
                <a:solidFill>
                  <a:srgbClr val="FF0000"/>
                </a:solidFill>
              </a:rPr>
              <a:t>По реализации проекта были получены следующие результаты: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2204864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ru-RU" altLang="ru-RU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На подоконнике группы был создан «Огород» .</a:t>
            </a:r>
          </a:p>
          <a:p>
            <a:pPr>
              <a:buFontTx/>
              <a:buChar char="•"/>
            </a:pPr>
            <a:r>
              <a:rPr lang="ru-RU" altLang="ru-RU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У детей сформировался интерес к исследовательской деятельности по выращиванию культурных растений в комнатных условиях.</a:t>
            </a:r>
          </a:p>
          <a:p>
            <a:pPr>
              <a:buFontTx/>
              <a:buChar char="•"/>
            </a:pPr>
            <a:r>
              <a:rPr lang="ru-RU" altLang="ru-RU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Дети стали более бережно и уважительно относиться к растительному миру и  труду.</a:t>
            </a:r>
          </a:p>
          <a:p>
            <a:pPr>
              <a:buFontTx/>
              <a:buChar char="•"/>
            </a:pPr>
            <a:r>
              <a:rPr lang="ru-RU" altLang="ru-RU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Родители  активно участвовали в реализации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930270969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353</Words>
  <Application>Microsoft Office PowerPoint</Application>
  <PresentationFormat>Экран (4:3)</PresentationFormat>
  <Paragraphs>54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43" baseType="lpstr">
      <vt:lpstr>Arial</vt:lpstr>
      <vt:lpstr>Calibri</vt:lpstr>
      <vt:lpstr>Monotype Corsiva</vt:lpstr>
      <vt:lpstr>Times New Roman</vt:lpstr>
      <vt:lpstr>Wingdings</vt:lpstr>
      <vt:lpstr>Тема Office</vt:lpstr>
      <vt:lpstr>День Победы_06</vt:lpstr>
      <vt:lpstr>1_День Победы_06</vt:lpstr>
      <vt:lpstr>2_День Победы_06</vt:lpstr>
      <vt:lpstr>3_День Победы_06</vt:lpstr>
      <vt:lpstr>4_День Победы_06</vt:lpstr>
      <vt:lpstr>5_День Победы_06</vt:lpstr>
      <vt:lpstr>6_День Победы_06</vt:lpstr>
      <vt:lpstr>7_День Победы_06</vt:lpstr>
      <vt:lpstr>8_День Победы_06</vt:lpstr>
      <vt:lpstr>9_День Победы_06</vt:lpstr>
      <vt:lpstr>10_День Победы_06</vt:lpstr>
      <vt:lpstr>11_День Победы_06</vt:lpstr>
      <vt:lpstr>12_День Победы_06</vt:lpstr>
      <vt:lpstr>13_День Победы_06</vt:lpstr>
      <vt:lpstr>Документ</vt:lpstr>
      <vt:lpstr>Презентация краткосрочного проекта «Огород на окошке» в первой младшей группе  «Колобки»</vt:lpstr>
      <vt:lpstr>Актуальность Проекта: С самого рождения ребенок является первооткрывателем, исследователем того мира, который его окружает. А особенно ребенок – дошкольник.   Китайская пословица гласит: «Расскажи – и я забуду, покажи – и я запомню, дай попробовать и я пойму». Так и ребенок усваивает все прочно и надолго, когда слышит, видит и делает сам.   Дети младшего дошкольного возраста в недостаточной степени имеют представления о растениях, о условиях необходимых для их роста .   Проект направлен на расширение и обобщение знаний о культурных огородных растениях. Научившись понимать состояние растений, ребенок будет видеть в зеленом ростке особое живое существо, жизнь которого целиком зависит от того, получает он уход или нет. Таким образом, решаются задачи познавательно-исследовательского, социально-личностного, эстетического развития ребенка. Маленькие дети любят действовать. Приобщение к посильному труду по уходу за растениями – это развитие таких качеств, как ответственность за выполнение поручения, за полученный результат, обязательность, целеустремленность.  </vt:lpstr>
      <vt:lpstr>Участники Проекта: Дети группы раннего возраста «Колобки», воспитатель, родители.  Тип Проекта: По содержанию: обучающий, познавательный, исследовательский. По числу участников: групповой  По времени проведения: краткосрочный (3 недели). По характеру: в рамках ДОУ. </vt:lpstr>
      <vt:lpstr>Цель Проекта:  Поддерживать детское любопытство и развивать интерес детей к совместному со взрослым и самостоятельному познанию  (через наблюдения за растениями).   </vt:lpstr>
      <vt:lpstr>Задачи Проекта: </vt:lpstr>
      <vt:lpstr>Проект включает в себя три этапа:  </vt:lpstr>
      <vt:lpstr>Значимость Проекта  для всех его участников:</vt:lpstr>
      <vt:lpstr>Предполагаемый результат  Проекта:</vt:lpstr>
      <vt:lpstr>Этапы работы над Проектом:     1. Подготовительный            Содержание деятельности воспитателя и детей:  - определение темы Проекта; - формулировка цели и определение задач; - подборка материала по теме Проекта (литература, наглядный материал, дидактические, сюжетные игры, физкультминутки, фото, семена, муляжи овощей, материалы для посадки); - составление плана основного этапа Проекта. Работа с родителями: - беседа с родителями о предстоящей работе; - подготовка семян и луковиц; Срок реализации: 26.01.2026 г. по 13.02.2026 г.  Ответственные за выполнение: воспитатель, родители.  </vt:lpstr>
      <vt:lpstr>    2. Основной  (исследовательский)   </vt:lpstr>
      <vt:lpstr>Исследовательская и практическая деятельность по изучению особенностей выращивания культурных насаждений: - подготовка почвы; - отбор хороших семян от плохих; </vt:lpstr>
      <vt:lpstr>- знакомство с моделью трудового процесса; </vt:lpstr>
      <vt:lpstr> Мы ребята, малыши      Любим мы трудиться.  </vt:lpstr>
      <vt:lpstr>Презентация PowerPoint</vt:lpstr>
      <vt:lpstr>- Оформление огорода на окне; - наблюдение за первыми всходами и дальнейшим развитием.</vt:lpstr>
      <vt:lpstr>Презентация PowerPoint</vt:lpstr>
      <vt:lpstr>Презентация PowerPoint</vt:lpstr>
      <vt:lpstr>Дидактическая игра  «ВОЛШЕБНАЯ  КОРЗИНОЧКА»</vt:lpstr>
      <vt:lpstr>3. Заключительный этап</vt:lpstr>
      <vt:lpstr>Презентация PowerPoint</vt:lpstr>
      <vt:lpstr>Презентация PowerPoint</vt:lpstr>
      <vt:lpstr>По реализации проекта были получены следующие результаты: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краткосрочного проекта «Огород на окне» во второй младшей группе  «Золотой ключик»</dc:title>
  <dc:creator>Елена</dc:creator>
  <cp:lastModifiedBy>Пользователь</cp:lastModifiedBy>
  <cp:revision>65</cp:revision>
  <cp:lastPrinted>2019-05-22T19:58:09Z</cp:lastPrinted>
  <dcterms:created xsi:type="dcterms:W3CDTF">2015-05-10T03:57:01Z</dcterms:created>
  <dcterms:modified xsi:type="dcterms:W3CDTF">2026-02-16T08:19:44Z</dcterms:modified>
</cp:coreProperties>
</file>