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59" r:id="rId5"/>
    <p:sldId id="260" r:id="rId6"/>
    <p:sldId id="262" r:id="rId7"/>
    <p:sldId id="264" r:id="rId8"/>
    <p:sldId id="265" r:id="rId9"/>
    <p:sldId id="267" r:id="rId10"/>
    <p:sldId id="270" r:id="rId11"/>
    <p:sldId id="271" r:id="rId12"/>
    <p:sldId id="272" r:id="rId13"/>
    <p:sldId id="273" r:id="rId14"/>
    <p:sldId id="277" r:id="rId15"/>
    <p:sldId id="280" r:id="rId16"/>
    <p:sldId id="278" r:id="rId17"/>
    <p:sldId id="284" r:id="rId18"/>
    <p:sldId id="285" r:id="rId19"/>
    <p:sldId id="286" r:id="rId20"/>
    <p:sldId id="274" r:id="rId21"/>
    <p:sldId id="287" r:id="rId22"/>
    <p:sldId id="276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2703"/>
    <a:srgbClr val="A50021"/>
    <a:srgbClr val="0C40AA"/>
    <a:srgbClr val="A9915D"/>
    <a:srgbClr val="AD9861"/>
    <a:srgbClr val="8A733F"/>
    <a:srgbClr val="FCFCE9"/>
    <a:srgbClr val="F5F1BF"/>
    <a:srgbClr val="B39E67"/>
    <a:srgbClr val="D3B25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025" autoAdjust="0"/>
    <p:restoredTop sz="96433" autoAdjust="0"/>
  </p:normalViewPr>
  <p:slideViewPr>
    <p:cSldViewPr snapToGrid="0">
      <p:cViewPr varScale="1">
        <p:scale>
          <a:sx n="104" d="100"/>
          <a:sy n="104" d="100"/>
        </p:scale>
        <p:origin x="-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32877227278159082"/>
          <c:y val="2.3984336528569523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25 учащихся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нет</c:v>
                </c:pt>
                <c:pt idx="1">
                  <c:v>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</c:v>
                </c:pt>
                <c:pt idx="1">
                  <c:v>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25 учащихся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нет</c:v>
                </c:pt>
                <c:pt idx="1">
                  <c:v>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</c:v>
                </c:pt>
                <c:pt idx="1">
                  <c:v>15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25 учащихся</a:t>
            </a:r>
            <a:endParaRPr lang="ru-RU" dirty="0"/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6.7003934307385923E-2"/>
          <c:y val="0.32499352793968866"/>
          <c:w val="0.55039980436858249"/>
          <c:h val="0.5453201120254809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о труде и лени</c:v>
                </c:pt>
                <c:pt idx="1">
                  <c:v>о дружбе</c:v>
                </c:pt>
                <c:pt idx="2">
                  <c:v>о языке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12</c:v>
                </c:pt>
                <c:pt idx="1">
                  <c:v>8</c:v>
                </c:pt>
                <c:pt idx="2">
                  <c:v>5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292618619333544"/>
          <c:y val="0.10877670215186211"/>
          <c:w val="0.25756961792212785"/>
          <c:h val="0.8912232978481380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25 учащихся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учебники</c:v>
                </c:pt>
                <c:pt idx="1">
                  <c:v>книги</c:v>
                </c:pt>
                <c:pt idx="2">
                  <c:v>речь педагогов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</c:v>
                </c:pt>
                <c:pt idx="1">
                  <c:v>9</c:v>
                </c:pt>
                <c:pt idx="2">
                  <c:v>7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25 учащихся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нет</c:v>
                </c:pt>
                <c:pt idx="1">
                  <c:v>да</c:v>
                </c:pt>
                <c:pt idx="2">
                  <c:v>не знаю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</c:v>
                </c:pt>
                <c:pt idx="1">
                  <c:v>17</c:v>
                </c:pt>
                <c:pt idx="2">
                  <c:v>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38130" y="494522"/>
            <a:ext cx="6671388" cy="4329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Исследовательский проект:</a:t>
            </a:r>
          </a:p>
          <a:p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«ИМЕНА СОБСТВЕННЫЕ </a:t>
            </a:r>
          </a:p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ПОСЛОВИЦАХ </a:t>
            </a:r>
          </a:p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 ПОГОВОРКАХ»</a:t>
            </a:r>
          </a:p>
          <a:p>
            <a:pPr>
              <a:lnSpc>
                <a:spcPts val="7600"/>
              </a:lnSpc>
            </a:pPr>
            <a:endParaRPr lang="ru-RU" sz="7200" b="1" dirty="0">
              <a:ln w="19050">
                <a:solidFill>
                  <a:srgbClr val="712703"/>
                </a:solidFill>
              </a:ln>
              <a:gradFill flip="none" rotWithShape="1">
                <a:gsLst>
                  <a:gs pos="0">
                    <a:srgbClr val="B39E67"/>
                  </a:gs>
                  <a:gs pos="42000">
                    <a:srgbClr val="F5F1BF"/>
                  </a:gs>
                  <a:gs pos="83000">
                    <a:srgbClr val="A9915D"/>
                  </a:gs>
                  <a:gs pos="100000">
                    <a:srgbClr val="8A733F"/>
                  </a:gs>
                </a:gsLst>
                <a:lin ang="0" scaled="1"/>
                <a:tileRect/>
              </a:gradFill>
              <a:effectLst>
                <a:glow rad="63500">
                  <a:schemeClr val="accent4">
                    <a:alpha val="40000"/>
                  </a:schemeClr>
                </a:glow>
              </a:effectLst>
              <a:latin typeface="Lobster" panose="02000506000000020003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1248" y="3928188"/>
            <a:ext cx="35549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None/>
            </a:pPr>
            <a:endParaRPr lang="ru-RU" b="1" i="1" u="sng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Работу выполнила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</a:t>
            </a:r>
          </a:p>
          <a:p>
            <a:pPr algn="ctr"/>
            <a:r>
              <a:rPr lang="ru-RU" sz="2000" b="1" i="1" kern="0" dirty="0" smtClean="0">
                <a:latin typeface="Times New Roman" pitchFamily="18" charset="0"/>
                <a:cs typeface="Times New Roman" pitchFamily="18" charset="0"/>
              </a:rPr>
              <a:t>Сахарова Ирина Викторовна</a:t>
            </a:r>
          </a:p>
          <a:p>
            <a:pPr algn="ctr"/>
            <a:r>
              <a:rPr lang="ru-RU" sz="2000" i="1" kern="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 МКОУ «ООШ № 9»</a:t>
            </a:r>
          </a:p>
          <a:p>
            <a:pPr algn="ctr"/>
            <a:r>
              <a:rPr lang="ru-RU" sz="2000" i="1" kern="0" dirty="0" smtClean="0">
                <a:latin typeface="Times New Roman" pitchFamily="18" charset="0"/>
                <a:cs typeface="Times New Roman" pitchFamily="18" charset="0"/>
              </a:rPr>
              <a:t>г. Лиски Воронежской области</a:t>
            </a:r>
          </a:p>
          <a:p>
            <a:pPr algn="ctr"/>
            <a:endParaRPr lang="ru-RU" sz="2000" kern="0" dirty="0" smtClean="0">
              <a:solidFill>
                <a:srgbClr val="7A0000"/>
              </a:solidFill>
            </a:endParaRPr>
          </a:p>
          <a:p>
            <a:pPr algn="ctr"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30781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endParaRPr lang="ru-RU" b="1" kern="0" dirty="0">
              <a:solidFill>
                <a:srgbClr val="7A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76413" y="4812632"/>
            <a:ext cx="6968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простоте слова – самая великая мудрость. </a:t>
            </a:r>
          </a:p>
          <a:p>
            <a:pPr algn="ctr"/>
            <a:r>
              <a:rPr lang="ru-RU" sz="2400" b="1" i="1" spc="50" dirty="0" smtClean="0">
                <a:ln w="11430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Пословицы всегда кратки, </a:t>
            </a:r>
          </a:p>
          <a:p>
            <a:pPr algn="ctr"/>
            <a:r>
              <a:rPr lang="ru-RU" sz="2400" b="1" i="1" spc="50" dirty="0" smtClean="0">
                <a:ln w="11430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ума и чувства в них – целые книги.</a:t>
            </a:r>
          </a:p>
          <a:p>
            <a:pPr algn="r"/>
            <a:r>
              <a:rPr lang="ru-RU" sz="2400" b="1" i="1" spc="50" dirty="0" smtClean="0">
                <a:ln w="11430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А.М.Горький</a:t>
            </a:r>
            <a:endParaRPr lang="ru-RU" sz="1400" b="1" i="1" spc="50" dirty="0" smtClean="0">
              <a:ln w="11430"/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192504"/>
            <a:ext cx="47300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u="sng" dirty="0" smtClean="0">
                <a:ln w="952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Tahoma" panose="020B0604030504040204" pitchFamily="34" charset="0"/>
                <a:cs typeface="Arial" pitchFamily="34" charset="0"/>
              </a:rPr>
              <a:t>Введение</a:t>
            </a:r>
            <a:endParaRPr lang="ru-RU" sz="4000" b="1" u="sng" dirty="0">
              <a:ln w="9525"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1026" name="Picture 2" descr="http://5klass.net/datas/literatura/Literatura-7-klass/0017-017-Maksim-Gorki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1048" y="1050106"/>
            <a:ext cx="5467150" cy="3820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61053" y="503853"/>
            <a:ext cx="73058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Введение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и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пoгoвoрки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представляют собой народную мудрость. Народная мудрость - это опыт, накопленный сотнями лет развития человечества. Каждому народу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на планете свойственны определенные манеры поведения, особенности общения, речи, ума. И у каждого народа есть своя сокровищница мудрости.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7412" name="Picture 4" descr="https://img-fotki.yandex.ru/get/17840/83112781.ac/0_c1e0a_a49a49dd_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6508" y="3182112"/>
            <a:ext cx="5555855" cy="3218605"/>
          </a:xfrm>
          <a:prstGeom prst="flowChartAlternateProcess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1" y="0"/>
            <a:ext cx="9141969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30424" y="1233381"/>
            <a:ext cx="759168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Arial Unicode MS" pitchFamily="34" charset="-128"/>
                <a:cs typeface="Arial Unicode MS" pitchFamily="34" charset="-128"/>
              </a:rPr>
              <a:t>Владение ярким языком - признак высокой культуры, эрудированности, широты кругозора, начитанности. Поэтому исследование имён собственных в пословицах и поговорках является актуальным.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0563" y="452387"/>
            <a:ext cx="41801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Arial" pitchFamily="34" charset="0"/>
              </a:rPr>
              <a:t>Актуальность</a:t>
            </a:r>
          </a:p>
        </p:txBody>
      </p:sp>
      <p:pic>
        <p:nvPicPr>
          <p:cNvPr id="1027" name="Picture 3" descr="http://i57.fastpic.ru/big/2013/1006/45/f99d5d0b43166f8ac849e0c668332f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3527" y="2836506"/>
            <a:ext cx="6036905" cy="3554963"/>
          </a:xfrm>
          <a:prstGeom prst="flowChartAlternateProcess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76413" y="905070"/>
            <a:ext cx="63237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определить значение имен собственных в пословицах и поговорках и выявить частоту их употребления в речи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4366727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07298" y="261257"/>
            <a:ext cx="47959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Цель исследования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0384" y="1931437"/>
            <a:ext cx="7560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 smtClean="0"/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изучить пословицы и поговорки как жанры; 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проанализировать пословицы и поговорки, включающие в свой состав имена собственные;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путем анкетирования выяснить частотность употребления пословиц и поговорок,  содержащих имена собственные в устной речи учащихся;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представить краткий анализ топонимов в пословицах и поговорках.</a:t>
            </a:r>
          </a:p>
          <a:p>
            <a:pPr>
              <a:buFontTx/>
              <a:buChar char="-"/>
            </a:pPr>
            <a:endParaRPr lang="ru-RU" sz="1000" dirty="0" smtClean="0"/>
          </a:p>
          <a:p>
            <a:pPr>
              <a:buFontTx/>
              <a:buChar char="-"/>
            </a:pPr>
            <a:endParaRPr lang="ru-RU" sz="1000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1399592" y="1436914"/>
            <a:ext cx="6494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Задачи исследования:</a:t>
            </a:r>
            <a:endParaRPr lang="ru-RU" sz="4000" u="sng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447869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</a:t>
            </a:r>
            <a:endParaRPr lang="ru-RU" sz="105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58008" y="5617028"/>
            <a:ext cx="4572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ru-RU" sz="10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146" name="Picture 2" descr="http://www.swagger.mx/media/bi/images/2013/11/memorizar.c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5599" y="3770500"/>
            <a:ext cx="4702628" cy="2607907"/>
          </a:xfrm>
          <a:prstGeom prst="flowChartAlternateProcess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62269" y="867747"/>
            <a:ext cx="69233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и поговорки, имеющие в составе 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имена собственные.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8882" y="475861"/>
            <a:ext cx="60835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Предмет исследования </a:t>
            </a:r>
            <a:endParaRPr lang="ru-RU" sz="3200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2457846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88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1601" y="1959430"/>
            <a:ext cx="6867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изучение и анализ литературы по теме исследования;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анкетирование учащихся;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4441" y="1474238"/>
            <a:ext cx="76324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Методы исследования</a:t>
            </a:r>
            <a:endParaRPr lang="ru-RU" sz="3200" u="sng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1683" y="3088433"/>
            <a:ext cx="7007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имена в пословицах и поговорках используются для рифмы или созвучия, получая при этом обобщающее, чаще нарицательное значение или же пословица связана с конкретными личными именами.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0424" y="2519265"/>
            <a:ext cx="75204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Гипотеза исследования </a:t>
            </a:r>
            <a:endParaRPr lang="ru-RU" sz="3200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362" name="Picture 2" descr="http://rylik.ru/uploads/posts/2015-07/1437141827_vector-school-children-collection-1-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8678" y="3909527"/>
            <a:ext cx="4534677" cy="2554675"/>
          </a:xfrm>
          <a:prstGeom prst="rect">
            <a:avLst/>
          </a:prstGeom>
          <a:noFill/>
        </p:spPr>
      </p:pic>
      <p:pic>
        <p:nvPicPr>
          <p:cNvPr id="15364" name="Picture 4" descr="http://edilov.ru/thumb_images/2975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9681" y="1231641"/>
            <a:ext cx="1905000" cy="1905000"/>
          </a:xfrm>
          <a:prstGeom prst="flowChartAlternateProcess">
            <a:avLst/>
          </a:prstGeom>
          <a:noFill/>
          <a:effectLst>
            <a:softEdge rad="63500"/>
          </a:effectLst>
        </p:spPr>
      </p:pic>
      <p:pic>
        <p:nvPicPr>
          <p:cNvPr id="15366" name="Picture 6" descr="https://www.directmedia.ru/file/d4/d4c6f4b912098979f487e50fc82b60acn44od0rvmm/Peretc_V_N_Iz_istorii_poslovicy_S_prilozheniem_1726_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089" y="373224"/>
            <a:ext cx="1327993" cy="1651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55780" y="223935"/>
            <a:ext cx="76604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История создания пословиц и поговорок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8457" y="690465"/>
            <a:ext cx="7651101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Источники появления пословиц достаточно разнообразны. Главные из них – это жизненные наблюдения народа, социальный и исторический опыт людей. Борьба против захватчиков, горячая любовь к своей стране и ненависть ее врагов, сопротивления, мужество и героизм русского народа - все это нашло свое место в коротких, но мудрых высказываниях. 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и поговорки – универсальны, применимы во многих жизненных ситуациях, и именно поэтому из века в век, из уст в уста дошли они и до нашего 21 века, и прекрасно вписываются в повседневную жизнь современных людей.  До сих пор эта тема остается интересной и не до конца раскрытой. </a:t>
            </a:r>
          </a:p>
          <a:p>
            <a:pPr algn="ctr"/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900" dirty="0"/>
          </a:p>
        </p:txBody>
      </p:sp>
      <p:pic>
        <p:nvPicPr>
          <p:cNvPr id="6" name="Picture 4" descr="http://graphnet.ru/images/1553914_kartinki-lubvi-vse-vozrasty-pokor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979" y="3777592"/>
            <a:ext cx="2473693" cy="1838131"/>
          </a:xfrm>
          <a:prstGeom prst="flowChartAlternateProcess">
            <a:avLst/>
          </a:prstGeom>
          <a:noFill/>
        </p:spPr>
      </p:pic>
      <p:pic>
        <p:nvPicPr>
          <p:cNvPr id="7" name="Picture 4" descr="F:\Иссл раб 2016\Света иссл 2016\СВЕТА  ПОГОВОРКИ исслед работа\i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2365" y="3571012"/>
            <a:ext cx="2680797" cy="1997683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6384" y="3657600"/>
            <a:ext cx="2463281" cy="2820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349690" y="5831632"/>
            <a:ext cx="23513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i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чужой монастырь со своим уставом не ходят</a:t>
            </a:r>
            <a:endParaRPr lang="ru-RU" sz="1000" b="1" i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84980" y="2729176"/>
            <a:ext cx="2276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Поговорки</a:t>
            </a:r>
            <a:endParaRPr lang="ru-RU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4360" y="2855167"/>
            <a:ext cx="1735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</a:t>
            </a:r>
            <a:endParaRPr lang="ru-RU" dirty="0"/>
          </a:p>
        </p:txBody>
      </p:sp>
      <p:pic>
        <p:nvPicPr>
          <p:cNvPr id="2052" name="Picture 4" descr="https://ds04.infourok.ru/uploads/ex/0c3c/000046d3-1032f436/hello_html_6b91ec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53350">
            <a:off x="2576729" y="2980095"/>
            <a:ext cx="2004014" cy="1512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http://photo.qip.ru/photo/mihtimak.fotoplenka/150564755/xlarge/1624455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13881">
            <a:off x="2434200" y="4881219"/>
            <a:ext cx="1944995" cy="1482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6" name="Picture 8" descr="http://mygorod48.ru/upload/main/d35/d35ea943c05d67979517d484557e95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86186">
            <a:off x="5489759" y="3262130"/>
            <a:ext cx="1993668" cy="1360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8" name="Picture 10" descr="http://image.slidesharecdn.com/random-140710140330-phpapp01/95/10-16-638.jpg?cb=140500108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10589" y="4416274"/>
            <a:ext cx="2350196" cy="1378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60" name="Picture 12" descr="http://o-vsem.ru/wp-content/uploads/2016/06/bit-baklushi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22275" y="5234474"/>
            <a:ext cx="1763186" cy="1259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62" name="Picture 14" descr="http://img-fotki.yandex.ru/get/6427/27981211.1d6/0_c6773_559b5245_ori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0465" y="3816220"/>
            <a:ext cx="2183364" cy="1912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727787" y="401217"/>
            <a:ext cx="77070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Жанровое своеобразие пословиц и поговорок</a:t>
            </a:r>
            <a:endParaRPr lang="ru-RU" sz="2800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89045" y="942392"/>
            <a:ext cx="7333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 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— короткое предложение, содержащее народную мудрость. Пишется простым народным языком, часто обладает рифмой и ритмом.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26367" y="1502229"/>
            <a:ext cx="73618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Поговорка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 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— это устоявшаяся фраза или словосочетание, образное выражение. Самостоятельно не употребляется. Поговорки употребляются в предложениях для придания яркой художественной окраски фактам, вещам и ситуациям.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6"/>
            <a:ext cx="9143999" cy="68611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1094" y="410547"/>
            <a:ext cx="76231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и поговорки, в которых используются имена собственные.</a:t>
            </a:r>
            <a:endParaRPr lang="ru-RU" sz="3200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5798" y="1465653"/>
            <a:ext cx="677290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Разъяснение  значений пословиц и поговорок, содержащих имя собственное, безусловно, вносит дополнительную информацию о значении этих имен. А также пословицы и поговорки могут дать общественную оценку прошлому и настоящему, и самооценку поведения людей в разных жизненных ситуациях.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endParaRPr lang="ru-RU" sz="900" dirty="0" smtClean="0"/>
          </a:p>
          <a:p>
            <a:pPr algn="ctr"/>
            <a:endParaRPr lang="ru-RU" sz="900" dirty="0"/>
          </a:p>
        </p:txBody>
      </p:sp>
      <p:pic>
        <p:nvPicPr>
          <p:cNvPr id="14340" name="Picture 4" descr="http://wiki.tgl.net.ru/images/thumb/4/47/%D0%9D%D0%B0_%D0%B2%D1%81%D1%8F%D0%BA%D0%BE%D0%B3%D0%BE_%D0%95%D0%B3%D0%BE%D1%80%D0%BA%D1%83.jpg/300px-%D0%9D%D0%B0_%D0%B2%D1%81%D1%8F%D0%BA%D0%BE%D0%B3%D0%BE_%D0%95%D0%B3%D0%BE%D1%80%D0%BA%D1%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9878" y="4016982"/>
            <a:ext cx="1916341" cy="2346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2" name="Picture 6" descr="http://russia.rutut.ru/content/images/RuTut/folklor/poslovici/poslovici-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5468" y="3869369"/>
            <a:ext cx="2920482" cy="2108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F:\Иссл раб 2016\Света иссл 2016\СВЕТА  ПОГОВОРКИ исслед работа\lekfraz_7_o (4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207" y="3803453"/>
            <a:ext cx="2505955" cy="2140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2" y="0"/>
            <a:ext cx="913993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0383" y="485192"/>
            <a:ext cx="7063273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Мною были отобраны пословицы и поговорки, в которых употребляются имена собственные. Их тематика разнообразна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Исследование показало, что мужские имена употребляются в пословицах и поговорках чаще, чем женские. 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2407298" y="2276669"/>
            <a:ext cx="4823926" cy="4096139"/>
          </a:xfrm>
          <a:prstGeom prst="vertic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Самые распространенные имена в пословицах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КУЗЬМА-4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ЕРЕМА-16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ФОМА-28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МАРЬЯ-6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ЕМЕЛЯ-5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МАЛАНЬЯ-13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ИВАН-28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МАКАР-16 </a:t>
            </a:r>
          </a:p>
          <a:p>
            <a:pPr algn="ctr"/>
            <a:r>
              <a:rPr lang="ru-RU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ФОМА-14</a:t>
            </a:r>
            <a:endParaRPr lang="ru-RU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3314" name="Picture 2" descr="http://www.playcast.ru/uploads/2015/07/29/1450137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2645" y="2631232"/>
            <a:ext cx="1539551" cy="1399593"/>
          </a:xfrm>
          <a:prstGeom prst="rect">
            <a:avLst/>
          </a:prstGeom>
          <a:noFill/>
        </p:spPr>
      </p:pic>
      <p:pic>
        <p:nvPicPr>
          <p:cNvPr id="13316" name="Picture 4" descr="http://file.mobilmusic.ru/ef/19/8a/1146866-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2693" y="2435291"/>
            <a:ext cx="1775861" cy="1939535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3318" name="AutoShape 6" descr="http://proxy.whoisaaronbrown.com/proxy/http://img-fotki.yandex.ru/get/9112/58581001.135/0_b0882_50eb2e87_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0" name="AutoShape 8" descr="http://proxy.whoisaaronbrown.com/proxy/http://img-fotki.yandex.ru/get/9112/58581001.135/0_b0882_50eb2e87_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2" name="AutoShape 10" descr="http://proxy.whoisaaronbrown.com/proxy/http://img-fotki.yandex.ru/get/9112/58581001.135/0_b0882_50eb2e87_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3" name="Picture 11" descr="C:\Users\Алина\Desktop\0_b0882_50eb2e87_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63439" y="4208106"/>
            <a:ext cx="1554195" cy="2338323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c/11/127/785/127785852_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3062" y="4870582"/>
            <a:ext cx="1903445" cy="1787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61053" y="2211356"/>
            <a:ext cx="72778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2.Пословицы и поговорки, называющие качества человека: 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Добрый Иван – и людям, и нам; худой Иван – ни людям, ни нам.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Наш Тарас не хуже вас. 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Большого ума Фома, да зато велика у него сума.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Ездил Емеля, еще ждать его неделя. 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Всяк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Аксён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про себя умён </a:t>
            </a:r>
          </a:p>
          <a:p>
            <a:pPr algn="ctr">
              <a:buFont typeface="Wingdings" pitchFamily="2" charset="2"/>
              <a:buChar char="ü"/>
            </a:pP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endParaRPr lang="ru-RU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1722" y="3750906"/>
            <a:ext cx="73711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3.Пословицы и поговорки, указывающие на отношение человека к дому, семье: 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Жил на дому, а очутился на Дону.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Хороша дочь Аннушка, коли хвалит мать да бабушка.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Не у всякого жена – Марья.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 людях Илья, а дома свинья.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Варвара мне тетка, а правда – сестра.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8416" y="382555"/>
            <a:ext cx="75298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Среди пословиц и поговорок можно назвать следующие группы:</a:t>
            </a:r>
          </a:p>
          <a:p>
            <a:pPr algn="ctr"/>
            <a:r>
              <a:rPr lang="ru-RU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1.</a:t>
            </a:r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Пословицы и поговорки, указывающие на различные действия:</a:t>
            </a:r>
          </a:p>
          <a:p>
            <a:pPr algn="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Указкою глупого Фомку не выучишь, ласкою наглого гостя не выгонишь.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Загонят – куда Макар телят не гонял.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Фома музыку разумеет, а Ерёма плясать умеет.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Каждая Алёнка хвалит свою бурёнку. </a:t>
            </a:r>
          </a:p>
          <a:p>
            <a:endParaRPr lang="ru-RU" sz="16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endParaRPr lang="ru-RU" sz="1600" dirty="0"/>
          </a:p>
        </p:txBody>
      </p:sp>
      <p:pic>
        <p:nvPicPr>
          <p:cNvPr id="12290" name="Picture 2" descr="http://andcvet.narod.ru/TR/18/min/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355" y="4875632"/>
            <a:ext cx="2409825" cy="158115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2292" name="Picture 4" descr="http://img.labirint.ru/images/comments_pic/1050/010labuqt612925968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15333">
            <a:off x="6863522" y="4359205"/>
            <a:ext cx="1538229" cy="210128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2294" name="Picture 6" descr="https://s3-eu-west-1.amazonaws.com/elitsy/media/cache/82/89/8289214e4b53a679728d484e182e51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89232">
            <a:off x="498296" y="506209"/>
            <a:ext cx="1290526" cy="218174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9218" name="Picture 2" descr="http://cyrillitsa.ru/uploads/posts/2012-03/1332424846_5930425_f44e5be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36804">
            <a:off x="6873358" y="1188746"/>
            <a:ext cx="1645026" cy="1522883"/>
          </a:xfrm>
          <a:prstGeom prst="ellipse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51722" y="429208"/>
            <a:ext cx="755779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4.Пословицы и поговорки, указывающие на взаимоотношения людей: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Иван Марье не товарищ. Иван Марье обычный друг.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Дмитрий да Борис за огород подрались.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Акулина Федосеевна до чужих ребят милосердна.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Фетинья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стара, да Федоту мила</a:t>
            </a:r>
          </a:p>
          <a:p>
            <a:pPr>
              <a:buFont typeface="Wingdings" pitchFamily="2" charset="2"/>
              <a:buChar char="ü"/>
            </a:pP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781" y="2062065"/>
            <a:ext cx="76417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5.Пословицы и поговорки, указывающие на отношение народа к Родине: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Родная сторона – мать, а чужая – мачеха.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Родина – мать, умей за неё постоять.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Родина краше солнца, дороже золота.</a:t>
            </a:r>
          </a:p>
          <a:p>
            <a:r>
              <a:rPr lang="ru-RU" sz="16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endParaRPr lang="ru-RU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5" name="Picture 3" descr="F:\Иссл раб 2016\Света иссл 2016\СВЕТА  ПОГОВОРКИ исслед работа\i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3106" y="3502623"/>
            <a:ext cx="3326207" cy="2761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6" name="Picture 2" descr="http://f.mypage.ru/3057c4b629ef629455c40738fa9f34b1_30d9d760a78615840cbc30aa34075c7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737" y="3275045"/>
            <a:ext cx="2158416" cy="3059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4" descr="http://www.raruss.ru/images/stories/children%27s%20books/narbut-knebel-matvey/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13913" y="3289381"/>
            <a:ext cx="2194828" cy="2977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6447453" y="5673012"/>
            <a:ext cx="1912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Garamond" pitchFamily="18" charset="0"/>
              </a:rPr>
              <a:t>Пляши, Матвей, не жалей лаптей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1135" y="438539"/>
            <a:ext cx="7716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6.Пословицы и поговорки, указывающие на историческое прошлое: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До Москвы на танках, а от Москвы на санках.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Видит Москву фашистское око, да зуб неймёт.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Сколько Гитлер ни крути, а от смерти не уйти.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Пропал как швед под Полтавой.</a:t>
            </a:r>
          </a:p>
          <a:p>
            <a:pPr algn="ctr"/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0242" name="Picture 2" descr="http://images.orsk.ru/images/stories/2015/12_december/image_09122015004702_144960402291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2840" y="4133005"/>
            <a:ext cx="3119470" cy="2372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F:\Иссл раб 2016\Света иссл 2016\СВЕТА  ПОГОВОРКИ исслед работа\0_629f5_72932559_or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2239" y="4479401"/>
            <a:ext cx="2882829" cy="1924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 descr="http://f1.mylove.ru/x_Oy1LOMw1ATy3G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6284" y="1989225"/>
            <a:ext cx="2905890" cy="2343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8457" y="494523"/>
            <a:ext cx="76977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100" dirty="0" smtClean="0"/>
          </a:p>
          <a:p>
            <a:r>
              <a:rPr lang="ru-RU" sz="1100" dirty="0" smtClean="0"/>
              <a:t> </a:t>
            </a:r>
          </a:p>
          <a:p>
            <a:endParaRPr lang="ru-RU" sz="1100" dirty="0" smtClean="0"/>
          </a:p>
          <a:p>
            <a:endParaRPr lang="ru-RU" sz="11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979714" y="830423"/>
            <a:ext cx="73991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Если взять пословицы, включающие географические названия, и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проанализировать их, можно сделать вывод, что топонимическое пространство пословиц и поговорок необычайно велико.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Мною проанализированы пословицы, где употребляются названия городов, стран и другие географические названия. </a:t>
            </a:r>
          </a:p>
          <a:p>
            <a:endParaRPr lang="ru-RU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0465" y="438539"/>
            <a:ext cx="76977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Топонимическое пространство пословиц и поговорок</a:t>
            </a: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2174034" y="2369975"/>
            <a:ext cx="4599992" cy="3881535"/>
          </a:xfrm>
          <a:prstGeom prst="vertic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Наиболее распространенные названия 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Москва -35 раз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Петербург -5 раз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Киев -6-раз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Русь (Россия, Родина) -7 раз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Казань -2 раза 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Сибирь -2 раза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р. Дон -2 раза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р.Волга -4 раза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7" name="Picture 2" descr="F:\МОЯ ФЛЭШКА\Иссл раб 2016\Света иссл 2016\СВЕТА  ПОГОВОРКИ исслед работа\i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754" y="2034074"/>
            <a:ext cx="1586205" cy="1822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http://www.maximumstyle.ru/images/osp/city/9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408" y="4422710"/>
            <a:ext cx="1905000" cy="1905000"/>
          </a:xfrm>
          <a:prstGeom prst="flowChartAlternateProcess">
            <a:avLst/>
          </a:prstGeom>
          <a:noFill/>
        </p:spPr>
      </p:pic>
      <p:pic>
        <p:nvPicPr>
          <p:cNvPr id="6148" name="Picture 4" descr="http://file.mobilmusic.ru/7b/f8/e8/1335599-2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474" y="4264089"/>
            <a:ext cx="1996751" cy="1632858"/>
          </a:xfrm>
          <a:prstGeom prst="ellipse">
            <a:avLst/>
          </a:prstGeom>
          <a:noFill/>
        </p:spPr>
      </p:pic>
      <p:pic>
        <p:nvPicPr>
          <p:cNvPr id="6150" name="Picture 6" descr="http://bigpuzzle.ru/prev/prev1afa2aa62254d72b8088fcce4cb3adbd5fe1d6ca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84775" y="2970731"/>
            <a:ext cx="1734003" cy="1066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6"/>
            <a:ext cx="9144000" cy="6861176"/>
          </a:xfrm>
          <a:prstGeom prst="rect">
            <a:avLst/>
          </a:prstGeom>
          <a:noFill/>
        </p:spPr>
      </p:pic>
      <p:sp>
        <p:nvSpPr>
          <p:cNvPr id="3" name="Пятно 1 2"/>
          <p:cNvSpPr/>
          <p:nvPr/>
        </p:nvSpPr>
        <p:spPr>
          <a:xfrm>
            <a:off x="746449" y="391887"/>
            <a:ext cx="2500604" cy="215537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«В ложке </a:t>
            </a:r>
          </a:p>
          <a:p>
            <a:pPr algn="ctr"/>
            <a:r>
              <a:rPr lang="ru-RU" dirty="0" smtClean="0"/>
              <a:t>Волги не переедешь»</a:t>
            </a:r>
            <a:endParaRPr lang="ru-RU" dirty="0"/>
          </a:p>
        </p:txBody>
      </p:sp>
      <p:sp>
        <p:nvSpPr>
          <p:cNvPr id="4" name="Пятно 1 3"/>
          <p:cNvSpPr/>
          <p:nvPr/>
        </p:nvSpPr>
        <p:spPr>
          <a:xfrm>
            <a:off x="6432152" y="4487368"/>
            <a:ext cx="1962040" cy="2215184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    «Рано      татарам</a:t>
            </a:r>
          </a:p>
          <a:p>
            <a:pPr algn="ctr"/>
            <a:r>
              <a:rPr lang="ru-RU" dirty="0" smtClean="0"/>
              <a:t>на Русь идти»</a:t>
            </a:r>
            <a:endParaRPr lang="ru-RU" dirty="0"/>
          </a:p>
        </p:txBody>
      </p:sp>
      <p:sp>
        <p:nvSpPr>
          <p:cNvPr id="5" name="Пятно 1 4"/>
          <p:cNvSpPr/>
          <p:nvPr/>
        </p:nvSpPr>
        <p:spPr>
          <a:xfrm>
            <a:off x="493777" y="4064975"/>
            <a:ext cx="3020010" cy="2162089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«Москва создана веками, Питер -</a:t>
            </a:r>
          </a:p>
          <a:p>
            <a:pPr algn="ctr"/>
            <a:r>
              <a:rPr lang="ru-RU" sz="1600" dirty="0" smtClean="0"/>
              <a:t>миллионами»</a:t>
            </a:r>
            <a:endParaRPr lang="ru-RU" sz="1600" dirty="0"/>
          </a:p>
        </p:txBody>
      </p:sp>
      <p:sp>
        <p:nvSpPr>
          <p:cNvPr id="7" name="Пятно 1 6"/>
          <p:cNvSpPr/>
          <p:nvPr/>
        </p:nvSpPr>
        <p:spPr>
          <a:xfrm>
            <a:off x="6018244" y="373224"/>
            <a:ext cx="2547258" cy="1944597"/>
          </a:xfrm>
          <a:prstGeom prst="irregularSeal1">
            <a:avLst/>
          </a:prstGeom>
          <a:solidFill>
            <a:srgbClr val="0C40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«Дон, Дон, а лучше дом»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83159" y="382555"/>
            <a:ext cx="35736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Топоним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- это название континентов и океанов, стран и географических областей, городов и улиц в них, рек и озер, природных объектов и садов. Виды: </a:t>
            </a:r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макротопонимы</a:t>
            </a:r>
            <a:r>
              <a:rPr lang="ru-RU" sz="1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(Азия, Русь, Сибирь), </a:t>
            </a:r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микротопонимы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известные на ограниченной территории малому кругу людей (Вшивая горка, Михайлов погост и др.). Большую группу пословиц объединяют </a:t>
            </a:r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гидронимы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, т.е. названия водных объектов (Реки: Волга, Дон). Ещё одна группа топонимов –</a:t>
            </a:r>
            <a:r>
              <a:rPr lang="ru-RU" sz="1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оронимы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, или названия гор, хребтов, возвышенностей. Топонимы, связанные с территориально-административным делением: наименования государств, губерний, населенных пунктов и т. п., или </a:t>
            </a:r>
            <a:r>
              <a:rPr lang="ru-RU" sz="1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ойконимы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</a:t>
            </a:r>
          </a:p>
        </p:txBody>
      </p:sp>
      <p:pic>
        <p:nvPicPr>
          <p:cNvPr id="5122" name="Picture 2" descr="http://data2.i.gallery.ru/albums/gallery/37059-0f5a5-75860172-m750x740-ub25c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382" y="2557707"/>
            <a:ext cx="2027530" cy="1539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http://mw2.google.com/mw-panoramio/photos/small/758573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7004" y="2411348"/>
            <a:ext cx="1524000" cy="2286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8" name="Picture 8" descr="http://youpainter.ru/sites/default/files/styles/painting_card/public/users/galakina_anastasiya/galakina_anastasiya_moskva_reka.jpg?itok=6w2QoVw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2336" y="5417551"/>
            <a:ext cx="2297255" cy="1133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90465" y="4646644"/>
            <a:ext cx="75484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Как уже говорилось, пословицы и поговорки отражают характер человека, его умственные и физические способности. Мною было проведено анкетирование учащихся 4 «а» класса МКОУ «ООШ №9».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Всего в анкетировании приняли участие 25 учащихся. Анкетирование проходило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 виде рассуждения на тему: «</a:t>
            </a:r>
            <a:r>
              <a:rPr lang="ru-RU" sz="1600" spc="50" dirty="0" smtClean="0">
                <a:ln w="11430"/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ИМЕНА СОБСТВЕННЫЕ В ПОСЛОВИЦАХ </a:t>
            </a:r>
          </a:p>
          <a:p>
            <a:pPr algn="ctr"/>
            <a:r>
              <a:rPr lang="ru-RU" sz="1600" spc="50" dirty="0" smtClean="0">
                <a:ln w="11430"/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 ПОГОВОРКАХ».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1094" y="391886"/>
            <a:ext cx="74178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3120" y="548640"/>
            <a:ext cx="4873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АНКЕТИРОВАНИЕ  УЧАЩИХСЯ</a:t>
            </a:r>
            <a:endParaRPr lang="ru-RU" sz="24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user\Desktop\P1020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2735" y="2622462"/>
            <a:ext cx="2672536" cy="2004402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user\Desktop\P10200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8874" y="1004534"/>
            <a:ext cx="2647405" cy="1985554"/>
          </a:xfrm>
          <a:prstGeom prst="rect">
            <a:avLst/>
          </a:prstGeom>
          <a:ln w="12700">
            <a:solidFill>
              <a:schemeClr val="accent3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user\Desktop\P10200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9743" y="2642617"/>
            <a:ext cx="2620595" cy="1965446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9863" y="354564"/>
            <a:ext cx="815154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</a:t>
            </a:r>
            <a:r>
              <a:rPr lang="ru-RU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Всем участникам мы предложили ответить на следующие вопросы:</a:t>
            </a:r>
          </a:p>
          <a:p>
            <a:endParaRPr lang="ru-RU" sz="1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Знаешь ли ты, чем пословица отличается от поговорки?</a:t>
            </a:r>
          </a:p>
          <a:p>
            <a:pPr marL="342900" indent="-342900"/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/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marL="342900" indent="-342900">
              <a:buAutoNum type="arabicPeriod"/>
            </a:pP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2.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Употребляешь ли ты пословицы и поговорки с именами  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собственными в своей речи? </a:t>
            </a: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 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041779" y="1226634"/>
          <a:ext cx="3732246" cy="2039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2845154" y="4003288"/>
          <a:ext cx="3979391" cy="2449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05069" y="3069772"/>
            <a:ext cx="761378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4. В каких источниках ты будешь искать пословицы 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и поговорки?</a:t>
            </a: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9755" y="363894"/>
            <a:ext cx="7548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3 . Какой теме посвящены известные тебе пословицы 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и поговорки?</a:t>
            </a:r>
            <a:endParaRPr lang="ru-RU" sz="2000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024742" y="880946"/>
          <a:ext cx="5765945" cy="203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2368298" y="3849624"/>
          <a:ext cx="5257798" cy="2189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20050" y="468351"/>
            <a:ext cx="776306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5. Считаешь ли ты нужным использовать пословицы и поговорки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в своей речи?</a:t>
            </a: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                     </a:t>
            </a:r>
            <a:r>
              <a:rPr lang="ru-RU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Вывод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Исследования показали, что народная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мудрость в наше время теряет свою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актуальность, отдаляется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от понимания и используется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нами все реже.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127380" y="811764"/>
          <a:ext cx="4842587" cy="2677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2" descr="http://www.myshared.ru/thumbs/6/576445/big_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8626" y="3858818"/>
            <a:ext cx="3050974" cy="2381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7706" y="783771"/>
            <a:ext cx="73152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Я проследила историю создания пословиц и поговорок, определила их жанровое своеобразие и их топонимическое пространство. </a:t>
            </a: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Личные имена в пословицах важны, так как они конкретизируют определенное качество, помогают сравнивать разных людей и указывают достоинства и недостатки человека. Изучение топонимического пространства русских пословиц и поговорок актуально, так как дает возможность более глубоко и всестороннее постигнуть историко-культурный облик нашей страны. Пословицы пришли в речь наших современников и такими перейдут к людям других столетий. </a:t>
            </a: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Долгий век пословиц продолжается.</a:t>
            </a:r>
          </a:p>
          <a:p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7078" y="345233"/>
            <a:ext cx="7380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Вывод</a:t>
            </a:r>
          </a:p>
        </p:txBody>
      </p:sp>
      <p:pic>
        <p:nvPicPr>
          <p:cNvPr id="4098" name="Picture 2" descr="http://games-mm.ru/userfiles/Image/good/photo_4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8868" y="3619694"/>
            <a:ext cx="4722419" cy="2951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6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7706" y="966651"/>
            <a:ext cx="73152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Хочется отметить, что после </a:t>
            </a:r>
            <a:r>
              <a:rPr lang="ru-RU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проведенного анкетирования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, у учащихся возрос интерес к пословицам и поговоркам. 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Я рекомендую использовать данный вид литературного жанра в конфликтных ситуациях для сглаживания напряжённых моментов и для более выразительной речи в повседневной жизни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как детям, так и взрослым.</a:t>
            </a:r>
          </a:p>
          <a:p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7078" y="345233"/>
            <a:ext cx="7380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Рекомендации</a:t>
            </a:r>
          </a:p>
        </p:txBody>
      </p:sp>
      <p:pic>
        <p:nvPicPr>
          <p:cNvPr id="1028" name="Picture 4" descr="http://knigi.kreatur.ru/generic/bookcatalog/all/7_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08222">
            <a:off x="857043" y="3036944"/>
            <a:ext cx="3019641" cy="3350806"/>
          </a:xfrm>
          <a:prstGeom prst="rect">
            <a:avLst/>
          </a:prstGeom>
          <a:noFill/>
        </p:spPr>
      </p:pic>
      <p:pic>
        <p:nvPicPr>
          <p:cNvPr id="9" name="Рисунок 8" descr="http://fotd.pskgu.ru/download.php/pskgu/files/PAGES/IMAGES/92a79522-711f-4ab2-8558-2f923fbe5835/D44630EDE881A744AA9869F02D5CDFFD?title=7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661955">
            <a:off x="5502598" y="3126099"/>
            <a:ext cx="2392231" cy="3060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11763" y="1166327"/>
            <a:ext cx="759511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1.Даль В.И. Толковый словарь живого великорусского языка: В 4-х т.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Набр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 и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напеч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 со второго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изд-я.-М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., 1981-1982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2.Жигулёв А.М. Русские народные пословицы и поговорки. –М.: 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Московский рабочий, 1980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3.Смирнов А. «Дар Владимира Даля» Книга для внеклассного чтения. -М.: Дрофа, 2007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4.http://www.poskart.ru/о пословице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5.http://lubki.net/index.php?option=com_content&amp;task=view&amp;id=99&amp;Itemid=26 материал о пословицах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6.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Дикарев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М. А., Пословицы, поговорки, приметки и поверья Воронежской губ., Воронежский этнографический сборник, Воронеж, 1891.Иллюстров И. И., Жизнь русского народа в его пословицах и поговорках, изд. 3, 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М., 1915.</a:t>
            </a:r>
          </a:p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7.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Перетц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В. Н., Из истории пословицы. Историко-литературные заметки и материалы, с </a:t>
            </a:r>
            <a:r>
              <a:rPr lang="ru-RU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прилож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 сб. польских пословиц по рукописи 1726 г., СПБ, 1898.</a:t>
            </a:r>
          </a:p>
          <a:p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4441" y="1819469"/>
            <a:ext cx="759511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100" dirty="0" smtClean="0"/>
          </a:p>
          <a:p>
            <a:endParaRPr lang="ru-RU" sz="11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05069" y="485192"/>
            <a:ext cx="72685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ЛИТЕРАТУРА</a:t>
            </a:r>
          </a:p>
        </p:txBody>
      </p:sp>
      <p:pic>
        <p:nvPicPr>
          <p:cNvPr id="5124" name="Picture 4" descr="http://s9.favim.com/orig/140131/beatiful-fountain-pen-old-pen-Favim.com-13249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4457" y="4180114"/>
            <a:ext cx="4762500" cy="2258008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3\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pic>
        <p:nvPicPr>
          <p:cNvPr id="1028" name="Picture 4" descr="http://wdesk.ru/_ph/219/479335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894" y="365760"/>
            <a:ext cx="7844588" cy="61409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2700</TotalTime>
  <Words>1426</Words>
  <Application>Microsoft Office PowerPoint</Application>
  <PresentationFormat>Экран (4:3)</PresentationFormat>
  <Paragraphs>220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user</cp:lastModifiedBy>
  <cp:revision>189</cp:revision>
  <dcterms:created xsi:type="dcterms:W3CDTF">2013-11-19T05:52:05Z</dcterms:created>
  <dcterms:modified xsi:type="dcterms:W3CDTF">2008-12-31T21:31:02Z</dcterms:modified>
</cp:coreProperties>
</file>