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8" r:id="rId3"/>
    <p:sldId id="257" r:id="rId4"/>
    <p:sldId id="258" r:id="rId5"/>
    <p:sldId id="261" r:id="rId6"/>
    <p:sldId id="260" r:id="rId7"/>
    <p:sldId id="259" r:id="rId8"/>
    <p:sldId id="262" r:id="rId9"/>
    <p:sldId id="263" r:id="rId10"/>
    <p:sldId id="265" r:id="rId11"/>
    <p:sldId id="266" r:id="rId12"/>
    <p:sldId id="284" r:id="rId13"/>
    <p:sldId id="283" r:id="rId14"/>
    <p:sldId id="282" r:id="rId15"/>
    <p:sldId id="281" r:id="rId16"/>
    <p:sldId id="280" r:id="rId17"/>
    <p:sldId id="279" r:id="rId18"/>
    <p:sldId id="278" r:id="rId19"/>
    <p:sldId id="286" r:id="rId20"/>
    <p:sldId id="285" r:id="rId21"/>
    <p:sldId id="269" r:id="rId22"/>
    <p:sldId id="270" r:id="rId23"/>
    <p:sldId id="274" r:id="rId24"/>
    <p:sldId id="273" r:id="rId25"/>
    <p:sldId id="272" r:id="rId26"/>
    <p:sldId id="271" r:id="rId27"/>
    <p:sldId id="275" r:id="rId28"/>
    <p:sldId id="26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66FFFF"/>
    <a:srgbClr val="66FFCC"/>
    <a:srgbClr val="00FF00"/>
    <a:srgbClr val="F779DF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BBFCC-C666-4B2A-A747-54D70C67D14F}" type="datetimeFigureOut">
              <a:rPr lang="ru-RU" smtClean="0"/>
              <a:pPr/>
              <a:t>04.01.2020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97468-A794-46AE-960F-14ABEFAECE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7.xml"/><Relationship Id="rId3" Type="http://schemas.openxmlformats.org/officeDocument/2006/relationships/slide" Target="slide21.xml"/><Relationship Id="rId7" Type="http://schemas.openxmlformats.org/officeDocument/2006/relationships/slide" Target="slide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slide" Target="slide3.xml"/><Relationship Id="rId4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jpeg"/><Relationship Id="rId7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slide" Target="slide2.xml"/><Relationship Id="rId5" Type="http://schemas.openxmlformats.org/officeDocument/2006/relationships/image" Target="../media/image3.png"/><Relationship Id="rId10" Type="http://schemas.openxmlformats.org/officeDocument/2006/relationships/image" Target="../media/image7.jpeg"/><Relationship Id="rId4" Type="http://schemas.openxmlformats.org/officeDocument/2006/relationships/slide" Target="slide5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12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6.jpe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image" Target="../media/image5.png"/><Relationship Id="rId1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12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6.jpe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image" Target="../media/image5.png"/><Relationship Id="rId1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12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6.jpe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image" Target="../media/image5.png"/><Relationship Id="rId1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12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6.jpe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image" Target="../media/image5.png"/><Relationship Id="rId1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12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6.jpe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image" Target="../media/image5.png"/><Relationship Id="rId1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12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6.jpeg"/><Relationship Id="rId5" Type="http://schemas.openxmlformats.org/officeDocument/2006/relationships/image" Target="../media/image3.png"/><Relationship Id="rId10" Type="http://schemas.openxmlformats.org/officeDocument/2006/relationships/slide" Target="slide7.xml"/><Relationship Id="rId4" Type="http://schemas.openxmlformats.org/officeDocument/2006/relationships/slide" Target="slide5.xml"/><Relationship Id="rId9" Type="http://schemas.openxmlformats.org/officeDocument/2006/relationships/image" Target="../media/image5.png"/><Relationship Id="rId1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ucthat-v-skole.ru/images/izobragenia-statei/tangram-pechat.gif" TargetMode="External"/><Relationship Id="rId1" Type="http://schemas.openxmlformats.org/officeDocument/2006/relationships/slideLayout" Target="../slideLayouts/slideLayout6.xml"/><Relationship Id="rId6" Type="http://schemas.openxmlformats.org/officeDocument/2006/relationships/slide" Target="slide2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ucthat-v-skole.ru/images/izobragenia-statei/tangram-shablon.gif" TargetMode="External"/><Relationship Id="rId13" Type="http://schemas.openxmlformats.org/officeDocument/2006/relationships/hyperlink" Target="http://www.panoramaphoto.biz/wp-content/photos/2013/12/duimovochka.jpg" TargetMode="External"/><Relationship Id="rId18" Type="http://schemas.openxmlformats.org/officeDocument/2006/relationships/hyperlink" Target="http://sp.samarskie-roditeli.ru/media/cache/9e/d8/9ed81ab8b2f4aa32633c19cb6a7bf62d.jpg" TargetMode="External"/><Relationship Id="rId3" Type="http://schemas.openxmlformats.org/officeDocument/2006/relationships/hyperlink" Target="https://ds02.infourok.ru/uploads/ex/0e26/0008ad2d-b2c409db/img11.jpg" TargetMode="External"/><Relationship Id="rId21" Type="http://schemas.openxmlformats.org/officeDocument/2006/relationships/hyperlink" Target="http://sp-imk.ru/wp-content/uploads/2018/02/image-2.jpg" TargetMode="External"/><Relationship Id="rId7" Type="http://schemas.openxmlformats.org/officeDocument/2006/relationships/hyperlink" Target="http://seninvg07.narod.ru/000_main/rebus/matem/l/linija.jpg" TargetMode="External"/><Relationship Id="rId12" Type="http://schemas.openxmlformats.org/officeDocument/2006/relationships/hyperlink" Target="http://www.autoprofi.ua/images/fck/DSC_0104(1).jpg" TargetMode="External"/><Relationship Id="rId17" Type="http://schemas.openxmlformats.org/officeDocument/2006/relationships/hyperlink" Target="http://pngimg.com/uploads/mouth_smile/mouth_smile_PNG2.png" TargetMode="External"/><Relationship Id="rId2" Type="http://schemas.openxmlformats.org/officeDocument/2006/relationships/hyperlink" Target="https://womanadvice.ru/sites/default/files/34/2016-05-19_1107/matematicheskie_rebusy_18.jpg" TargetMode="External"/><Relationship Id="rId16" Type="http://schemas.openxmlformats.org/officeDocument/2006/relationships/hyperlink" Target="https://abnews.ru/wp-content/uploads/2014/11/audi.jpg" TargetMode="External"/><Relationship Id="rId20" Type="http://schemas.openxmlformats.org/officeDocument/2006/relationships/hyperlink" Target="https://r.mtdata.ru/r640x-/u1/photo6FA7/20965897831-0/origina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0.wp.com/fs00.infourok.ru/images/doc/11/15031/hello_html_17f71b36.gif" TargetMode="External"/><Relationship Id="rId11" Type="http://schemas.openxmlformats.org/officeDocument/2006/relationships/hyperlink" Target="http://magisterpro.ru/netcat_files/File/18.jpg" TargetMode="External"/><Relationship Id="rId24" Type="http://schemas.openxmlformats.org/officeDocument/2006/relationships/hyperlink" Target="https://free4print.ru/wp-content/uploads/2016/08/igralnye-karty-stranitsa-06.jpg" TargetMode="External"/><Relationship Id="rId5" Type="http://schemas.openxmlformats.org/officeDocument/2006/relationships/hyperlink" Target="https://fs00.infourok.ru/images/doc/255/259754/img26.jpg" TargetMode="External"/><Relationship Id="rId15" Type="http://schemas.openxmlformats.org/officeDocument/2006/relationships/hyperlink" Target="http://www.clipartbest.com/cliparts/dT6/ayg/dT6aygbLc.png" TargetMode="External"/><Relationship Id="rId23" Type="http://schemas.openxmlformats.org/officeDocument/2006/relationships/hyperlink" Target="https://free4print.ru/wp-content/uploads/2016/08/igralnye-karty-stranitsa-07-650x460.jpg" TargetMode="External"/><Relationship Id="rId10" Type="http://schemas.openxmlformats.org/officeDocument/2006/relationships/hyperlink" Target="http://sibkray.ru/upload/medialibrary/743/7438cc6cbd233d259878c936b477b7ad.jpg" TargetMode="External"/><Relationship Id="rId19" Type="http://schemas.openxmlformats.org/officeDocument/2006/relationships/hyperlink" Target="https://images.unian.net/photos/2016_07/thumb_files/1000_545_1467891107-9715-shumaher-poluchil-travmu-golovyi-dva-s-polovinoy-goda-nazad.jpg" TargetMode="External"/><Relationship Id="rId4" Type="http://schemas.openxmlformats.org/officeDocument/2006/relationships/hyperlink" Target="http://900igr.net/up/datai/77337/0011-009-.png" TargetMode="External"/><Relationship Id="rId9" Type="http://schemas.openxmlformats.org/officeDocument/2006/relationships/hyperlink" Target="http://ucthat-v-skole.ru/images/izobragenia-statei/tangram2.gif" TargetMode="External"/><Relationship Id="rId14" Type="http://schemas.openxmlformats.org/officeDocument/2006/relationships/hyperlink" Target="https://otvet.imgsmail.ru/download/u_b3cef18d36d1be7009823c3c8dc9f276_800.jpg" TargetMode="External"/><Relationship Id="rId22" Type="http://schemas.openxmlformats.org/officeDocument/2006/relationships/hyperlink" Target="https://cdn-images-1.medium.com/max/1200/1*Quc-ijBlA5cDuvuCuhk_zQ.jpe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p-imk.ru/wp-content/uploads/2018/02/image-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0"/>
            <a:ext cx="4586712" cy="646941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3528" y="3318083"/>
            <a:ext cx="8529771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Математический калейдоскоп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3443" y="6027003"/>
            <a:ext cx="49765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Смирнова М.А., учитель математики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МОУ 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Оковецкая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СОШ,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Тверская обл.</a:t>
            </a:r>
            <a:endParaRPr lang="ru-RU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sp-imk.ru/wp-content/uploads/2018/02/image-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467" b="37058"/>
          <a:stretch>
            <a:fillRect/>
          </a:stretch>
        </p:blipFill>
        <p:spPr bwMode="auto">
          <a:xfrm>
            <a:off x="2143108" y="571480"/>
            <a:ext cx="4519404" cy="4071942"/>
          </a:xfrm>
          <a:prstGeom prst="rect">
            <a:avLst/>
          </a:prstGeom>
          <a:noFill/>
        </p:spPr>
      </p:pic>
      <p:sp>
        <p:nvSpPr>
          <p:cNvPr id="7" name="Равнобедренный треугольник 6">
            <a:hlinkClick r:id="rId3" action="ppaction://hlinksldjump"/>
          </p:cNvPr>
          <p:cNvSpPr/>
          <p:nvPr/>
        </p:nvSpPr>
        <p:spPr>
          <a:xfrm rot="19905004">
            <a:off x="-292546" y="498058"/>
            <a:ext cx="2976747" cy="1797091"/>
          </a:xfrm>
          <a:prstGeom prst="triangle">
            <a:avLst>
              <a:gd name="adj" fmla="val 26743"/>
            </a:avLst>
          </a:prstGeom>
          <a:solidFill>
            <a:srgbClr val="FFCC0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 smtClean="0">
                <a:solidFill>
                  <a:srgbClr val="FF0000"/>
                </a:solidFill>
              </a:rPr>
              <a:t>Танграм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8" name="Трапеция 7">
            <a:hlinkClick r:id="rId4" action="ppaction://hlinksldjump"/>
          </p:cNvPr>
          <p:cNvSpPr/>
          <p:nvPr/>
        </p:nvSpPr>
        <p:spPr>
          <a:xfrm rot="19851964">
            <a:off x="-34874" y="3208078"/>
            <a:ext cx="2917828" cy="1060784"/>
          </a:xfrm>
          <a:prstGeom prst="trapezoid">
            <a:avLst>
              <a:gd name="adj" fmla="val 23894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Логические задачи</a:t>
            </a:r>
            <a:endParaRPr lang="ru-RU" sz="2800" dirty="0"/>
          </a:p>
        </p:txBody>
      </p:sp>
      <p:sp>
        <p:nvSpPr>
          <p:cNvPr id="9" name="Шестиугольник 8">
            <a:hlinkClick r:id="rId5" action="ppaction://hlinksldjump"/>
          </p:cNvPr>
          <p:cNvSpPr/>
          <p:nvPr/>
        </p:nvSpPr>
        <p:spPr>
          <a:xfrm>
            <a:off x="2714612" y="5143512"/>
            <a:ext cx="3991884" cy="1512135"/>
          </a:xfrm>
          <a:prstGeom prst="hexagon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Математические ребусы</a:t>
            </a:r>
            <a:endParaRPr lang="ru-RU" sz="2800" dirty="0"/>
          </a:p>
        </p:txBody>
      </p:sp>
      <p:sp>
        <p:nvSpPr>
          <p:cNvPr id="10" name="Параллелограмм 9">
            <a:hlinkClick r:id="rId6" action="ppaction://hlinksldjump"/>
          </p:cNvPr>
          <p:cNvSpPr/>
          <p:nvPr/>
        </p:nvSpPr>
        <p:spPr>
          <a:xfrm rot="842184">
            <a:off x="5805459" y="4132532"/>
            <a:ext cx="2993161" cy="1114343"/>
          </a:xfrm>
          <a:prstGeom prst="parallelogram">
            <a:avLst/>
          </a:prstGeom>
          <a:solidFill>
            <a:srgbClr val="F779DF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Задача из Интернета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авильный пятиугольник 10">
            <a:hlinkClick r:id="rId7" action="ppaction://hlinksldjump"/>
          </p:cNvPr>
          <p:cNvSpPr/>
          <p:nvPr/>
        </p:nvSpPr>
        <p:spPr>
          <a:xfrm rot="1474812">
            <a:off x="6214892" y="1594226"/>
            <a:ext cx="2952328" cy="2016224"/>
          </a:xfrm>
          <a:prstGeom prst="pent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Вопрос, еще вопрос …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2" name="Овал 11">
            <a:hlinkClick r:id="rId8" action="ppaction://hlinksldjump"/>
          </p:cNvPr>
          <p:cNvSpPr/>
          <p:nvPr/>
        </p:nvSpPr>
        <p:spPr>
          <a:xfrm rot="20040193">
            <a:off x="1493877" y="4092935"/>
            <a:ext cx="1992240" cy="1200152"/>
          </a:xfrm>
          <a:prstGeom prst="ellipse">
            <a:avLst/>
          </a:prstGeom>
          <a:solidFill>
            <a:srgbClr val="66FFCC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Фокус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2910" y="96306"/>
            <a:ext cx="784201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Математический калейдоскоп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omanadvice.ru/sites/default/files/34/2016-05-19_1107/matematicheskie_rebusy_18.jpg">
            <a:hlinkHover r:id="rId2" action="ppaction://hlinksldjump"/>
          </p:cNvPr>
          <p:cNvPicPr/>
          <p:nvPr/>
        </p:nvPicPr>
        <p:blipFill>
          <a:blip r:embed="rId3" cstate="print"/>
          <a:srcRect l="6714" t="4543" r="5544" b="41883"/>
          <a:stretch>
            <a:fillRect/>
          </a:stretch>
        </p:blipFill>
        <p:spPr bwMode="auto">
          <a:xfrm>
            <a:off x="395536" y="188640"/>
            <a:ext cx="3600400" cy="201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ÑÐµÐ±ÑÑ 13">
            <a:hlinkHover r:id="rId4" action="ppaction://hlinksldjump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1350" y="102380"/>
            <a:ext cx="47160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ÑÐµÐ±ÑÑ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653136"/>
            <a:ext cx="42119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ÑÐµÐ±ÑÑ 19">
            <a:hlinkHover r:id="rId7" action="ppaction://hlinksldjump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748" y="2636912"/>
            <a:ext cx="352839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Ð ÐµÐ±ÑÑÑ Ð¿Ð¾ Ð¼Ð°ÑÐµÐ¼Ð°ÑÐ¸ÐºÐµ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03160" y="2636912"/>
            <a:ext cx="2990825" cy="1510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://seninvg07.narod.ru/000_main/rebus/matem/l/linija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32040" y="4797152"/>
            <a:ext cx="3960440" cy="1656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592766" y="2996952"/>
            <a:ext cx="23042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9" name="Овал 8">
            <a:hlinkClick r:id="rId11" action="ppaction://hlinksldjump"/>
          </p:cNvPr>
          <p:cNvSpPr/>
          <p:nvPr/>
        </p:nvSpPr>
        <p:spPr>
          <a:xfrm>
            <a:off x="4177456" y="6228686"/>
            <a:ext cx="626368" cy="62068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omanadvice.ru/sites/default/files/34/2016-05-19_1107/matematicheskie_rebusy_18.jpg">
            <a:hlinkHover r:id="rId2" action="ppaction://hlinksldjump"/>
          </p:cNvPr>
          <p:cNvPicPr/>
          <p:nvPr/>
        </p:nvPicPr>
        <p:blipFill>
          <a:blip r:embed="rId3" cstate="print"/>
          <a:srcRect l="6714" t="4543" r="5544" b="41883"/>
          <a:stretch>
            <a:fillRect/>
          </a:stretch>
        </p:blipFill>
        <p:spPr bwMode="auto">
          <a:xfrm>
            <a:off x="395536" y="188640"/>
            <a:ext cx="3600400" cy="201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ÑÐµÐ±ÑÑ 13">
            <a:hlinkHover r:id="rId4" action="ppaction://hlinksldjump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1350" y="102380"/>
            <a:ext cx="47160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ÑÐµÐ±ÑÑ 7">
            <a:hlinkHover r:id="rId6" action="ppaction://hlinksldjump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3136"/>
            <a:ext cx="42119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ÑÐµÐ±ÑÑ 19">
            <a:hlinkHover r:id="rId8" action="ppaction://hlinksldjump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748" y="2636912"/>
            <a:ext cx="352839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Ð ÐµÐ±ÑÑÑ Ð¿Ð¾ Ð¼Ð°ÑÐµÐ¼Ð°ÑÐ¸ÐºÐµ">
            <a:hlinkHover r:id="rId10" action="ppaction://hlinksldjump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3160" y="2636912"/>
            <a:ext cx="2990825" cy="1510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://seninvg07.narod.ru/000_main/rebus/matem/l/linija.jpg">
            <a:hlinkHover r:id="rId12" action="ppaction://hlinksldjump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32040" y="4797152"/>
            <a:ext cx="3960440" cy="1656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563888" y="2996952"/>
            <a:ext cx="23042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треугольник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вал 8">
            <a:hlinkClick r:id="rId14" action="ppaction://hlinksldjump"/>
          </p:cNvPr>
          <p:cNvSpPr/>
          <p:nvPr/>
        </p:nvSpPr>
        <p:spPr>
          <a:xfrm>
            <a:off x="4177456" y="6228686"/>
            <a:ext cx="626368" cy="62068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omanadvice.ru/sites/default/files/34/2016-05-19_1107/matematicheskie_rebusy_18.jpg">
            <a:hlinkHover r:id="rId2" action="ppaction://hlinksldjump"/>
          </p:cNvPr>
          <p:cNvPicPr/>
          <p:nvPr/>
        </p:nvPicPr>
        <p:blipFill>
          <a:blip r:embed="rId3" cstate="print"/>
          <a:srcRect l="6714" t="4543" r="5544" b="41883"/>
          <a:stretch>
            <a:fillRect/>
          </a:stretch>
        </p:blipFill>
        <p:spPr bwMode="auto">
          <a:xfrm>
            <a:off x="395536" y="188640"/>
            <a:ext cx="3600400" cy="201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ÑÐµÐ±ÑÑ 13">
            <a:hlinkHover r:id="rId4" action="ppaction://hlinksldjump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1350" y="102380"/>
            <a:ext cx="47160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ÑÐµÐ±ÑÑ 7">
            <a:hlinkHover r:id="rId6" action="ppaction://hlinksldjump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3136"/>
            <a:ext cx="42119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ÑÐµÐ±ÑÑ 19">
            <a:hlinkHover r:id="rId8" action="ppaction://hlinksldjump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748" y="2636912"/>
            <a:ext cx="352839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Ð ÐµÐ±ÑÑÑ Ð¿Ð¾ Ð¼Ð°ÑÐµÐ¼Ð°ÑÐ¸ÐºÐµ">
            <a:hlinkHover r:id="rId10" action="ppaction://hlinksldjump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3160" y="2636912"/>
            <a:ext cx="2990825" cy="1510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://seninvg07.narod.ru/000_main/rebus/matem/l/linija.jpg">
            <a:hlinkHover r:id="rId12" action="ppaction://hlinksldjump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32040" y="4797152"/>
            <a:ext cx="3960440" cy="1656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592766" y="2996952"/>
            <a:ext cx="23042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 дробь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Овал 8">
            <a:hlinkClick r:id="rId14" action="ppaction://hlinksldjump"/>
          </p:cNvPr>
          <p:cNvSpPr/>
          <p:nvPr/>
        </p:nvSpPr>
        <p:spPr>
          <a:xfrm>
            <a:off x="4177456" y="6228686"/>
            <a:ext cx="626368" cy="62068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omanadvice.ru/sites/default/files/34/2016-05-19_1107/matematicheskie_rebusy_18.jpg">
            <a:hlinkHover r:id="rId2" action="ppaction://hlinksldjump"/>
          </p:cNvPr>
          <p:cNvPicPr/>
          <p:nvPr/>
        </p:nvPicPr>
        <p:blipFill>
          <a:blip r:embed="rId3" cstate="print"/>
          <a:srcRect l="6714" t="4543" r="5544" b="41883"/>
          <a:stretch>
            <a:fillRect/>
          </a:stretch>
        </p:blipFill>
        <p:spPr bwMode="auto">
          <a:xfrm>
            <a:off x="395536" y="188640"/>
            <a:ext cx="3600400" cy="201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ÑÐµÐ±ÑÑ 13">
            <a:hlinkHover r:id="rId4" action="ppaction://hlinksldjump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1350" y="102380"/>
            <a:ext cx="47160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ÑÐµÐ±ÑÑ 7">
            <a:hlinkHover r:id="rId6" action="ppaction://hlinksldjump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3136"/>
            <a:ext cx="42119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ÑÐµÐ±ÑÑ 19">
            <a:hlinkHover r:id="rId8" action="ppaction://hlinksldjump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748" y="2636912"/>
            <a:ext cx="352839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Ð ÐµÐ±ÑÑÑ Ð¿Ð¾ Ð¼Ð°ÑÐµÐ¼Ð°ÑÐ¸ÐºÐµ">
            <a:hlinkHover r:id="rId10" action="ppaction://hlinksldjump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3160" y="2636912"/>
            <a:ext cx="2990825" cy="1510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://seninvg07.narod.ru/000_main/rebus/matem/l/linija.jpg">
            <a:hlinkHover r:id="rId12" action="ppaction://hlinksldjump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32040" y="4797152"/>
            <a:ext cx="3960440" cy="1656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592766" y="2996952"/>
            <a:ext cx="23042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точка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Овал 8">
            <a:hlinkClick r:id="rId14" action="ppaction://hlinksldjump"/>
          </p:cNvPr>
          <p:cNvSpPr/>
          <p:nvPr/>
        </p:nvSpPr>
        <p:spPr>
          <a:xfrm>
            <a:off x="4177456" y="6228686"/>
            <a:ext cx="626368" cy="62068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omanadvice.ru/sites/default/files/34/2016-05-19_1107/matematicheskie_rebusy_18.jpg">
            <a:hlinkHover r:id="rId2" action="ppaction://hlinksldjump"/>
          </p:cNvPr>
          <p:cNvPicPr/>
          <p:nvPr/>
        </p:nvPicPr>
        <p:blipFill>
          <a:blip r:embed="rId3" cstate="print"/>
          <a:srcRect l="6714" t="4543" r="5544" b="41883"/>
          <a:stretch>
            <a:fillRect/>
          </a:stretch>
        </p:blipFill>
        <p:spPr bwMode="auto">
          <a:xfrm>
            <a:off x="395536" y="188640"/>
            <a:ext cx="3600400" cy="201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ÑÐµÐ±ÑÑ 13">
            <a:hlinkHover r:id="rId4" action="ppaction://hlinksldjump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1350" y="102380"/>
            <a:ext cx="47160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ÑÐµÐ±ÑÑ 7">
            <a:hlinkHover r:id="rId6" action="ppaction://hlinksldjump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3136"/>
            <a:ext cx="42119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ÑÐµÐ±ÑÑ 19">
            <a:hlinkHover r:id="rId8" action="ppaction://hlinksldjump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748" y="2636912"/>
            <a:ext cx="352839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Ð ÐµÐ±ÑÑÑ Ð¿Ð¾ Ð¼Ð°ÑÐµÐ¼Ð°ÑÐ¸ÐºÐµ">
            <a:hlinkClick r:id="" action="ppaction://hlinkshowjump?jump=nextslide"/>
            <a:hlinkHover r:id="rId10" action="ppaction://hlinksldjump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3160" y="2636912"/>
            <a:ext cx="2990825" cy="1510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://seninvg07.narod.ru/000_main/rebus/matem/l/linija.jpg">
            <a:hlinkHover r:id="rId12" action="ppaction://hlinksldjump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32040" y="4797152"/>
            <a:ext cx="3960440" cy="1656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592766" y="2996952"/>
            <a:ext cx="23042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 пример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Овал 8">
            <a:hlinkClick r:id="rId14" action="ppaction://hlinksldjump"/>
          </p:cNvPr>
          <p:cNvSpPr/>
          <p:nvPr/>
        </p:nvSpPr>
        <p:spPr>
          <a:xfrm>
            <a:off x="4177456" y="6228686"/>
            <a:ext cx="626368" cy="62068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omanadvice.ru/sites/default/files/34/2016-05-19_1107/matematicheskie_rebusy_18.jpg">
            <a:hlinkHover r:id="rId2" action="ppaction://hlinksldjump"/>
          </p:cNvPr>
          <p:cNvPicPr/>
          <p:nvPr/>
        </p:nvPicPr>
        <p:blipFill>
          <a:blip r:embed="rId3" cstate="print"/>
          <a:srcRect l="6714" t="4543" r="5544" b="41883"/>
          <a:stretch>
            <a:fillRect/>
          </a:stretch>
        </p:blipFill>
        <p:spPr bwMode="auto">
          <a:xfrm>
            <a:off x="395536" y="188640"/>
            <a:ext cx="3600400" cy="201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ÑÐµÐ±ÑÑ 13">
            <a:hlinkHover r:id="rId4" action="ppaction://hlinksldjump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1350" y="102380"/>
            <a:ext cx="47160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ÑÐµÐ±ÑÑ 7">
            <a:hlinkHover r:id="rId6" action="ppaction://hlinksldjump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3136"/>
            <a:ext cx="42119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ÑÐµÐ±ÑÑ 19">
            <a:hlinkHover r:id="rId8" action="ppaction://hlinksldjump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748" y="2636912"/>
            <a:ext cx="352839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Ð ÐµÐ±ÑÑÑ Ð¿Ð¾ Ð¼Ð°ÑÐµÐ¼Ð°ÑÐ¸ÐºÐµ">
            <a:hlinkHover r:id="rId10" action="ppaction://hlinksldjump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3160" y="2636912"/>
            <a:ext cx="2990825" cy="1510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://seninvg07.narod.ru/000_main/rebus/matem/l/linija.jpg">
            <a:hlinkHover r:id="rId12" action="ppaction://hlinksldjump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32040" y="4797152"/>
            <a:ext cx="3960440" cy="1656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592766" y="2996952"/>
            <a:ext cx="23042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минус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Овал 8">
            <a:hlinkClick r:id="rId14" action="ppaction://hlinksldjump"/>
          </p:cNvPr>
          <p:cNvSpPr/>
          <p:nvPr/>
        </p:nvSpPr>
        <p:spPr>
          <a:xfrm>
            <a:off x="4177456" y="6228686"/>
            <a:ext cx="626368" cy="62068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womanadvice.ru/sites/default/files/34/2016-05-19_1107/matematicheskie_rebusy_18.jpg">
            <a:hlinkHover r:id="rId2" action="ppaction://hlinksldjump"/>
          </p:cNvPr>
          <p:cNvPicPr/>
          <p:nvPr/>
        </p:nvPicPr>
        <p:blipFill>
          <a:blip r:embed="rId3" cstate="print"/>
          <a:srcRect l="6714" t="4543" r="5544" b="41883"/>
          <a:stretch>
            <a:fillRect/>
          </a:stretch>
        </p:blipFill>
        <p:spPr bwMode="auto">
          <a:xfrm>
            <a:off x="395536" y="188640"/>
            <a:ext cx="3600400" cy="201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ÑÐµÐ±ÑÑ 13">
            <a:hlinkHover r:id="rId4" action="ppaction://hlinksldjump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1350" y="102380"/>
            <a:ext cx="471601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ÑÐµÐ±ÑÑ 7">
            <a:hlinkHover r:id="rId6" action="ppaction://hlinksldjump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53136"/>
            <a:ext cx="42119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ÑÐµÐ±ÑÑ 19">
            <a:hlinkHover r:id="rId8" action="ppaction://hlinksldjump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748" y="2636912"/>
            <a:ext cx="352839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Ð ÐµÐ±ÑÑÑ Ð¿Ð¾ Ð¼Ð°ÑÐµÐ¼Ð°ÑÐ¸ÐºÐµ">
            <a:hlinkHover r:id="rId10" action="ppaction://hlinksldjump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3160" y="2636912"/>
            <a:ext cx="2990825" cy="1510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://seninvg07.narod.ru/000_main/rebus/matem/l/linija.jpg">
            <a:hlinkHover r:id="rId12" action="ppaction://hlinksldjump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32040" y="4797152"/>
            <a:ext cx="3960440" cy="16561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592766" y="2996952"/>
            <a:ext cx="23042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линия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9" name="Овал 8">
            <a:hlinkClick r:id="rId14" action="ppaction://hlinksldjump"/>
          </p:cNvPr>
          <p:cNvSpPr/>
          <p:nvPr/>
        </p:nvSpPr>
        <p:spPr>
          <a:xfrm>
            <a:off x="4177456" y="6228686"/>
            <a:ext cx="626368" cy="620688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mg-fotki.yandex.ru/get/53301/137106206.73d/0_1ed3b3_b35eb687_ori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1556792"/>
            <a:ext cx="4224064" cy="4152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339752" y="141277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10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1412776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10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1412776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10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2556193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10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51920" y="2484185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4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71800" y="3573016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4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3573016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2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11760" y="544522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1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63888" y="544522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10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16016" y="5445224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2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32040" y="2492896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4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259632" y="0"/>
            <a:ext cx="65489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Задача из Интернета</a:t>
            </a:r>
            <a:endParaRPr lang="ru-RU" sz="5400" b="1" cap="none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Управляющая кнопка: в начало 17">
            <a:hlinkClick r:id="rId3" action="ppaction://hlinksldjump" highlightClick="1"/>
          </p:cNvPr>
          <p:cNvSpPr/>
          <p:nvPr/>
        </p:nvSpPr>
        <p:spPr>
          <a:xfrm>
            <a:off x="8605640" y="6364264"/>
            <a:ext cx="538360" cy="493736"/>
          </a:xfrm>
          <a:prstGeom prst="actionButtonBeginning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868144" y="4725144"/>
            <a:ext cx="648072" cy="58477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/>
              <a:t>21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18" y="620688"/>
            <a:ext cx="9036496" cy="61206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Какие цифры «пишут» летчики в небе? </a:t>
            </a:r>
          </a:p>
          <a:p>
            <a:pPr>
              <a:buNone/>
            </a:pPr>
            <a:endParaRPr lang="ru-RU" sz="3600" dirty="0" smtClean="0"/>
          </a:p>
        </p:txBody>
      </p:sp>
      <p:pic>
        <p:nvPicPr>
          <p:cNvPr id="1026" name="Picture 2" descr="http://sibkray.ru/upload/medialibrary/743/7438cc6cbd233d259878c936b477b7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8576953" cy="540060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18" y="620688"/>
            <a:ext cx="9036496" cy="61206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На какой угол поворачивается солдат по команде «кругом»? </a:t>
            </a:r>
          </a:p>
          <a:p>
            <a:pPr>
              <a:buFont typeface="Wingdings" pitchFamily="2" charset="2"/>
              <a:buChar char="Ø"/>
            </a:pPr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8" name="Picture 4" descr="http://magisterpro.ru/netcat_files/File/18.jpg"/>
          <p:cNvPicPr>
            <a:picLocks noChangeAspect="1" noChangeArrowheads="1"/>
          </p:cNvPicPr>
          <p:nvPr/>
        </p:nvPicPr>
        <p:blipFill>
          <a:blip r:embed="rId2" cstate="print"/>
          <a:srcRect l="48267" t="20000" b="41111"/>
          <a:stretch>
            <a:fillRect/>
          </a:stretch>
        </p:blipFill>
        <p:spPr bwMode="auto">
          <a:xfrm>
            <a:off x="755576" y="1844824"/>
            <a:ext cx="7682590" cy="4824536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18" y="620688"/>
            <a:ext cx="9036496" cy="61206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Над каким предприятием можно увидеть вывеску с надписью «СТО»? </a:t>
            </a:r>
          </a:p>
          <a:p>
            <a:pPr>
              <a:buNone/>
            </a:pPr>
            <a:endParaRPr lang="ru-RU" sz="3600" dirty="0"/>
          </a:p>
        </p:txBody>
      </p:sp>
      <p:pic>
        <p:nvPicPr>
          <p:cNvPr id="1030" name="Picture 6" descr="http://www.autoprofi.ua/images/fck/DSC_0104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988840"/>
            <a:ext cx="6179840" cy="4140494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37320"/>
            <a:ext cx="9036496" cy="61206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Имя какой сказочной героини произошло от названия единицы измерения длины?</a:t>
            </a:r>
          </a:p>
          <a:p>
            <a:pPr>
              <a:buNone/>
            </a:pPr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32" name="Picture 8" descr="http://www.panoramaphoto.biz/wp-content/photos/2013/12/duimovoch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132856"/>
            <a:ext cx="5832648" cy="4024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18" y="836712"/>
            <a:ext cx="9036496" cy="590465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Какая геометрическая фигура нужна для наказания детей?</a:t>
            </a:r>
          </a:p>
          <a:p>
            <a:pPr>
              <a:buNone/>
            </a:pPr>
            <a:endParaRPr lang="ru-RU" sz="3600" dirty="0" smtClean="0"/>
          </a:p>
        </p:txBody>
      </p:sp>
      <p:pic>
        <p:nvPicPr>
          <p:cNvPr id="1034" name="Picture 10" descr="https://otvet.imgsmail.ru/download/u_b3cef18d36d1be7009823c3c8dc9f276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132856"/>
            <a:ext cx="4968552" cy="4341271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18" y="836712"/>
            <a:ext cx="9036496" cy="590465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Какие геометрические фигуры дружат с солнцем? </a:t>
            </a:r>
          </a:p>
          <a:p>
            <a:pPr>
              <a:buNone/>
            </a:pP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1036" name="Picture 12" descr="http://www.clipartbest.com/cliparts/dT6/ayg/dT6aygbL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916832"/>
            <a:ext cx="3896739" cy="3956086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18" y="764704"/>
            <a:ext cx="9036496" cy="597666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Эмблемой какого автомобиля являются четыре кольца?</a:t>
            </a:r>
          </a:p>
          <a:p>
            <a:pPr>
              <a:buNone/>
            </a:pP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1038" name="Picture 14" descr="https://za-rulem.org/wp-content/uploads/2014/10/znachki-marok-avtomobilej-audi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2904" b="16944"/>
          <a:stretch>
            <a:fillRect/>
          </a:stretch>
        </p:blipFill>
        <p:spPr bwMode="auto">
          <a:xfrm>
            <a:off x="2051720" y="2492896"/>
            <a:ext cx="5286126" cy="2952328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37320"/>
            <a:ext cx="9036496" cy="61206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Какие геометрические фигуры есть у нас во рту?</a:t>
            </a:r>
          </a:p>
          <a:p>
            <a:pPr>
              <a:buNone/>
            </a:pPr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40" name="Picture 16" descr="http://pngimg.com/uploads/mouth_smile/mouth_smile_PNG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780928"/>
            <a:ext cx="4042555" cy="216024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18" y="764704"/>
            <a:ext cx="9036496" cy="597666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В какие «цифры» люди одеваются? </a:t>
            </a:r>
          </a:p>
          <a:p>
            <a:pPr>
              <a:buNone/>
            </a:pPr>
            <a:endParaRPr lang="ru-RU" sz="3600" dirty="0"/>
          </a:p>
        </p:txBody>
      </p:sp>
      <p:pic>
        <p:nvPicPr>
          <p:cNvPr id="1042" name="Picture 18" descr="http://sp.samarskie-roditeli.ru/media/cache/9e/d8/9ed81ab8b2f4aa32633c19cb6a7bf62d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1628800"/>
            <a:ext cx="5256584" cy="4622679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918" y="85123"/>
            <a:ext cx="8229600" cy="46355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18" y="692696"/>
            <a:ext cx="9036496" cy="60486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Какую формулу прославили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Фанхио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Лауда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Сенна, Прост, Шумахер? </a:t>
            </a:r>
            <a:endParaRPr lang="ru-RU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44" name="Picture 20" descr="https://images.unian.net/photos/2016_07/thumb_files/1000_545_1467891107-9715-shumaher-poluchil-travmu-golovyi-dva-s-polovinoy-goda-naz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132856"/>
            <a:ext cx="7763923" cy="4466438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1259632" y="-198398"/>
            <a:ext cx="68105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Вопрос, ещё вопрос…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Управляющая кнопка: в начало 17">
            <a:hlinkClick r:id="rId3" action="ppaction://hlinksldjump" highlightClick="1"/>
          </p:cNvPr>
          <p:cNvSpPr/>
          <p:nvPr/>
        </p:nvSpPr>
        <p:spPr>
          <a:xfrm>
            <a:off x="8748464" y="6453336"/>
            <a:ext cx="395536" cy="404664"/>
          </a:xfrm>
          <a:prstGeom prst="actionButtonBeginning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31840" y="116632"/>
            <a:ext cx="2864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Танграм</a:t>
            </a:r>
            <a:r>
              <a:rPr lang="ru-RU" sz="5400" b="1" cap="none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ru-RU" sz="5400" b="1" cap="none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Рисунок 5" descr="tangram-sobaka.gif">
            <a:hlinkClick r:id="rId2"/>
          </p:cNvPr>
          <p:cNvPicPr/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5004048" y="1556792"/>
            <a:ext cx="3240360" cy="3456384"/>
          </a:xfrm>
          <a:prstGeom prst="rect">
            <a:avLst/>
          </a:prstGeom>
        </p:spPr>
      </p:pic>
      <p:pic>
        <p:nvPicPr>
          <p:cNvPr id="1028" name="Picture 4" descr="ÑÐ°Ð½Ð³ÑÐ°Ð¼ ÑÐ²Ð¾Ð¸Ð¼Ð¸ ÑÑÐºÐ°Ð¼Ð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507450" cy="2546629"/>
          </a:xfrm>
          <a:prstGeom prst="rect">
            <a:avLst/>
          </a:prstGeom>
          <a:noFill/>
        </p:spPr>
      </p:pic>
      <p:pic>
        <p:nvPicPr>
          <p:cNvPr id="1026" name="Picture 2" descr="ÑÐ°Ð½Ð³ÑÐ°Ð¼ Ð´Ð»Ñ Ð´ÐµÑÐµÐ¹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484784"/>
            <a:ext cx="3809628" cy="3858470"/>
          </a:xfrm>
          <a:prstGeom prst="rect">
            <a:avLst/>
          </a:prstGeom>
          <a:noFill/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5580112" y="2619660"/>
            <a:ext cx="504056" cy="504056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084168" y="2564904"/>
            <a:ext cx="0" cy="576064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084168" y="2801180"/>
            <a:ext cx="1440160" cy="1546672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075024" y="3861048"/>
            <a:ext cx="1008112" cy="0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Управляющая кнопка: в начало 9">
            <a:hlinkClick r:id="rId6" action="ppaction://hlinksldjump" highlightClick="1"/>
          </p:cNvPr>
          <p:cNvSpPr/>
          <p:nvPr/>
        </p:nvSpPr>
        <p:spPr>
          <a:xfrm>
            <a:off x="8677648" y="6391648"/>
            <a:ext cx="466352" cy="466352"/>
          </a:xfrm>
          <a:prstGeom prst="actionButtonBeginning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42844" y="2786058"/>
            <a:ext cx="4286248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Правила игры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танграм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собранную фигуру должны входить все семь частей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Части не должны налегать друг на друга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Части должны примыкать друг к другу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Горизонтальный свиток 8"/>
          <p:cNvSpPr/>
          <p:nvPr/>
        </p:nvSpPr>
        <p:spPr>
          <a:xfrm>
            <a:off x="899592" y="1628800"/>
            <a:ext cx="6984776" cy="4752528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2924944"/>
            <a:ext cx="604364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  <a:r>
              <a:rPr lang="ru-RU" sz="5400" b="1" cap="none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огические задачи</a:t>
            </a:r>
            <a:endParaRPr lang="ru-RU" sz="5400" b="1" cap="none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Облако 9">
            <a:hlinkHover r:id="rId2" action="ppaction://hlinksldjump"/>
          </p:cNvPr>
          <p:cNvSpPr/>
          <p:nvPr/>
        </p:nvSpPr>
        <p:spPr>
          <a:xfrm>
            <a:off x="395536" y="188640"/>
            <a:ext cx="1656184" cy="1440160"/>
          </a:xfrm>
          <a:prstGeom prst="cloud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1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1" name="Пятно 1 10">
            <a:hlinkHover r:id="rId3" action="ppaction://hlinksldjump"/>
          </p:cNvPr>
          <p:cNvSpPr/>
          <p:nvPr/>
        </p:nvSpPr>
        <p:spPr>
          <a:xfrm>
            <a:off x="2411760" y="188640"/>
            <a:ext cx="1872208" cy="1440160"/>
          </a:xfrm>
          <a:prstGeom prst="irregularSeal1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2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2" name="6-конечная звезда 11">
            <a:hlinkHover r:id="rId4" action="ppaction://hlinksldjump"/>
          </p:cNvPr>
          <p:cNvSpPr/>
          <p:nvPr/>
        </p:nvSpPr>
        <p:spPr>
          <a:xfrm>
            <a:off x="4716016" y="188640"/>
            <a:ext cx="1346448" cy="1562472"/>
          </a:xfrm>
          <a:prstGeom prst="star6">
            <a:avLst/>
          </a:prstGeom>
          <a:solidFill>
            <a:srgbClr val="F779DF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3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3" name="Солнце 12">
            <a:hlinkHover r:id="rId5" action="ppaction://hlinksldjump"/>
          </p:cNvPr>
          <p:cNvSpPr/>
          <p:nvPr/>
        </p:nvSpPr>
        <p:spPr>
          <a:xfrm>
            <a:off x="6444208" y="188640"/>
            <a:ext cx="1634480" cy="1490464"/>
          </a:xfrm>
          <a:prstGeom prst="sun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4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5" name="Управляющая кнопка: в начало 14">
            <a:hlinkClick r:id="rId6" action="ppaction://hlinksldjump" highlightClick="1"/>
          </p:cNvPr>
          <p:cNvSpPr/>
          <p:nvPr/>
        </p:nvSpPr>
        <p:spPr>
          <a:xfrm>
            <a:off x="8605640" y="6391648"/>
            <a:ext cx="538360" cy="466352"/>
          </a:xfrm>
          <a:prstGeom prst="actionButtonBeginning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Горизонтальный свиток 8"/>
          <p:cNvSpPr/>
          <p:nvPr/>
        </p:nvSpPr>
        <p:spPr>
          <a:xfrm>
            <a:off x="899592" y="1628800"/>
            <a:ext cx="6984776" cy="4752528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лако 9">
            <a:hlinkHover r:id="rId2" action="ppaction://hlinksldjump"/>
          </p:cNvPr>
          <p:cNvSpPr/>
          <p:nvPr/>
        </p:nvSpPr>
        <p:spPr>
          <a:xfrm>
            <a:off x="395536" y="188640"/>
            <a:ext cx="1656184" cy="1440160"/>
          </a:xfrm>
          <a:prstGeom prst="cloud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1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1" name="Пятно 1 10">
            <a:hlinkHover r:id="rId3" action="ppaction://hlinksldjump"/>
          </p:cNvPr>
          <p:cNvSpPr/>
          <p:nvPr/>
        </p:nvSpPr>
        <p:spPr>
          <a:xfrm>
            <a:off x="2411760" y="188640"/>
            <a:ext cx="1872208" cy="1440160"/>
          </a:xfrm>
          <a:prstGeom prst="irregularSeal1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2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2" name="6-конечная звезда 11">
            <a:hlinkHover r:id="rId4" action="ppaction://hlinksldjump"/>
          </p:cNvPr>
          <p:cNvSpPr/>
          <p:nvPr/>
        </p:nvSpPr>
        <p:spPr>
          <a:xfrm>
            <a:off x="4716016" y="188640"/>
            <a:ext cx="1346448" cy="1562472"/>
          </a:xfrm>
          <a:prstGeom prst="star6">
            <a:avLst/>
          </a:prstGeom>
          <a:solidFill>
            <a:srgbClr val="F779DF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3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3" name="Солнце 12">
            <a:hlinkHover r:id="rId5" action="ppaction://hlinksldjump"/>
          </p:cNvPr>
          <p:cNvSpPr/>
          <p:nvPr/>
        </p:nvSpPr>
        <p:spPr>
          <a:xfrm>
            <a:off x="6444208" y="188640"/>
            <a:ext cx="1634480" cy="1490464"/>
          </a:xfrm>
          <a:prstGeom prst="sun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4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00166" y="2254490"/>
            <a:ext cx="657229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ahoma" pitchFamily="34" charset="0"/>
              </a:rPr>
              <a:t>Пете и Коле купили по коробке конфет.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ahoma" pitchFamily="34" charset="0"/>
              </a:rPr>
              <a:t> В каждой коробке находится 12 конфет. Петя из своей коробки съел несколько конфет, а Коля из своей коробки съел столько конфет, сколько осталось в коробке у Пети.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ahoma" pitchFamily="34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Calibri" pitchFamily="34" charset="0"/>
                <a:cs typeface="Tahoma" pitchFamily="34" charset="0"/>
              </a:rPr>
              <a:t>Сколько конфет осталось на двоих у Пети и Коли?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15" name="Управляющая кнопка: в начало 14">
            <a:hlinkClick r:id="rId6" action="ppaction://hlinksldjump" highlightClick="1"/>
          </p:cNvPr>
          <p:cNvSpPr/>
          <p:nvPr/>
        </p:nvSpPr>
        <p:spPr>
          <a:xfrm>
            <a:off x="8605640" y="6391648"/>
            <a:ext cx="538360" cy="466352"/>
          </a:xfrm>
          <a:prstGeom prst="actionButtonBeginning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Горизонтальный свиток 8"/>
          <p:cNvSpPr/>
          <p:nvPr/>
        </p:nvSpPr>
        <p:spPr>
          <a:xfrm>
            <a:off x="899592" y="1628800"/>
            <a:ext cx="6984776" cy="4752528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лако 9">
            <a:hlinkHover r:id="rId2" action="ppaction://hlinksldjump"/>
          </p:cNvPr>
          <p:cNvSpPr/>
          <p:nvPr/>
        </p:nvSpPr>
        <p:spPr>
          <a:xfrm>
            <a:off x="395536" y="188640"/>
            <a:ext cx="1656184" cy="1440160"/>
          </a:xfrm>
          <a:prstGeom prst="cloud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1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1" name="Пятно 1 10">
            <a:hlinkHover r:id="rId3" action="ppaction://hlinksldjump"/>
          </p:cNvPr>
          <p:cNvSpPr/>
          <p:nvPr/>
        </p:nvSpPr>
        <p:spPr>
          <a:xfrm>
            <a:off x="2411760" y="188640"/>
            <a:ext cx="1872208" cy="1440160"/>
          </a:xfrm>
          <a:prstGeom prst="irregularSeal1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2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2" name="6-конечная звезда 11">
            <a:hlinkHover r:id="rId4" action="ppaction://hlinksldjump"/>
          </p:cNvPr>
          <p:cNvSpPr/>
          <p:nvPr/>
        </p:nvSpPr>
        <p:spPr>
          <a:xfrm>
            <a:off x="4716016" y="188640"/>
            <a:ext cx="1346448" cy="1562472"/>
          </a:xfrm>
          <a:prstGeom prst="star6">
            <a:avLst/>
          </a:prstGeom>
          <a:solidFill>
            <a:srgbClr val="F779DF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3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3" name="Солнце 12">
            <a:hlinkHover r:id="rId5" action="ppaction://hlinksldjump"/>
          </p:cNvPr>
          <p:cNvSpPr/>
          <p:nvPr/>
        </p:nvSpPr>
        <p:spPr>
          <a:xfrm>
            <a:off x="6444208" y="188640"/>
            <a:ext cx="1634480" cy="1490464"/>
          </a:xfrm>
          <a:prstGeom prst="sun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4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549314" y="3286124"/>
            <a:ext cx="63579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ahoma" pitchFamily="34" charset="0"/>
              </a:rPr>
              <a:t>Сколько месяцев в году имеют 28 дней?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15" name="Управляющая кнопка: в начало 14">
            <a:hlinkClick r:id="rId6" action="ppaction://hlinksldjump" highlightClick="1"/>
          </p:cNvPr>
          <p:cNvSpPr/>
          <p:nvPr/>
        </p:nvSpPr>
        <p:spPr>
          <a:xfrm>
            <a:off x="8605640" y="6391648"/>
            <a:ext cx="538360" cy="466352"/>
          </a:xfrm>
          <a:prstGeom prst="actionButtonBeginning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Горизонтальный свиток 8"/>
          <p:cNvSpPr/>
          <p:nvPr/>
        </p:nvSpPr>
        <p:spPr>
          <a:xfrm>
            <a:off x="899592" y="1628800"/>
            <a:ext cx="6984776" cy="4752528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лако 9">
            <a:hlinkHover r:id="rId2" action="ppaction://hlinksldjump"/>
          </p:cNvPr>
          <p:cNvSpPr/>
          <p:nvPr/>
        </p:nvSpPr>
        <p:spPr>
          <a:xfrm>
            <a:off x="395536" y="188640"/>
            <a:ext cx="1656184" cy="1440160"/>
          </a:xfrm>
          <a:prstGeom prst="cloud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1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1" name="Пятно 1 10">
            <a:hlinkHover r:id="rId3" action="ppaction://hlinksldjump"/>
          </p:cNvPr>
          <p:cNvSpPr/>
          <p:nvPr/>
        </p:nvSpPr>
        <p:spPr>
          <a:xfrm>
            <a:off x="2411760" y="188640"/>
            <a:ext cx="1872208" cy="1440160"/>
          </a:xfrm>
          <a:prstGeom prst="irregularSeal1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2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2" name="6-конечная звезда 11">
            <a:hlinkHover r:id="rId4" action="ppaction://hlinksldjump"/>
          </p:cNvPr>
          <p:cNvSpPr/>
          <p:nvPr/>
        </p:nvSpPr>
        <p:spPr>
          <a:xfrm>
            <a:off x="4716016" y="188640"/>
            <a:ext cx="1346448" cy="1562472"/>
          </a:xfrm>
          <a:prstGeom prst="star6">
            <a:avLst/>
          </a:prstGeom>
          <a:solidFill>
            <a:srgbClr val="F779DF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3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3" name="Солнце 12">
            <a:hlinkHover r:id="rId5" action="ppaction://hlinksldjump"/>
          </p:cNvPr>
          <p:cNvSpPr/>
          <p:nvPr/>
        </p:nvSpPr>
        <p:spPr>
          <a:xfrm>
            <a:off x="6444208" y="188640"/>
            <a:ext cx="1634480" cy="1490464"/>
          </a:xfrm>
          <a:prstGeom prst="sun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4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48730" y="2857496"/>
            <a:ext cx="642942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 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ahoma" pitchFamily="34" charset="0"/>
              </a:rPr>
              <a:t>На столе лежат две монеты, в сумме они дают 3 рубля. Одна из них - не 1 рубль. Какие это монеты?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15" name="Управляющая кнопка: в начало 14">
            <a:hlinkClick r:id="rId6" action="ppaction://hlinksldjump" highlightClick="1"/>
          </p:cNvPr>
          <p:cNvSpPr/>
          <p:nvPr/>
        </p:nvSpPr>
        <p:spPr>
          <a:xfrm>
            <a:off x="8605640" y="6391648"/>
            <a:ext cx="538360" cy="466352"/>
          </a:xfrm>
          <a:prstGeom prst="actionButtonBeginning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Горизонтальный свиток 8"/>
          <p:cNvSpPr/>
          <p:nvPr/>
        </p:nvSpPr>
        <p:spPr>
          <a:xfrm>
            <a:off x="899592" y="1628800"/>
            <a:ext cx="6984776" cy="4752528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лако 9">
            <a:hlinkHover r:id="rId2" action="ppaction://hlinksldjump"/>
          </p:cNvPr>
          <p:cNvSpPr/>
          <p:nvPr/>
        </p:nvSpPr>
        <p:spPr>
          <a:xfrm>
            <a:off x="395536" y="188640"/>
            <a:ext cx="1656184" cy="1440160"/>
          </a:xfrm>
          <a:prstGeom prst="cloud">
            <a:avLst/>
          </a:prstGeom>
          <a:solidFill>
            <a:srgbClr val="00B0F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1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1" name="Пятно 1 10">
            <a:hlinkHover r:id="rId3" action="ppaction://hlinksldjump"/>
          </p:cNvPr>
          <p:cNvSpPr/>
          <p:nvPr/>
        </p:nvSpPr>
        <p:spPr>
          <a:xfrm>
            <a:off x="2411760" y="188640"/>
            <a:ext cx="1872208" cy="1440160"/>
          </a:xfrm>
          <a:prstGeom prst="irregularSeal1">
            <a:avLst/>
          </a:prstGeom>
          <a:solidFill>
            <a:srgbClr val="00B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2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2" name="6-конечная звезда 11">
            <a:hlinkHover r:id="rId4" action="ppaction://hlinksldjump"/>
          </p:cNvPr>
          <p:cNvSpPr/>
          <p:nvPr/>
        </p:nvSpPr>
        <p:spPr>
          <a:xfrm>
            <a:off x="4716016" y="188640"/>
            <a:ext cx="1346448" cy="1562472"/>
          </a:xfrm>
          <a:prstGeom prst="star6">
            <a:avLst/>
          </a:prstGeom>
          <a:solidFill>
            <a:srgbClr val="F779DF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3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3" name="Солнце 12">
            <a:hlinkHover r:id="rId5" action="ppaction://hlinksldjump"/>
          </p:cNvPr>
          <p:cNvSpPr/>
          <p:nvPr/>
        </p:nvSpPr>
        <p:spPr>
          <a:xfrm>
            <a:off x="6444208" y="188640"/>
            <a:ext cx="1634480" cy="1490464"/>
          </a:xfrm>
          <a:prstGeom prst="sun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4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500166" y="2714620"/>
            <a:ext cx="621510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ahoma" pitchFamily="34" charset="0"/>
              </a:rPr>
              <a:t>Если в 12 часов ночи идет дождь, то можно ли ожидать, что через 72 часа будет солнечная погода?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15" name="Управляющая кнопка: в начало 14">
            <a:hlinkClick r:id="rId6" action="ppaction://hlinksldjump" highlightClick="1"/>
          </p:cNvPr>
          <p:cNvSpPr/>
          <p:nvPr/>
        </p:nvSpPr>
        <p:spPr>
          <a:xfrm>
            <a:off x="8605640" y="6391648"/>
            <a:ext cx="538360" cy="466352"/>
          </a:xfrm>
          <a:prstGeom prst="actionButtonBeginning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ree4print.ru/wp-content/uploads/2016/08/igralnye-karty-stranitsa-07-650x460.jpg"/>
          <p:cNvPicPr>
            <a:picLocks noChangeAspect="1" noChangeArrowheads="1"/>
          </p:cNvPicPr>
          <p:nvPr/>
        </p:nvPicPr>
        <p:blipFill>
          <a:blip r:embed="rId2" cstate="print"/>
          <a:srcRect l="26744" t="51322" r="52326" b="5949"/>
          <a:stretch>
            <a:fillRect/>
          </a:stretch>
        </p:blipFill>
        <p:spPr bwMode="auto">
          <a:xfrm>
            <a:off x="3851920" y="4914378"/>
            <a:ext cx="1296144" cy="187220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124744"/>
            <a:ext cx="6408712" cy="4525963"/>
          </a:xfrm>
        </p:spPr>
        <p:txBody>
          <a:bodyPr>
            <a:normAutofit fontScale="92500"/>
          </a:bodyPr>
          <a:lstStyle/>
          <a:p>
            <a:pPr marL="514350" indent="-514350" fontAlgn="t">
              <a:buFont typeface="+mj-lt"/>
              <a:buAutoNum type="arabicParenR"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</a:rPr>
              <a:t>Выберите карту из колоды</a:t>
            </a:r>
          </a:p>
          <a:p>
            <a:pPr marL="514350" indent="-514350" fontAlgn="t">
              <a:buFont typeface="+mj-lt"/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Из числового значения карты вычти 1</a:t>
            </a:r>
          </a:p>
          <a:p>
            <a:pPr marL="514350" indent="-514350" fontAlgn="t">
              <a:buFont typeface="+mj-lt"/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Полученную разность умножь на 2  </a:t>
            </a:r>
          </a:p>
          <a:p>
            <a:pPr marL="514350" indent="-514350" fontAlgn="t">
              <a:buFont typeface="+mj-lt"/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Из этого произведения вычти 1 </a:t>
            </a:r>
          </a:p>
          <a:p>
            <a:pPr marL="514350" indent="-514350" fontAlgn="t">
              <a:buFont typeface="+mj-lt"/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Прибавь числовое значение карты</a:t>
            </a:r>
          </a:p>
          <a:p>
            <a:pPr marL="514350" indent="-514350" fontAlgn="t">
              <a:buFont typeface="+mj-lt"/>
              <a:buAutoNum type="arabicParenR"/>
            </a:pPr>
            <a:r>
              <a:rPr lang="ru-RU" dirty="0" smtClean="0">
                <a:solidFill>
                  <a:srgbClr val="002060"/>
                </a:solidFill>
              </a:rPr>
              <a:t>Назови  результат </a:t>
            </a:r>
          </a:p>
          <a:p>
            <a:pPr fontAlgn="t"/>
            <a:endParaRPr lang="ru-RU" dirty="0" smtClean="0">
              <a:solidFill>
                <a:srgbClr val="002060"/>
              </a:solidFill>
            </a:endParaRPr>
          </a:p>
          <a:p>
            <a:pPr fontAlgn="t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https://cdn-images-1.medium.com/max/1200/1*Quc-ijBlA5cDuvuCuhk_zQ.jpeg"/>
          <p:cNvPicPr>
            <a:picLocks noChangeAspect="1" noChangeArrowheads="1"/>
          </p:cNvPicPr>
          <p:nvPr/>
        </p:nvPicPr>
        <p:blipFill>
          <a:blip r:embed="rId3" cstate="print"/>
          <a:srcRect l="1780" t="1853" r="76031" b="51415"/>
          <a:stretch>
            <a:fillRect/>
          </a:stretch>
        </p:blipFill>
        <p:spPr bwMode="auto">
          <a:xfrm rot="21064819">
            <a:off x="326467" y="549455"/>
            <a:ext cx="1069926" cy="1680645"/>
          </a:xfrm>
          <a:prstGeom prst="rect">
            <a:avLst/>
          </a:prstGeom>
          <a:noFill/>
        </p:spPr>
      </p:pic>
      <p:pic>
        <p:nvPicPr>
          <p:cNvPr id="2052" name="Picture 4" descr="https://cdn-images-1.medium.com/max/1200/1*Quc-ijBlA5cDuvuCuhk_zQ.jpeg"/>
          <p:cNvPicPr>
            <a:picLocks noChangeAspect="1" noChangeArrowheads="1"/>
          </p:cNvPicPr>
          <p:nvPr/>
        </p:nvPicPr>
        <p:blipFill>
          <a:blip r:embed="rId3" cstate="print"/>
          <a:srcRect l="76650" t="2212" b="49614"/>
          <a:stretch>
            <a:fillRect/>
          </a:stretch>
        </p:blipFill>
        <p:spPr bwMode="auto">
          <a:xfrm rot="648494">
            <a:off x="7781971" y="423889"/>
            <a:ext cx="1138802" cy="175236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428992" y="214290"/>
            <a:ext cx="22112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Фокус </a:t>
            </a:r>
            <a:endParaRPr lang="ru-RU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2" descr="https://cdn-images-1.medium.com/max/1200/1*Quc-ijBlA5cDuvuCuhk_zQ.jpeg"/>
          <p:cNvPicPr>
            <a:picLocks noChangeAspect="1" noChangeArrowheads="1"/>
          </p:cNvPicPr>
          <p:nvPr/>
        </p:nvPicPr>
        <p:blipFill>
          <a:blip r:embed="rId3" cstate="print"/>
          <a:srcRect l="1013" t="51614" r="76144"/>
          <a:stretch>
            <a:fillRect/>
          </a:stretch>
        </p:blipFill>
        <p:spPr bwMode="auto">
          <a:xfrm rot="647009">
            <a:off x="7607405" y="4499209"/>
            <a:ext cx="1101464" cy="1740171"/>
          </a:xfrm>
          <a:prstGeom prst="rect">
            <a:avLst/>
          </a:prstGeom>
          <a:noFill/>
        </p:spPr>
      </p:pic>
      <p:pic>
        <p:nvPicPr>
          <p:cNvPr id="12" name="Picture 2" descr="https://cdn-images-1.medium.com/max/1200/1*Quc-ijBlA5cDuvuCuhk_zQ.jpe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 l="25386" t="2464" r="50976" b="51946"/>
          <a:stretch>
            <a:fillRect/>
          </a:stretch>
        </p:blipFill>
        <p:spPr bwMode="auto">
          <a:xfrm rot="20880365">
            <a:off x="355846" y="4923314"/>
            <a:ext cx="1139779" cy="1639576"/>
          </a:xfrm>
          <a:prstGeom prst="rect">
            <a:avLst/>
          </a:prstGeom>
          <a:noFill/>
        </p:spPr>
      </p:pic>
      <p:pic>
        <p:nvPicPr>
          <p:cNvPr id="5" name="Picture 4" descr="https://free4print.ru/wp-content/uploads/2016/08/igralnye-karty-stranitsa-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5576" y="-11353799"/>
            <a:ext cx="10533001" cy="7452000"/>
          </a:xfrm>
          <a:prstGeom prst="rect">
            <a:avLst/>
          </a:prstGeom>
          <a:noFill/>
        </p:spPr>
      </p:pic>
      <p:pic>
        <p:nvPicPr>
          <p:cNvPr id="2054" name="Picture 6" descr="https://free4print.ru/wp-content/uploads/2016/08/igralnye-karty-stranitsa-06.jpg"/>
          <p:cNvPicPr>
            <a:picLocks noChangeAspect="1" noChangeArrowheads="1"/>
          </p:cNvPicPr>
          <p:nvPr/>
        </p:nvPicPr>
        <p:blipFill>
          <a:blip r:embed="rId6" cstate="print"/>
          <a:srcRect l="49890" t="7083" r="28812" b="52187"/>
          <a:stretch>
            <a:fillRect/>
          </a:stretch>
        </p:blipFill>
        <p:spPr bwMode="auto">
          <a:xfrm>
            <a:off x="7919864" y="2636912"/>
            <a:ext cx="1224136" cy="1656184"/>
          </a:xfrm>
          <a:prstGeom prst="rect">
            <a:avLst/>
          </a:prstGeom>
          <a:noFill/>
        </p:spPr>
      </p:pic>
      <p:pic>
        <p:nvPicPr>
          <p:cNvPr id="15" name="Picture 6" descr="https://free4print.ru/wp-content/uploads/2016/08/igralnye-karty-stranitsa-06.jpg"/>
          <p:cNvPicPr>
            <a:picLocks noChangeAspect="1" noChangeArrowheads="1"/>
          </p:cNvPicPr>
          <p:nvPr/>
        </p:nvPicPr>
        <p:blipFill>
          <a:blip r:embed="rId7" cstate="print"/>
          <a:srcRect l="72666" t="51607" r="5550" b="7340"/>
          <a:stretch>
            <a:fillRect/>
          </a:stretch>
        </p:blipFill>
        <p:spPr bwMode="auto">
          <a:xfrm>
            <a:off x="323528" y="2636912"/>
            <a:ext cx="1080120" cy="1440160"/>
          </a:xfrm>
          <a:prstGeom prst="rect">
            <a:avLst/>
          </a:prstGeom>
          <a:noFill/>
        </p:spPr>
      </p:pic>
      <p:sp>
        <p:nvSpPr>
          <p:cNvPr id="13" name="Управляющая кнопка: в начало 12">
            <a:hlinkClick r:id="rId8" action="ppaction://hlinksldjump" highlightClick="1"/>
          </p:cNvPr>
          <p:cNvSpPr/>
          <p:nvPr/>
        </p:nvSpPr>
        <p:spPr>
          <a:xfrm>
            <a:off x="8605640" y="6391648"/>
            <a:ext cx="538360" cy="466352"/>
          </a:xfrm>
          <a:prstGeom prst="actionButtonBeginning">
            <a:avLst/>
          </a:prstGeom>
          <a:gradFill>
            <a:gsLst>
              <a:gs pos="0">
                <a:srgbClr val="92D050"/>
              </a:gs>
              <a:gs pos="80000">
                <a:schemeClr val="accent6">
                  <a:shade val="93000"/>
                  <a:satMod val="130000"/>
                </a:schemeClr>
              </a:gs>
              <a:gs pos="100000">
                <a:schemeClr val="accent6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048672"/>
          </a:xfrm>
        </p:spPr>
        <p:txBody>
          <a:bodyPr>
            <a:normAutofit fontScale="32500" lnSpcReduction="20000"/>
          </a:bodyPr>
          <a:lstStyle/>
          <a:p>
            <a:r>
              <a:rPr lang="ru-RU" sz="4300" dirty="0" smtClean="0"/>
              <a:t>Картинки к ребусам:</a:t>
            </a:r>
          </a:p>
          <a:p>
            <a:r>
              <a:rPr lang="ru-RU" sz="4300" dirty="0" smtClean="0"/>
              <a:t>Треугольник </a:t>
            </a:r>
            <a:r>
              <a:rPr lang="en-US" sz="4300" dirty="0" smtClean="0">
                <a:hlinkClick r:id="rId2"/>
              </a:rPr>
              <a:t>https://womanadvice.ru/sites/default/files/34/2016-05-19_1107/matematicheskie_rebusy_18.jpg</a:t>
            </a:r>
            <a:endParaRPr lang="ru-RU" sz="4300" dirty="0" smtClean="0"/>
          </a:p>
          <a:p>
            <a:r>
              <a:rPr lang="ru-RU" sz="4300" dirty="0" smtClean="0"/>
              <a:t>Дробь </a:t>
            </a:r>
            <a:r>
              <a:rPr lang="en-US" sz="4300" dirty="0" smtClean="0">
                <a:hlinkClick r:id="rId3"/>
              </a:rPr>
              <a:t>https://ds02.infourok.ru/uploads/ex/0e26/0008ad2d-b2c409db/img11.jpg</a:t>
            </a:r>
            <a:endParaRPr lang="ru-RU" sz="4300" dirty="0" smtClean="0"/>
          </a:p>
          <a:p>
            <a:r>
              <a:rPr lang="ru-RU" sz="4300" dirty="0" smtClean="0"/>
              <a:t>Точка </a:t>
            </a:r>
            <a:r>
              <a:rPr lang="en-US" sz="4300" dirty="0" smtClean="0">
                <a:hlinkClick r:id="rId4"/>
              </a:rPr>
              <a:t>http://900igr.net/up/datai/77337/0011-009-.png</a:t>
            </a:r>
            <a:endParaRPr lang="ru-RU" sz="4300" dirty="0" smtClean="0"/>
          </a:p>
          <a:p>
            <a:r>
              <a:rPr lang="ru-RU" sz="4300" dirty="0" smtClean="0"/>
              <a:t>Пример </a:t>
            </a:r>
            <a:r>
              <a:rPr lang="en-US" sz="4300" dirty="0" smtClean="0">
                <a:hlinkClick r:id="rId5"/>
              </a:rPr>
              <a:t>https://fs00.infourok.ru/images/doc/255/259754/img26.jpg</a:t>
            </a:r>
            <a:endParaRPr lang="ru-RU" sz="4300" dirty="0" smtClean="0"/>
          </a:p>
          <a:p>
            <a:r>
              <a:rPr lang="ru-RU" sz="4300" dirty="0" smtClean="0"/>
              <a:t>Минус </a:t>
            </a:r>
            <a:r>
              <a:rPr lang="en-US" sz="4300" dirty="0" smtClean="0">
                <a:hlinkClick r:id="rId6"/>
              </a:rPr>
              <a:t>https://i0.wp.com/fs00.infourok.ru/images/doc/11/15031/hello_html_17f71b36.gif</a:t>
            </a:r>
            <a:endParaRPr lang="ru-RU" sz="4300" dirty="0" smtClean="0"/>
          </a:p>
          <a:p>
            <a:r>
              <a:rPr lang="ru-RU" sz="4300" dirty="0" smtClean="0"/>
              <a:t>Линия </a:t>
            </a:r>
            <a:r>
              <a:rPr lang="en-US" sz="4300" dirty="0" smtClean="0">
                <a:hlinkClick r:id="rId7"/>
              </a:rPr>
              <a:t>http://seninvg07.narod.ru/000_main/rebus/matem/l/linija.jpg</a:t>
            </a:r>
            <a:endParaRPr lang="ru-RU" sz="4300" dirty="0" smtClean="0"/>
          </a:p>
          <a:p>
            <a:r>
              <a:rPr lang="ru-RU" sz="4300" dirty="0" err="1" smtClean="0"/>
              <a:t>Танграм</a:t>
            </a:r>
            <a:r>
              <a:rPr lang="ru-RU" sz="4300" dirty="0" smtClean="0"/>
              <a:t> </a:t>
            </a:r>
            <a:r>
              <a:rPr lang="en-US" sz="4300" dirty="0" smtClean="0">
                <a:hlinkClick r:id="rId8"/>
              </a:rPr>
              <a:t>http://ucthat-v-skole.ru/images/izobragenia-statei/tangram-shablon.gif</a:t>
            </a:r>
            <a:endParaRPr lang="ru-RU" sz="4300" dirty="0" smtClean="0"/>
          </a:p>
          <a:p>
            <a:r>
              <a:rPr lang="en-US" sz="4300" dirty="0" smtClean="0">
                <a:hlinkClick r:id="rId9"/>
              </a:rPr>
              <a:t>http://ucthat-v-skole.ru/images/izobragenia-statei/tangram2.gif</a:t>
            </a:r>
            <a:endParaRPr lang="ru-RU" sz="4300" dirty="0" smtClean="0"/>
          </a:p>
          <a:p>
            <a:r>
              <a:rPr lang="ru-RU" sz="4300" dirty="0" smtClean="0"/>
              <a:t>Картинки «вопрос…»:</a:t>
            </a:r>
          </a:p>
          <a:p>
            <a:r>
              <a:rPr lang="ru-RU" sz="4300" dirty="0" smtClean="0"/>
              <a:t>Восьмерка </a:t>
            </a:r>
            <a:r>
              <a:rPr lang="en-US" sz="4300" dirty="0" smtClean="0">
                <a:hlinkClick r:id="rId10"/>
              </a:rPr>
              <a:t>http://sibkray.ru/upload/medialibrary/743/7438cc6cbd233d259878c936b477b7ad.jpg</a:t>
            </a:r>
            <a:endParaRPr lang="ru-RU" sz="4300" dirty="0" smtClean="0"/>
          </a:p>
          <a:p>
            <a:r>
              <a:rPr lang="ru-RU" sz="4300" dirty="0" smtClean="0"/>
              <a:t>Кругом </a:t>
            </a:r>
            <a:r>
              <a:rPr lang="en-US" sz="4300" dirty="0" smtClean="0">
                <a:hlinkClick r:id="rId11"/>
              </a:rPr>
              <a:t>http://magisterpro.ru/netcat_files/File/18.jpg</a:t>
            </a:r>
            <a:endParaRPr lang="ru-RU" sz="4300" dirty="0" smtClean="0"/>
          </a:p>
          <a:p>
            <a:r>
              <a:rPr lang="ru-RU" sz="4300" dirty="0" smtClean="0"/>
              <a:t>Сто </a:t>
            </a:r>
            <a:r>
              <a:rPr lang="en-US" sz="4300" dirty="0" smtClean="0">
                <a:hlinkClick r:id="rId12"/>
              </a:rPr>
              <a:t>http://www.autoprofi.ua/images/fck/DSC_0104(1).jpg</a:t>
            </a:r>
            <a:endParaRPr lang="ru-RU" sz="4300" dirty="0" smtClean="0"/>
          </a:p>
          <a:p>
            <a:r>
              <a:rPr lang="ru-RU" sz="4300" dirty="0" err="1" smtClean="0"/>
              <a:t>Дюймовочка</a:t>
            </a:r>
            <a:r>
              <a:rPr lang="ru-RU" sz="4300" dirty="0" smtClean="0"/>
              <a:t> </a:t>
            </a:r>
            <a:r>
              <a:rPr lang="en-US" sz="4300" dirty="0" smtClean="0">
                <a:hlinkClick r:id="rId13"/>
              </a:rPr>
              <a:t>http://www.panoramaphoto.biz/wp-content/photos/2013/12/duimovochka.jpg</a:t>
            </a:r>
            <a:endParaRPr lang="ru-RU" sz="4300" dirty="0" smtClean="0"/>
          </a:p>
          <a:p>
            <a:r>
              <a:rPr lang="ru-RU" sz="4300" dirty="0" smtClean="0"/>
              <a:t>Угол </a:t>
            </a:r>
            <a:r>
              <a:rPr lang="en-US" sz="4300" dirty="0" smtClean="0">
                <a:hlinkClick r:id="rId14"/>
              </a:rPr>
              <a:t>https://otvet.imgsmail.ru/download/u_b3cef18d36d1be7009823c3c8dc9f276_800.jpg</a:t>
            </a:r>
            <a:endParaRPr lang="ru-RU" sz="4300" dirty="0" smtClean="0"/>
          </a:p>
          <a:p>
            <a:r>
              <a:rPr lang="ru-RU" sz="4300" dirty="0" smtClean="0"/>
              <a:t>Солнце </a:t>
            </a:r>
            <a:r>
              <a:rPr lang="en-US" sz="4300" dirty="0" smtClean="0">
                <a:hlinkClick r:id="rId15"/>
              </a:rPr>
              <a:t>http://www.clipartbest.com/cliparts/dT6/ayg/dT6aygbLc.png</a:t>
            </a:r>
            <a:endParaRPr lang="ru-RU" sz="4300" dirty="0" smtClean="0"/>
          </a:p>
          <a:p>
            <a:r>
              <a:rPr lang="ru-RU" sz="4300" dirty="0" err="1" smtClean="0"/>
              <a:t>Аиди</a:t>
            </a:r>
            <a:r>
              <a:rPr lang="ru-RU" sz="4300" dirty="0" smtClean="0"/>
              <a:t> </a:t>
            </a:r>
            <a:r>
              <a:rPr lang="en-US" sz="4300" dirty="0" smtClean="0">
                <a:hlinkClick r:id="rId16"/>
              </a:rPr>
              <a:t>https://abnews.ru/wp-content/uploads/2014/11/audi.jpg</a:t>
            </a:r>
            <a:endParaRPr lang="ru-RU" sz="4300" dirty="0" smtClean="0"/>
          </a:p>
          <a:p>
            <a:r>
              <a:rPr lang="ru-RU" sz="4300" dirty="0" smtClean="0"/>
              <a:t>Рот </a:t>
            </a:r>
            <a:r>
              <a:rPr lang="en-US" sz="4300" dirty="0" smtClean="0">
                <a:hlinkClick r:id="rId17"/>
              </a:rPr>
              <a:t>http://pngimg.com/uploads/mouth_smile/mouth_smile_PNG2.png</a:t>
            </a:r>
            <a:endParaRPr lang="ru-RU" sz="4300" dirty="0" smtClean="0"/>
          </a:p>
          <a:p>
            <a:r>
              <a:rPr lang="ru-RU" sz="4300" dirty="0" smtClean="0"/>
              <a:t>Костюм </a:t>
            </a:r>
            <a:r>
              <a:rPr lang="en-US" sz="4300" dirty="0" smtClean="0">
                <a:hlinkClick r:id="rId18"/>
              </a:rPr>
              <a:t>http://sp.samarskie-roditeli.ru/media/cache/9e/d8/9ed81ab8b2f4aa32633c19cb6a7bf62d.jpg</a:t>
            </a:r>
            <a:endParaRPr lang="ru-RU" sz="4300" dirty="0" smtClean="0"/>
          </a:p>
          <a:p>
            <a:r>
              <a:rPr lang="ru-RU" sz="4300" dirty="0" smtClean="0"/>
              <a:t>Шумахер </a:t>
            </a:r>
            <a:r>
              <a:rPr lang="en-US" sz="4300" dirty="0" smtClean="0">
                <a:hlinkClick r:id="rId19"/>
              </a:rPr>
              <a:t>https://images.unian.net/photos/2016_07/thumb_files/1000_545_1467891107-9715-shumaher-poluchil-travmu-golovyi-dva-s-polovinoy-goda-nazad.jpg</a:t>
            </a:r>
            <a:endParaRPr lang="ru-RU" sz="4300" dirty="0" smtClean="0"/>
          </a:p>
          <a:p>
            <a:r>
              <a:rPr lang="ru-RU" sz="4300" dirty="0" smtClean="0"/>
              <a:t>Задача из интернета </a:t>
            </a:r>
            <a:r>
              <a:rPr lang="en-US" sz="4300" dirty="0" smtClean="0">
                <a:hlinkClick r:id="rId20"/>
              </a:rPr>
              <a:t>https://r.mtdata.ru/r640x-/u1/photo6FA7/20965897831-0/original.jpg</a:t>
            </a:r>
            <a:endParaRPr lang="ru-RU" sz="4300" dirty="0" smtClean="0"/>
          </a:p>
          <a:p>
            <a:r>
              <a:rPr lang="ru-RU" sz="4300" dirty="0" smtClean="0"/>
              <a:t>1 слайд </a:t>
            </a:r>
            <a:r>
              <a:rPr lang="en-US" sz="4300" dirty="0" smtClean="0">
                <a:hlinkClick r:id="rId21"/>
              </a:rPr>
              <a:t>http://sp-imk.ru/wp-content/uploads/2018/02/image-2.jpg</a:t>
            </a:r>
            <a:endParaRPr lang="ru-RU" sz="4300" dirty="0" smtClean="0"/>
          </a:p>
          <a:p>
            <a:r>
              <a:rPr lang="ru-RU" sz="4300" dirty="0" smtClean="0"/>
              <a:t>Карты </a:t>
            </a:r>
            <a:r>
              <a:rPr lang="en-US" sz="4300" dirty="0" smtClean="0">
                <a:hlinkClick r:id="rId22"/>
              </a:rPr>
              <a:t>https://cdn-images-1.medium.com/max/1200/1*Quc-ijBlA5cDuvuCuhk_zQ.jpeg</a:t>
            </a:r>
            <a:endParaRPr lang="ru-RU" sz="4300" dirty="0" smtClean="0"/>
          </a:p>
          <a:p>
            <a:r>
              <a:rPr lang="en-US" sz="4300" dirty="0" smtClean="0">
                <a:hlinkClick r:id="rId23"/>
              </a:rPr>
              <a:t>https://free4print.ru/wp-content/uploads/2016/08/igralnye-karty-stranitsa-07-650x460.jpg</a:t>
            </a:r>
            <a:endParaRPr lang="ru-RU" sz="4300" dirty="0" smtClean="0"/>
          </a:p>
          <a:p>
            <a:r>
              <a:rPr lang="en-US" sz="4300" dirty="0" smtClean="0">
                <a:hlinkClick r:id="rId24"/>
              </a:rPr>
              <a:t>https://free4print.ru/wp-content/uploads/2016/08/igralnye-karty-stranitsa-06.jpg</a:t>
            </a:r>
            <a:endParaRPr lang="ru-RU" sz="4300" dirty="0" smtClean="0"/>
          </a:p>
          <a:p>
            <a:endParaRPr lang="ru-RU" sz="4300" dirty="0" smtClean="0"/>
          </a:p>
          <a:p>
            <a:endParaRPr lang="ru-RU" sz="3700" dirty="0" smtClean="0"/>
          </a:p>
          <a:p>
            <a:endParaRPr lang="ru-RU" sz="3700" dirty="0" smtClean="0"/>
          </a:p>
          <a:p>
            <a:endParaRPr lang="ru-RU" sz="37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894</TotalTime>
  <Words>475</Words>
  <Application>Microsoft Office PowerPoint</Application>
  <PresentationFormat>Экран (4:3)</PresentationFormat>
  <Paragraphs>132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Игорь</dc:creator>
  <cp:lastModifiedBy>User</cp:lastModifiedBy>
  <cp:revision>108</cp:revision>
  <dcterms:created xsi:type="dcterms:W3CDTF">2018-03-30T11:49:13Z</dcterms:created>
  <dcterms:modified xsi:type="dcterms:W3CDTF">2020-01-04T19:30:42Z</dcterms:modified>
</cp:coreProperties>
</file>