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708" r:id="rId5"/>
  </p:sldMasterIdLst>
  <p:notesMasterIdLst>
    <p:notesMasterId r:id="rId28"/>
  </p:notesMasterIdLst>
  <p:sldIdLst>
    <p:sldId id="256" r:id="rId6"/>
    <p:sldId id="276" r:id="rId7"/>
    <p:sldId id="314" r:id="rId8"/>
    <p:sldId id="258" r:id="rId9"/>
    <p:sldId id="259" r:id="rId10"/>
    <p:sldId id="304" r:id="rId11"/>
    <p:sldId id="282" r:id="rId12"/>
    <p:sldId id="286" r:id="rId13"/>
    <p:sldId id="288" r:id="rId14"/>
    <p:sldId id="287" r:id="rId15"/>
    <p:sldId id="309" r:id="rId16"/>
    <p:sldId id="262" r:id="rId17"/>
    <p:sldId id="315" r:id="rId18"/>
    <p:sldId id="277" r:id="rId19"/>
    <p:sldId id="273" r:id="rId20"/>
    <p:sldId id="310" r:id="rId21"/>
    <p:sldId id="311" r:id="rId22"/>
    <p:sldId id="316" r:id="rId23"/>
    <p:sldId id="268" r:id="rId24"/>
    <p:sldId id="301" r:id="rId25"/>
    <p:sldId id="298" r:id="rId26"/>
    <p:sldId id="312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-710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41ABF6-0926-4FD0-AB86-F5186C503C36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18CCD6-F554-4632-A757-517443ACE3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680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7FB3954-7755-45B6-8D6C-AB1C421784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79276F3-5AE8-4F2E-BE9E-C5B60A6A79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AB7ABBA-252D-4814-BC76-0CD7DEC6B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A610D44-C802-4482-BC4C-79477B49C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F4C2F9A-965A-40D7-BA90-79A7A5731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898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1072D8B-0428-47B6-ACF7-B1886A677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D249E18-46FB-4FDB-A525-B7BB08CFC1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1644613-8D67-4A6E-9765-29906083D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C6483D3-A321-438C-B86E-50748705C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E7A8D7B-CB0D-469B-8CAA-2CC1A1193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246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6E192AC-D83B-4EF0-B7F5-68B341F24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D0C25F7-31B4-40B6-A390-A36D346E57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AE7C59-888C-4C08-8E8B-7B7150C88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BD9C96F-036E-4E8D-BE32-EB8C6CD9B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1C375F5-DE6F-431F-8032-B7FDC8715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185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A122336-2FDE-4082-B0A3-0708D7769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5C64CF9-3F70-4BE3-B05A-4CEF5178A5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BBBD224-EDF8-4482-A04B-936D7AC395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7F8BE85-74ED-4406-AD4E-66419BF8F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350CBF2-8D00-43BE-80D9-5213ED30A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E3D39B2-F6F2-4139-89B3-0BD7E47E1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596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64328C8-494F-41F2-A770-7543D0950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39D389D-7A39-406C-80FB-368937DAE1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463C9A1-497D-42C0-BADB-FEF7CA98DF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6244F4FE-7AD6-4F5C-B9A2-4CACAF345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133F421B-748A-467C-AF18-4C5D79C9FB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F92FB3DF-09E7-4FDC-A126-9A6A297F4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93C37D4B-1B5C-4664-AAFC-92D35242C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5AE4DDBC-6B43-48AE-B1F3-42CD017FA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340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2C28390-85D4-4E51-B024-F4EDACAE2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CEC36497-C7B4-497C-AE02-07C369D7E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D136414B-2CA3-4769-8197-216D60981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E61E1C8-1FD6-47C4-B558-3ADB0BE6D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648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2B294661-CD49-454C-B225-F58969470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BE549A9E-B0C1-4A79-8483-E774D3784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B856DE9-3C31-4041-A330-278A540F4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710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CF2E91-E4A2-4B19-94CB-A0E31E3FA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229A391-D121-452A-BDD0-AF24C656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4AEC5DC-6963-4826-9424-818914E919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096309F-32DA-46B1-B80E-74638446C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2A87BF6-F035-431C-ACFC-C07502021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353C720-E386-457F-A5CF-ED92B11DF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366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4B60208-873A-4792-A6DC-AFEB2845B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B1841773-763B-49F1-AA99-249CF00855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6C609A8-4D79-4518-A3DB-2E751B4C2C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431D790C-9430-4E81-A200-D84A9D1D4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03957C2-1ABA-4329-9012-F9E09B61F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9B9D422-F1E9-48E2-AC4C-37AC1550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82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5715FA6-D8B0-4478-A918-82E4D0255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18A89AA-06A1-4B85-9945-AE565F9DD2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FA2E521-A6C3-436C-900E-730F837C2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0BD9354-29EA-447D-BAF6-BF803EDFC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799C8EB-A515-48AB-8C6B-7B294C399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1215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49DFF2F7-AEC3-4625-ABF2-06EFAA74CC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CB59241-2A50-4ED8-9434-B88E6EDD00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5664537-56FC-470D-9606-9ACD3D9AC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8869AAA-EA5B-4203-95F1-FCDA9334C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19F5BE3-6284-4F88-93C3-F5AFAC297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6480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52464" y="1857369"/>
            <a:ext cx="9906069" cy="1470025"/>
          </a:xfrm>
        </p:spPr>
        <p:txBody>
          <a:bodyPr/>
          <a:lstStyle>
            <a:lvl1pPr>
              <a:defRPr b="1" cap="none" spc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477" y="5500702"/>
            <a:ext cx="6667547" cy="11430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3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F0DFE02-6E59-45C8-A055-10952F18549F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4AAB4-1D99-4A6D-8384-4C8672EC504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8095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61" y="214290"/>
            <a:ext cx="10972800" cy="868346"/>
          </a:xfrm>
        </p:spPr>
        <p:txBody>
          <a:bodyPr/>
          <a:lstStyle>
            <a:lvl1pPr>
              <a:defRPr b="1" cap="none" spc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A99F7-4AC4-4379-9148-F81C13EBF29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6E6C7-42B9-44AA-A4C3-4986EDB39A6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2830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50B20-AC1D-4375-9935-CD9F0A1166EB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56E59-D098-4D72-9065-E01A54A31E6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41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822E7-8226-4739-8746-366BFB83CCC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0DB4C-2B35-43A0-9CA8-B5FDFB95D9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800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0EC4A-A232-468B-A713-852B6FF5F552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E2B42-6BD5-4FA3-9B8C-EF73B2611D4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5907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23594-896C-4A2D-BD00-10E951F80550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EC96B-996F-4AA7-A606-E17346BFA82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5853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76A7C-51B2-4CC1-9C07-9016C8DEC46F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B505F-0B13-4272-98AA-5CDFBAD4DC0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8029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12397-84F3-4816-ACC5-8B389E86762C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0A763-D407-4785-936A-18CDAFE2E6E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228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44BC5-4217-4A49-BF81-5AFEA2B9FAE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F6182-1D9F-47E7-BA66-D66665A320B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72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F2005-6A9A-430B-A8F1-F6B6BCAE4D38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07517-96C5-444D-B742-DB58DC19B58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0694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1AD67-F6A8-409C-9611-5BA88FABE6D1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881CC-77A4-412A-AC19-9B7C48DAF7B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0914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52464" y="1857369"/>
            <a:ext cx="9906069" cy="1470025"/>
          </a:xfrm>
        </p:spPr>
        <p:txBody>
          <a:bodyPr/>
          <a:lstStyle>
            <a:lvl1pPr>
              <a:defRPr b="1" cap="none" spc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477" y="5500702"/>
            <a:ext cx="6667547" cy="11430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3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F0DFE02-6E59-45C8-A055-10952F18549F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4AAB4-1D99-4A6D-8384-4C8672EC50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03297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61" y="214290"/>
            <a:ext cx="10972800" cy="868346"/>
          </a:xfrm>
        </p:spPr>
        <p:txBody>
          <a:bodyPr/>
          <a:lstStyle>
            <a:lvl1pPr>
              <a:defRPr b="1" cap="none" spc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A99F7-4AC4-4379-9148-F81C13EBF299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6E6C7-42B9-44AA-A4C3-4986EDB39A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4048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50B20-AC1D-4375-9935-CD9F0A1166EB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56E59-D098-4D72-9065-E01A54A31E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3219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822E7-8226-4739-8746-366BFB83CCCA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0DB4C-2B35-43A0-9CA8-B5FDFB95D9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9821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0EC4A-A232-468B-A713-852B6FF5F552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E2B42-6BD5-4FA3-9B8C-EF73B2611D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7194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23594-896C-4A2D-BD00-10E951F80550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EC96B-996F-4AA7-A606-E17346BFA8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449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76A7C-51B2-4CC1-9C07-9016C8DEC46F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B505F-0B13-4272-98AA-5CDFBAD4DC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1882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12397-84F3-4816-ACC5-8B389E86762C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0A763-D407-4785-936A-18CDAFE2E6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3831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44BC5-4217-4A49-BF81-5AFEA2B9FAE9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F6182-1D9F-47E7-BA66-D66665A320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9923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F2005-6A9A-430B-A8F1-F6B6BCAE4D38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07517-96C5-444D-B742-DB58DC19B5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9929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1AD67-F6A8-409C-9611-5BA88FABE6D1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881CC-77A4-412A-AC19-9B7C48DAF7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78372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1E2CFB5-030F-754B-A605-0E4CE4B98B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2493DA1-44BE-7646-845F-567D7895BD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796FF71-2D2F-0B41-B7E5-E3332D58A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0B91CC1-7FEE-AB4B-827D-DBC29119C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7E83E9A-BCFB-A84D-96EF-C4CD32CD8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2387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3D1F25-04E8-A147-A84B-EFC73E068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06F888E-C749-9041-940F-03E8CA73C5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DC27D82-280D-1C46-BA31-D76899324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08AB240-F5ED-854A-984F-4815B55D9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9F70561-2FBA-4643-AC79-CBD1E830A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118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764B50A-38BF-484A-A214-1D7857C9E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3A6B898-44F9-AD4B-B367-66108FFB3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1AF3D2F-C01A-F040-AB86-8CFB8C950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1AD54AB-54B1-DE45-AE07-AB8B4FAAC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86B3804-00BF-6447-BB52-B2CAE5E12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26474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FDD3B50-A4C8-BA40-8A32-1926DBDDC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6E141E2-0701-454F-A5A6-8931929206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07A00D6-2536-0E40-A239-3277A743F7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0D90DC1-7566-1241-9A28-A64D98873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68A76B7-6D57-DD43-B97C-69B0D678D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D570FB9-FF01-BC48-B9F2-1D7C47566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1751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4262B5F-E8C3-6A47-8E92-AE43A671D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66BF1E6-55EF-B940-A5D7-15980E7963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F23323D-6F8E-254B-97E8-82BA2409C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C4EC478C-C731-1C42-9738-AE4BCD78F6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1489CDFD-C3A4-B446-8F5F-BEA404E07F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C90558CE-082F-5F47-8768-582973F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41C10F4-114A-FB4E-A703-883B7B391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E38FB77-F79A-A342-8057-AF152451E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33713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483056C-D4A7-924A-983A-AB608B8B6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3D1BF82A-AF6F-BB41-9B65-BF664CEC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4272B5D1-2E06-FD4D-AA30-8FBF20743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2621656-1BFA-874C-9656-BC9F095DA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1349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13FB6AE6-81C7-B44B-BC06-9EA1D5794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89BAD23E-224F-C648-A17D-EB21DD34F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A437F5E-6291-9E40-8E8E-77667B055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28272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6BA460-1089-8A44-AA01-4A5034612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0D5FE6F-D29D-F542-A32C-356F5F99B7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F8F7F68-B2E1-2449-92BE-B13DC4F60E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BD550F2-8367-9540-AC22-79FF605B7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12BBDEC-1F77-294E-9C7E-F0B4334B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AA1C1C7-5AA7-F54C-864A-D75A7971C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7744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97870FE-4C7F-0B40-90D8-BB25A80F6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CFB6EF40-9055-1E41-AC54-1308755117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F513961-5B89-C54F-95C6-F6C69B5071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2E6D71B-1AC5-8A46-AA3A-3474D6804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C88E8E4-CB9F-B04A-A120-AAED8677E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F7F8CEC-251A-6C40-99C9-57BC36FEB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3735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8F76C3-5D39-C142-B64B-EA6A390FE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60AB111-F9E2-FD42-BCD5-3BB7E88904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289A8D1-3490-AF47-A453-026D2D2A9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690BC2D-2E00-634C-A859-B7983393E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7BBEB90-AE9B-AA42-94A0-22E9A4A5B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2510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BDCFAD79-3420-9D44-8341-E413C38937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8F3537E-BB5F-7643-B69E-50A0540751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1FC0291-A966-584E-95A6-D7B2EDAA1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A47545D-EB62-D84C-8AEC-12F01D4F2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8438F86-7632-B44C-9274-654905C6E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96840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1E2CFB5-030F-754B-A605-0E4CE4B98B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2493DA1-44BE-7646-845F-567D7895BD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796FF71-2D2F-0B41-B7E5-E3332D58A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0B91CC1-7FEE-AB4B-827D-DBC29119C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7E83E9A-BCFB-A84D-96EF-C4CD32CD8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1021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3D1F25-04E8-A147-A84B-EFC73E068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06F888E-C749-9041-940F-03E8CA73C5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DC27D82-280D-1C46-BA31-D76899324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08AB240-F5ED-854A-984F-4815B55D9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9F70561-2FBA-4643-AC79-CBD1E830A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09874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764B50A-38BF-484A-A214-1D7857C9E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3A6B898-44F9-AD4B-B367-66108FFB3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1AF3D2F-C01A-F040-AB86-8CFB8C950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1AD54AB-54B1-DE45-AE07-AB8B4FAAC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86B3804-00BF-6447-BB52-B2CAE5E12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5679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FDD3B50-A4C8-BA40-8A32-1926DBDDC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6E141E2-0701-454F-A5A6-8931929206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07A00D6-2536-0E40-A239-3277A743F7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0D90DC1-7566-1241-9A28-A64D98873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68A76B7-6D57-DD43-B97C-69B0D678D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D570FB9-FF01-BC48-B9F2-1D7C47566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90987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4262B5F-E8C3-6A47-8E92-AE43A671D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66BF1E6-55EF-B940-A5D7-15980E7963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F23323D-6F8E-254B-97E8-82BA2409C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C4EC478C-C731-1C42-9738-AE4BCD78F6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1489CDFD-C3A4-B446-8F5F-BEA404E07F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C90558CE-082F-5F47-8768-582973F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41C10F4-114A-FB4E-A703-883B7B391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E38FB77-F79A-A342-8057-AF152451E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95089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483056C-D4A7-924A-983A-AB608B8B6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3D1BF82A-AF6F-BB41-9B65-BF664CEC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4272B5D1-2E06-FD4D-AA30-8FBF20743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2621656-1BFA-874C-9656-BC9F095DA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5943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13FB6AE6-81C7-B44B-BC06-9EA1D5794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89BAD23E-224F-C648-A17D-EB21DD34F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A437F5E-6291-9E40-8E8E-77667B055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93858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6BA460-1089-8A44-AA01-4A5034612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0D5FE6F-D29D-F542-A32C-356F5F99B7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F8F7F68-B2E1-2449-92BE-B13DC4F60E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BD550F2-8367-9540-AC22-79FF605B7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12BBDEC-1F77-294E-9C7E-F0B4334B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AA1C1C7-5AA7-F54C-864A-D75A7971C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66951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97870FE-4C7F-0B40-90D8-BB25A80F6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CFB6EF40-9055-1E41-AC54-1308755117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F513961-5B89-C54F-95C6-F6C69B5071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2E6D71B-1AC5-8A46-AA3A-3474D6804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C88E8E4-CB9F-B04A-A120-AAED8677E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F7F8CEC-251A-6C40-99C9-57BC36FEB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78768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8F76C3-5D39-C142-B64B-EA6A390FE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60AB111-F9E2-FD42-BCD5-3BB7E88904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289A8D1-3490-AF47-A453-026D2D2A9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690BC2D-2E00-634C-A859-B7983393E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7BBEB90-AE9B-AA42-94A0-22E9A4A5B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92901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BDCFAD79-3420-9D44-8341-E413C38937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8F3537E-BB5F-7643-B69E-50A0540751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1FC0291-A966-584E-95A6-D7B2EDAA1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A3BC2-E10B-3748-9650-99B85715134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A47545D-EB62-D84C-8AEC-12F01D4F2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8438F86-7632-B44C-9274-654905C6E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335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A9E8BB9-5CAB-4F82-AC6A-2DE3E0E89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FCD58F-7009-4CBF-81DA-6A61E6FB5B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FF97D0-2406-4DB6-B941-8310705C81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43D12-2343-492B-A536-CCA91AF3A159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A8D385A-CC87-4C0D-A45A-5D4B72C59F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94823EB-C2E0-4ECD-81D1-481C6EE669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DB412-DA03-428B-9FBC-29FB82B42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302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3EDF75-BDDC-440A-A45E-736B11588474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F637030-3514-44CD-871C-8249FECEEB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293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3EDF75-BDDC-440A-A45E-736B11588474}" type="datetime1">
              <a:rPr lang="ru-RU"/>
              <a:pPr>
                <a:defRPr/>
              </a:pPr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F637030-3514-44CD-871C-8249FECEEB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407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72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EB5A60-4E35-CA41-AADC-18A02FBA6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192922D-72F3-F143-8506-2B6754D46C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AA7E8F3-1CF5-624D-9CCC-FB245D5ABE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ADDF720-2A11-5844-92C5-03D217027F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>
              <a:defRPr sz="1200" b="1" cap="none" spc="0">
                <a:ln/>
                <a:solidFill>
                  <a:schemeClr val="accent3"/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A57391D-0DEC-6849-92C2-C9DDF7F367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A6BCE-ECDF-BC4B-B0DB-34F6A2B0884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30C3E18-4670-C343-83B4-0008334D1F75}"/>
              </a:ext>
            </a:extLst>
          </p:cNvPr>
          <p:cNvSpPr txBox="1"/>
          <p:nvPr userDrawn="1"/>
        </p:nvSpPr>
        <p:spPr>
          <a:xfrm>
            <a:off x="8861457" y="2054"/>
            <a:ext cx="3308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cap="none" spc="0" dirty="0">
                <a:ln w="0"/>
                <a:solidFill>
                  <a:schemeClr val="tx2">
                    <a:alpha val="68000"/>
                  </a:schemeClr>
                </a:solidFill>
                <a:effectLst/>
              </a:rPr>
              <a:t>@kate_happy_teacher</a:t>
            </a:r>
            <a:endParaRPr lang="ru-RU" b="0" cap="none" spc="0" dirty="0">
              <a:ln w="0"/>
              <a:solidFill>
                <a:schemeClr val="tx2">
                  <a:alpha val="68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91090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72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EB5A60-4E35-CA41-AADC-18A02FBA6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192922D-72F3-F143-8506-2B6754D46C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AA7E8F3-1CF5-624D-9CCC-FB245D5ABE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ADDF720-2A11-5844-92C5-03D217027F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>
              <a:defRPr sz="1200" b="1" cap="none" spc="0">
                <a:ln/>
                <a:solidFill>
                  <a:schemeClr val="accent3"/>
                </a:solidFill>
                <a:effectLst/>
              </a:defRPr>
            </a:lvl1pPr>
          </a:lstStyle>
          <a:p>
            <a:endParaRPr lang="ru-RU">
              <a:solidFill>
                <a:srgbClr val="A5A5A5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A57391D-0DEC-6849-92C2-C9DDF7F367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A6BCE-ECDF-BC4B-B0DB-34F6A2B0884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30C3E18-4670-C343-83B4-0008334D1F75}"/>
              </a:ext>
            </a:extLst>
          </p:cNvPr>
          <p:cNvSpPr txBox="1"/>
          <p:nvPr userDrawn="1"/>
        </p:nvSpPr>
        <p:spPr>
          <a:xfrm>
            <a:off x="8861457" y="2054"/>
            <a:ext cx="3308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rgbClr val="44546A">
                    <a:alpha val="68000"/>
                  </a:srgbClr>
                </a:solidFill>
              </a:rPr>
              <a:t>@kate_happy_teacher</a:t>
            </a:r>
            <a:endParaRPr lang="ru-RU" dirty="0">
              <a:ln w="0"/>
              <a:solidFill>
                <a:srgbClr val="44546A">
                  <a:alpha val="68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272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9.xml"/><Relationship Id="rId3" Type="http://schemas.openxmlformats.org/officeDocument/2006/relationships/slide" Target="slide8.xml"/><Relationship Id="rId7" Type="http://schemas.openxmlformats.org/officeDocument/2006/relationships/slide" Target="slide15.xml"/><Relationship Id="rId12" Type="http://schemas.openxmlformats.org/officeDocument/2006/relationships/slide" Target="slide20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slide" Target="slide10.xml"/><Relationship Id="rId11" Type="http://schemas.openxmlformats.org/officeDocument/2006/relationships/slide" Target="slide17.xml"/><Relationship Id="rId5" Type="http://schemas.openxmlformats.org/officeDocument/2006/relationships/slide" Target="slide7.xml"/><Relationship Id="rId15" Type="http://schemas.openxmlformats.org/officeDocument/2006/relationships/slide" Target="slide21.xml"/><Relationship Id="rId10" Type="http://schemas.openxmlformats.org/officeDocument/2006/relationships/slide" Target="slide12.xml"/><Relationship Id="rId4" Type="http://schemas.openxmlformats.org/officeDocument/2006/relationships/slide" Target="slide9.xml"/><Relationship Id="rId9" Type="http://schemas.openxmlformats.org/officeDocument/2006/relationships/slide" Target="slide13.xml"/><Relationship Id="rId14" Type="http://schemas.openxmlformats.org/officeDocument/2006/relationships/slide" Target="slide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Relationship Id="rId4" Type="http://schemas.openxmlformats.org/officeDocument/2006/relationships/slide" Target="slid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slide" Target="slide6.xm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9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17" Type="http://schemas.openxmlformats.org/officeDocument/2006/relationships/slide" Target="slide6.xml"/><Relationship Id="rId2" Type="http://schemas.openxmlformats.org/officeDocument/2006/relationships/image" Target="../media/image9.png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5.xml"/><Relationship Id="rId4" Type="http://schemas.openxmlformats.org/officeDocument/2006/relationships/slide" Target="slide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9.xml"/><Relationship Id="rId6" Type="http://schemas.openxmlformats.org/officeDocument/2006/relationships/slide" Target="slide6.xml"/><Relationship Id="rId5" Type="http://schemas.openxmlformats.org/officeDocument/2006/relationships/image" Target="../media/image44.jpeg"/><Relationship Id="rId4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E00CA7A-855A-441A-86B2-EB827E7998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43" t="13466" r="20501" b="30333"/>
          <a:stretch/>
        </p:blipFill>
        <p:spPr>
          <a:xfrm>
            <a:off x="0" y="-10469"/>
            <a:ext cx="12192000" cy="692200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25B3F7-D12E-4179-B2BC-87C72D296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48356" y="-558418"/>
            <a:ext cx="6495288" cy="1426146"/>
          </a:xfrm>
        </p:spPr>
        <p:txBody>
          <a:bodyPr>
            <a:norm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«Педагогический дебют - 2024»</a:t>
            </a:r>
            <a:b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</p:txBody>
      </p:sp>
      <p:pic>
        <p:nvPicPr>
          <p:cNvPr id="1028" name="Picture 4" descr="https://100-bal.ru/pars_docs/refs/194/193612/193612_html_m7dead248.png">
            <a:extLst>
              <a:ext uri="{FF2B5EF4-FFF2-40B4-BE49-F238E27FC236}">
                <a16:creationId xmlns:a16="http://schemas.microsoft.com/office/drawing/2014/main" xmlns="" id="{9BA54780-9428-4B83-9C4B-68D9986CE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9159" y="154659"/>
            <a:ext cx="1256736" cy="814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687F892F-E0C9-4354-98BA-81AA42B3F33F}"/>
              </a:ext>
            </a:extLst>
          </p:cNvPr>
          <p:cNvSpPr/>
          <p:nvPr/>
        </p:nvSpPr>
        <p:spPr>
          <a:xfrm>
            <a:off x="171451" y="5183378"/>
            <a:ext cx="5047488" cy="1548831"/>
          </a:xfrm>
          <a:prstGeom prst="roundRect">
            <a:avLst/>
          </a:prstGeom>
          <a:ln w="57150"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Ваврженчик</a:t>
            </a:r>
            <a:r>
              <a:rPr lang="ru-RU" sz="2400" b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Наталья Ивановна</a:t>
            </a:r>
            <a:r>
              <a:rPr lang="ru-RU" sz="2400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, учитель начальных классов в МБОУ «</a:t>
            </a:r>
            <a:r>
              <a:rPr lang="ru-RU" sz="2400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Нижнесортымская</a:t>
            </a:r>
            <a:r>
              <a:rPr lang="ru-RU" sz="2400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СОШ». </a:t>
            </a:r>
            <a:endParaRPr lang="ru-RU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22309D4C-630E-4905-85FC-EF1D65BE33A0}"/>
              </a:ext>
            </a:extLst>
          </p:cNvPr>
          <p:cNvSpPr txBox="1">
            <a:spLocks/>
          </p:cNvSpPr>
          <p:nvPr/>
        </p:nvSpPr>
        <p:spPr>
          <a:xfrm>
            <a:off x="7726682" y="968844"/>
            <a:ext cx="4393311" cy="33379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dirty="0"/>
              <a:t/>
            </a:r>
            <a:br>
              <a:rPr lang="ru-RU" dirty="0"/>
            </a:b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F1B8F027-0B83-4CAD-B13B-63EA15DE3E34}"/>
              </a:ext>
            </a:extLst>
          </p:cNvPr>
          <p:cNvSpPr/>
          <p:nvPr/>
        </p:nvSpPr>
        <p:spPr>
          <a:xfrm>
            <a:off x="457200" y="1466646"/>
            <a:ext cx="11495192" cy="2812473"/>
          </a:xfrm>
          <a:prstGeom prst="roundRect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«</a:t>
            </a:r>
            <a:r>
              <a:rPr lang="ru-RU" sz="4400" b="1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Организация смыслового чтения на уроках </a:t>
            </a:r>
            <a:br>
              <a:rPr lang="ru-RU" sz="4400" b="1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</a:br>
            <a:r>
              <a:rPr lang="ru-RU" sz="4400" b="1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в начальной школе»</a:t>
            </a:r>
            <a:endParaRPr lang="ru-RU" sz="4400" i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pic>
        <p:nvPicPr>
          <p:cNvPr id="1030" name="Picture 6" descr="https://sun6-21.userapi.com/s/v1/ig2/ABUP4LlWlDpLDYRZ6RdySMfL0NQWV3njsrxJR1BFcsa_ENelP_6PxY31ZgMkSnksDIXoxDRKvwkfK8Q6Ic7WPJ2s.jpg?size=851x851&amp;quality=95&amp;crop=214,0,851,851&amp;ava=1">
            <a:extLst>
              <a:ext uri="{FF2B5EF4-FFF2-40B4-BE49-F238E27FC236}">
                <a16:creationId xmlns:a16="http://schemas.microsoft.com/office/drawing/2014/main" xmlns="" id="{09C14A6B-22FD-43C5-8B6A-231A9F6005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3" b="10000"/>
          <a:stretch/>
        </p:blipFill>
        <p:spPr bwMode="auto">
          <a:xfrm>
            <a:off x="9676770" y="4841920"/>
            <a:ext cx="2275625" cy="18902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284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E00CA7A-855A-441A-86B2-EB827E7998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43" t="13466" r="20501" b="30333"/>
          <a:stretch/>
        </p:blipFill>
        <p:spPr>
          <a:xfrm>
            <a:off x="0" y="-10469"/>
            <a:ext cx="12192000" cy="692200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25B3F7-D12E-4179-B2BC-87C72D296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48356" y="-558418"/>
            <a:ext cx="6495288" cy="1426146"/>
          </a:xfrm>
        </p:spPr>
        <p:txBody>
          <a:bodyPr>
            <a:norm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«Педагогический дебют - 2024»</a:t>
            </a:r>
            <a:b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</p:txBody>
      </p:sp>
      <p:pic>
        <p:nvPicPr>
          <p:cNvPr id="1028" name="Picture 4" descr="https://100-bal.ru/pars_docs/refs/194/193612/193612_html_m7dead248.png">
            <a:extLst>
              <a:ext uri="{FF2B5EF4-FFF2-40B4-BE49-F238E27FC236}">
                <a16:creationId xmlns:a16="http://schemas.microsoft.com/office/drawing/2014/main" xmlns="" id="{9BA54780-9428-4B83-9C4B-68D9986CE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9159" y="154659"/>
            <a:ext cx="1256736" cy="814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22309D4C-630E-4905-85FC-EF1D65BE33A0}"/>
              </a:ext>
            </a:extLst>
          </p:cNvPr>
          <p:cNvSpPr txBox="1">
            <a:spLocks/>
          </p:cNvSpPr>
          <p:nvPr/>
        </p:nvSpPr>
        <p:spPr>
          <a:xfrm>
            <a:off x="7726682" y="968844"/>
            <a:ext cx="4393311" cy="33379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dirty="0"/>
              <a:t/>
            </a:r>
            <a:br>
              <a:rPr lang="ru-RU" dirty="0"/>
            </a:b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F1B8F027-0B83-4CAD-B13B-63EA15DE3E34}"/>
              </a:ext>
            </a:extLst>
          </p:cNvPr>
          <p:cNvSpPr/>
          <p:nvPr/>
        </p:nvSpPr>
        <p:spPr>
          <a:xfrm>
            <a:off x="457203" y="1466645"/>
            <a:ext cx="11495192" cy="2812473"/>
          </a:xfrm>
          <a:prstGeom prst="roundRect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«Кто постигает новое, лелея старое, тот может быть учителем»</a:t>
            </a:r>
          </a:p>
          <a:p>
            <a:pPr algn="r"/>
            <a:r>
              <a:rPr lang="ru-RU" sz="44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Конфуций</a:t>
            </a:r>
          </a:p>
        </p:txBody>
      </p:sp>
      <p:pic>
        <p:nvPicPr>
          <p:cNvPr id="1030" name="Picture 6" descr="https://sun6-21.userapi.com/s/v1/ig2/ABUP4LlWlDpLDYRZ6RdySMfL0NQWV3njsrxJR1BFcsa_ENelP_6PxY31ZgMkSnksDIXoxDRKvwkfK8Q6Ic7WPJ2s.jpg?size=851x851&amp;quality=95&amp;crop=214,0,851,851&amp;ava=1">
            <a:extLst>
              <a:ext uri="{FF2B5EF4-FFF2-40B4-BE49-F238E27FC236}">
                <a16:creationId xmlns:a16="http://schemas.microsoft.com/office/drawing/2014/main" xmlns="" id="{09C14A6B-22FD-43C5-8B6A-231A9F6005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3" b="10000"/>
          <a:stretch/>
        </p:blipFill>
        <p:spPr bwMode="auto">
          <a:xfrm>
            <a:off x="9676770" y="4841920"/>
            <a:ext cx="2275625" cy="18902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7695A30-3821-46FC-83F9-D06BA53638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296" b="92889" l="6000" r="90000">
                        <a14:foregroundMark x1="33917" y1="27556" x2="12833" y2="50074"/>
                        <a14:foregroundMark x1="52500" y1="89185" x2="65083" y2="88000"/>
                        <a14:foregroundMark x1="65083" y1="88000" x2="76000" y2="93037"/>
                        <a14:foregroundMark x1="6000" y1="83111" x2="15667" y2="83111"/>
                        <a14:foregroundMark x1="36333" y1="85778" x2="55250" y2="88593"/>
                        <a14:foregroundMark x1="30167" y1="84741" x2="40417" y2="91407"/>
                        <a14:foregroundMark x1="28000" y1="89185" x2="31083" y2="89185"/>
                        <a14:foregroundMark x1="49333" y1="81481" x2="62333" y2="81481"/>
                        <a14:foregroundMark x1="62333" y1="81481" x2="76333" y2="80889"/>
                        <a14:foregroundMark x1="76333" y1="80889" x2="76917" y2="80889"/>
                        <a14:foregroundMark x1="36333" y1="8296" x2="36333" y2="8296"/>
                        <a14:foregroundMark x1="36333" y1="8296" x2="36333" y2="829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802" y="4530176"/>
            <a:ext cx="4694881" cy="232782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3B22872-1F6F-4D6A-9B78-3AF0610BE4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76" b="96107" l="9961" r="89941">
                        <a14:foregroundMark x1="29688" y1="66180" x2="48242" y2="65085"/>
                        <a14:foregroundMark x1="48242" y1="65085" x2="63184" y2="66667"/>
                        <a14:foregroundMark x1="63184" y1="66667" x2="63965" y2="68005"/>
                        <a14:foregroundMark x1="41699" y1="89294" x2="80078" y2="85645"/>
                        <a14:foregroundMark x1="27539" y1="89781" x2="42285" y2="85766"/>
                        <a14:foregroundMark x1="42285" y1="85766" x2="57715" y2="87105"/>
                        <a14:foregroundMark x1="57715" y1="87105" x2="58203" y2="87470"/>
                        <a14:foregroundMark x1="63965" y1="89294" x2="75293" y2="96107"/>
                        <a14:foregroundMark x1="35547" y1="30292" x2="29688" y2="22019"/>
                        <a14:foregroundMark x1="46487" y1="47567" x2="47168" y2="49270"/>
                        <a14:foregroundMark x1="45904" y1="46107" x2="46487" y2="47567"/>
                        <a14:foregroundMark x1="44445" y1="42457" x2="45904" y2="46107"/>
                        <a14:foregroundMark x1="35938" y1="21168" x2="44445" y2="42457"/>
                        <a14:backgroundMark x1="26367" y1="37956" x2="16602" y2="32482"/>
                        <a14:backgroundMark x1="47559" y1="46107" x2="47559" y2="46107"/>
                        <a14:backgroundMark x1="45703" y1="42457" x2="45703" y2="42457"/>
                        <a14:backgroundMark x1="47559" y1="47567" x2="47559" y2="47567"/>
                        <a14:backgroundMark x1="71680" y1="37470" x2="71680" y2="374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64159" y="3815309"/>
            <a:ext cx="3810212" cy="305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763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E00CA7A-855A-441A-86B2-EB827E7998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43" t="13466" r="20501" b="30333"/>
          <a:stretch/>
        </p:blipFill>
        <p:spPr>
          <a:xfrm>
            <a:off x="0" y="-10469"/>
            <a:ext cx="12192000" cy="692200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25B3F7-D12E-4179-B2BC-87C72D296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48356" y="-558418"/>
            <a:ext cx="6495288" cy="1426146"/>
          </a:xfrm>
        </p:spPr>
        <p:txBody>
          <a:bodyPr>
            <a:norm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«Педагогический дебют - 2024»</a:t>
            </a:r>
            <a:b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</p:txBody>
      </p:sp>
      <p:pic>
        <p:nvPicPr>
          <p:cNvPr id="1028" name="Picture 4" descr="https://100-bal.ru/pars_docs/refs/194/193612/193612_html_m7dead248.png">
            <a:extLst>
              <a:ext uri="{FF2B5EF4-FFF2-40B4-BE49-F238E27FC236}">
                <a16:creationId xmlns:a16="http://schemas.microsoft.com/office/drawing/2014/main" xmlns="" id="{9BA54780-9428-4B83-9C4B-68D9986CE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9159" y="154659"/>
            <a:ext cx="1256736" cy="814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22309D4C-630E-4905-85FC-EF1D65BE33A0}"/>
              </a:ext>
            </a:extLst>
          </p:cNvPr>
          <p:cNvSpPr txBox="1">
            <a:spLocks/>
          </p:cNvSpPr>
          <p:nvPr/>
        </p:nvSpPr>
        <p:spPr>
          <a:xfrm>
            <a:off x="7726682" y="968844"/>
            <a:ext cx="4393311" cy="33379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dirty="0"/>
              <a:t/>
            </a:r>
            <a:br>
              <a:rPr lang="ru-RU" dirty="0"/>
            </a:b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F1B8F027-0B83-4CAD-B13B-63EA15DE3E34}"/>
              </a:ext>
            </a:extLst>
          </p:cNvPr>
          <p:cNvSpPr/>
          <p:nvPr/>
        </p:nvSpPr>
        <p:spPr>
          <a:xfrm>
            <a:off x="457203" y="1466645"/>
            <a:ext cx="11495192" cy="2812473"/>
          </a:xfrm>
          <a:prstGeom prst="roundRect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4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Чтение – это окошко, через которое, дети видят и познают мир и самих себя. </a:t>
            </a:r>
          </a:p>
          <a:p>
            <a:pPr algn="r"/>
            <a:r>
              <a:rPr lang="ru-RU" sz="44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В.А. Сухомлинский</a:t>
            </a:r>
          </a:p>
        </p:txBody>
      </p:sp>
      <p:pic>
        <p:nvPicPr>
          <p:cNvPr id="1030" name="Picture 6" descr="https://sun6-21.userapi.com/s/v1/ig2/ABUP4LlWlDpLDYRZ6RdySMfL0NQWV3njsrxJR1BFcsa_ENelP_6PxY31ZgMkSnksDIXoxDRKvwkfK8Q6Ic7WPJ2s.jpg?size=851x851&amp;quality=95&amp;crop=214,0,851,851&amp;ava=1">
            <a:extLst>
              <a:ext uri="{FF2B5EF4-FFF2-40B4-BE49-F238E27FC236}">
                <a16:creationId xmlns:a16="http://schemas.microsoft.com/office/drawing/2014/main" xmlns="" id="{09C14A6B-22FD-43C5-8B6A-231A9F6005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3" b="10000"/>
          <a:stretch/>
        </p:blipFill>
        <p:spPr bwMode="auto">
          <a:xfrm>
            <a:off x="9676770" y="4841920"/>
            <a:ext cx="2275625" cy="18902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7695A30-3821-46FC-83F9-D06BA53638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296" b="92889" l="6000" r="90000">
                        <a14:foregroundMark x1="33917" y1="27556" x2="12833" y2="50074"/>
                        <a14:foregroundMark x1="52500" y1="89185" x2="65083" y2="88000"/>
                        <a14:foregroundMark x1="65083" y1="88000" x2="76000" y2="93037"/>
                        <a14:foregroundMark x1="6000" y1="83111" x2="15667" y2="83111"/>
                        <a14:foregroundMark x1="36333" y1="85778" x2="55250" y2="88593"/>
                        <a14:foregroundMark x1="30167" y1="84741" x2="40417" y2="91407"/>
                        <a14:foregroundMark x1="28000" y1="89185" x2="31083" y2="89185"/>
                        <a14:foregroundMark x1="49333" y1="81481" x2="62333" y2="81481"/>
                        <a14:foregroundMark x1="62333" y1="81481" x2="76333" y2="80889"/>
                        <a14:foregroundMark x1="76333" y1="80889" x2="76917" y2="80889"/>
                        <a14:foregroundMark x1="36333" y1="8296" x2="36333" y2="8296"/>
                        <a14:foregroundMark x1="36333" y1="8296" x2="36333" y2="829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802" y="4530176"/>
            <a:ext cx="4694881" cy="232782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3B22872-1F6F-4D6A-9B78-3AF0610BE4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76" b="96107" l="9961" r="89941">
                        <a14:foregroundMark x1="29688" y1="66180" x2="48242" y2="65085"/>
                        <a14:foregroundMark x1="48242" y1="65085" x2="63184" y2="66667"/>
                        <a14:foregroundMark x1="63184" y1="66667" x2="63965" y2="68005"/>
                        <a14:foregroundMark x1="41699" y1="89294" x2="80078" y2="85645"/>
                        <a14:foregroundMark x1="27539" y1="89781" x2="42285" y2="85766"/>
                        <a14:foregroundMark x1="42285" y1="85766" x2="57715" y2="87105"/>
                        <a14:foregroundMark x1="57715" y1="87105" x2="58203" y2="87470"/>
                        <a14:foregroundMark x1="63965" y1="89294" x2="75293" y2="96107"/>
                        <a14:foregroundMark x1="35547" y1="30292" x2="29688" y2="22019"/>
                        <a14:foregroundMark x1="46487" y1="47567" x2="47168" y2="49270"/>
                        <a14:foregroundMark x1="45904" y1="46107" x2="46487" y2="47567"/>
                        <a14:foregroundMark x1="44445" y1="42457" x2="45904" y2="46107"/>
                        <a14:foregroundMark x1="35938" y1="21168" x2="44445" y2="42457"/>
                        <a14:backgroundMark x1="26367" y1="37956" x2="16602" y2="32482"/>
                        <a14:backgroundMark x1="47559" y1="46107" x2="47559" y2="46107"/>
                        <a14:backgroundMark x1="45703" y1="42457" x2="45703" y2="42457"/>
                        <a14:backgroundMark x1="47559" y1="47567" x2="47559" y2="47567"/>
                        <a14:backgroundMark x1="71680" y1="37470" x2="71680" y2="374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64159" y="3815309"/>
            <a:ext cx="3810212" cy="305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754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E00CA7A-855A-441A-86B2-EB827E7998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43" t="13466" r="20501" b="30333"/>
          <a:stretch/>
        </p:blipFill>
        <p:spPr>
          <a:xfrm>
            <a:off x="-6095" y="-64008"/>
            <a:ext cx="12192000" cy="692200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25B3F7-D12E-4179-B2BC-87C72D296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42263" y="-723542"/>
            <a:ext cx="6495288" cy="1426146"/>
          </a:xfrm>
        </p:spPr>
        <p:txBody>
          <a:bodyPr>
            <a:norm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«Педагогический дебют - 2024»</a:t>
            </a:r>
            <a:b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</p:txBody>
      </p:sp>
      <p:pic>
        <p:nvPicPr>
          <p:cNvPr id="1028" name="Picture 4" descr="https://100-bal.ru/pars_docs/refs/194/193612/193612_html_m7dead248.png">
            <a:extLst>
              <a:ext uri="{FF2B5EF4-FFF2-40B4-BE49-F238E27FC236}">
                <a16:creationId xmlns:a16="http://schemas.microsoft.com/office/drawing/2014/main" xmlns="" id="{9BA54780-9428-4B83-9C4B-68D9986CE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9159" y="-10469"/>
            <a:ext cx="1256736" cy="814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687F892F-E0C9-4354-98BA-81AA42B3F33F}"/>
              </a:ext>
            </a:extLst>
          </p:cNvPr>
          <p:cNvSpPr/>
          <p:nvPr/>
        </p:nvSpPr>
        <p:spPr>
          <a:xfrm>
            <a:off x="831188" y="1357166"/>
            <a:ext cx="10826496" cy="3667225"/>
          </a:xfrm>
          <a:prstGeom prst="roundRect">
            <a:avLst/>
          </a:prstGeom>
          <a:ln w="57150"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Смысловое (осознанное) чтение -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это качество чтения, при котором достигается понимание информационной, смысловой и идейной сторон произведения.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22309D4C-630E-4905-85FC-EF1D65BE33A0}"/>
              </a:ext>
            </a:extLst>
          </p:cNvPr>
          <p:cNvSpPr txBox="1">
            <a:spLocks/>
          </p:cNvSpPr>
          <p:nvPr/>
        </p:nvSpPr>
        <p:spPr>
          <a:xfrm>
            <a:off x="7726682" y="968844"/>
            <a:ext cx="4393311" cy="33379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dirty="0"/>
              <a:t/>
            </a:r>
            <a:br>
              <a:rPr lang="ru-RU" dirty="0"/>
            </a:b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411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E00CA7A-855A-441A-86B2-EB827E7998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43" t="13466" r="20501" b="30333"/>
          <a:stretch/>
        </p:blipFill>
        <p:spPr>
          <a:xfrm>
            <a:off x="0" y="7352"/>
            <a:ext cx="12192000" cy="692200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25B3F7-D12E-4179-B2BC-87C72D296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5527" y="-566851"/>
            <a:ext cx="6495288" cy="1426146"/>
          </a:xfrm>
        </p:spPr>
        <p:txBody>
          <a:bodyPr>
            <a:norm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«Педагогический дебют - 2024»</a:t>
            </a:r>
            <a:b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</p:txBody>
      </p:sp>
      <p:pic>
        <p:nvPicPr>
          <p:cNvPr id="1028" name="Picture 4" descr="https://100-bal.ru/pars_docs/refs/194/193612/193612_html_m7dead248.png">
            <a:extLst>
              <a:ext uri="{FF2B5EF4-FFF2-40B4-BE49-F238E27FC236}">
                <a16:creationId xmlns:a16="http://schemas.microsoft.com/office/drawing/2014/main" xmlns="" id="{9BA54780-9428-4B83-9C4B-68D9986CE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255" y="7352"/>
            <a:ext cx="1256736" cy="814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22309D4C-630E-4905-85FC-EF1D65BE33A0}"/>
              </a:ext>
            </a:extLst>
          </p:cNvPr>
          <p:cNvSpPr txBox="1">
            <a:spLocks/>
          </p:cNvSpPr>
          <p:nvPr/>
        </p:nvSpPr>
        <p:spPr>
          <a:xfrm>
            <a:off x="7726682" y="968844"/>
            <a:ext cx="4393311" cy="33379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dirty="0"/>
              <a:t/>
            </a:r>
            <a:br>
              <a:rPr lang="ru-RU" dirty="0"/>
            </a:b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F1B8F027-0B83-4CAD-B13B-63EA15DE3E34}"/>
              </a:ext>
            </a:extLst>
          </p:cNvPr>
          <p:cNvSpPr/>
          <p:nvPr/>
        </p:nvSpPr>
        <p:spPr>
          <a:xfrm>
            <a:off x="2811821" y="1146328"/>
            <a:ext cx="6746066" cy="1053920"/>
          </a:xfrm>
          <a:prstGeom prst="roundRect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смыслового чтения: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73779878-BB0E-4476-8A68-E1F0F0C60468}"/>
              </a:ext>
            </a:extLst>
          </p:cNvPr>
          <p:cNvSpPr/>
          <p:nvPr/>
        </p:nvSpPr>
        <p:spPr>
          <a:xfrm>
            <a:off x="287413" y="3099334"/>
            <a:ext cx="10672095" cy="1549668"/>
          </a:xfrm>
          <a:prstGeom prst="roundRect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максимально точно и полно понять содержание текста, уловить все детали и практически осмыслить извлечённую из текста информацию. </a:t>
            </a:r>
          </a:p>
        </p:txBody>
      </p:sp>
    </p:spTree>
    <p:extLst>
      <p:ext uri="{BB962C8B-B14F-4D97-AF65-F5344CB8AC3E}">
        <p14:creationId xmlns:p14="http://schemas.microsoft.com/office/powerpoint/2010/main" val="3162704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chemeClr val="accent4">
                <a:lumMod val="38000"/>
                <a:lumOff val="62000"/>
              </a:schemeClr>
            </a:gs>
            <a:gs pos="7000">
              <a:schemeClr val="bg1">
                <a:lumMod val="15000"/>
                <a:lumOff val="85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C7B23695-F2AD-4740-9A85-A8C9402001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43" t="13466" r="20501" b="30333"/>
          <a:stretch/>
        </p:blipFill>
        <p:spPr>
          <a:xfrm>
            <a:off x="-14856" y="-64008"/>
            <a:ext cx="12192000" cy="69220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32820" y="1065611"/>
            <a:ext cx="9326363" cy="43140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defRPr/>
            </a:pPr>
            <a:r>
              <a:rPr lang="ru-RU" sz="2400" i="1" spc="100" dirty="0">
                <a:solidFill>
                  <a:srgbClr val="181E0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правильности чтения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181E0C"/>
                </a:solidFill>
                <a:latin typeface="Cambria"/>
              </a:rPr>
              <a:t> 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200" dirty="0">
              <a:solidFill>
                <a:srgbClr val="181E0C"/>
              </a:solidFill>
              <a:latin typeface="Cambri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200" dirty="0">
              <a:solidFill>
                <a:srgbClr val="181E0C"/>
              </a:solidFill>
              <a:latin typeface="Cambri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200" dirty="0">
              <a:solidFill>
                <a:srgbClr val="181E0C"/>
              </a:solidFill>
              <a:latin typeface="Cambri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600" dirty="0">
              <a:solidFill>
                <a:srgbClr val="181E0C"/>
              </a:solidFill>
              <a:latin typeface="Cambri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spc="100" dirty="0">
                <a:solidFill>
                  <a:srgbClr val="181E0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/>
              </a:rPr>
              <a:t>Развитие скорости чтения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 dirty="0">
              <a:solidFill>
                <a:srgbClr val="181E0C"/>
              </a:solidFill>
              <a:latin typeface="Cambri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 dirty="0">
              <a:solidFill>
                <a:srgbClr val="181E0C"/>
              </a:solidFill>
              <a:latin typeface="Cambri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 dirty="0">
              <a:solidFill>
                <a:srgbClr val="181E0C"/>
              </a:solidFill>
              <a:latin typeface="Cambri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600" dirty="0">
              <a:solidFill>
                <a:srgbClr val="181E0C"/>
              </a:solidFill>
              <a:latin typeface="Cambri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spc="100" dirty="0">
                <a:solidFill>
                  <a:srgbClr val="181E0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/>
              </a:rPr>
              <a:t>Формирование сознательного чтения</a:t>
            </a:r>
            <a:endParaRPr lang="ru-RU" i="1" spc="100" dirty="0">
              <a:solidFill>
                <a:srgbClr val="181E0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prstClr val="black"/>
                </a:solidFill>
                <a:latin typeface="Arial" charset="0"/>
              </a:rPr>
              <a:t> </a:t>
            </a:r>
            <a:endParaRPr lang="ru-RU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06248F-62A3-4A35-BA71-90FED1D70978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6</a:t>
            </a:fld>
            <a:endParaRPr lang="ru-RU" dirty="0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4" name="Пятиугольник 3"/>
          <p:cNvSpPr/>
          <p:nvPr/>
        </p:nvSpPr>
        <p:spPr>
          <a:xfrm>
            <a:off x="3848420" y="1611003"/>
            <a:ext cx="1567626" cy="1015175"/>
          </a:xfrm>
          <a:prstGeom prst="homePlate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Чтение наоборот по буквам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ятиугольник 23"/>
          <p:cNvSpPr/>
          <p:nvPr/>
        </p:nvSpPr>
        <p:spPr>
          <a:xfrm>
            <a:off x="5806346" y="1611003"/>
            <a:ext cx="1567626" cy="1015175"/>
          </a:xfrm>
          <a:prstGeom prst="homePlate">
            <a:avLst/>
          </a:prstGeom>
          <a:solidFill>
            <a:schemeClr val="accent6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Чтение вверх ногами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ятиугольник 24"/>
          <p:cNvSpPr/>
          <p:nvPr/>
        </p:nvSpPr>
        <p:spPr>
          <a:xfrm>
            <a:off x="2004273" y="1611003"/>
            <a:ext cx="1567626" cy="1015175"/>
          </a:xfrm>
          <a:prstGeom prst="homePlate">
            <a:avLst/>
          </a:prstGeom>
          <a:solidFill>
            <a:srgbClr val="00B0F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Чтение наоборот по словам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ятиугольник 25"/>
          <p:cNvSpPr/>
          <p:nvPr/>
        </p:nvSpPr>
        <p:spPr>
          <a:xfrm>
            <a:off x="7794778" y="1611003"/>
            <a:ext cx="2456127" cy="1015175"/>
          </a:xfrm>
          <a:prstGeom prst="homePlate">
            <a:avLst/>
          </a:prstGeom>
          <a:solidFill>
            <a:srgbClr val="FFFF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sldjump"/>
              </a:rPr>
              <a:t>Заколдованное слово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ятиугольник 27"/>
          <p:cNvSpPr/>
          <p:nvPr/>
        </p:nvSpPr>
        <p:spPr>
          <a:xfrm>
            <a:off x="8400831" y="3469384"/>
            <a:ext cx="2232822" cy="1015175"/>
          </a:xfrm>
          <a:prstGeom prst="homePlate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/>
              </a:rPr>
              <a:t>Вращающиеся буквы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ятиугольник 28"/>
          <p:cNvSpPr/>
          <p:nvPr/>
        </p:nvSpPr>
        <p:spPr>
          <a:xfrm>
            <a:off x="6081144" y="3469384"/>
            <a:ext cx="1567626" cy="1015175"/>
          </a:xfrm>
          <a:prstGeom prst="homePlate">
            <a:avLst/>
          </a:prstGeom>
          <a:solidFill>
            <a:schemeClr val="accent6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8" action="ppaction://hlinksldjump"/>
              </a:rPr>
              <a:t>Вертушка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ятиугольник 29"/>
          <p:cNvSpPr/>
          <p:nvPr/>
        </p:nvSpPr>
        <p:spPr>
          <a:xfrm>
            <a:off x="3956874" y="3468352"/>
            <a:ext cx="1567626" cy="1015175"/>
          </a:xfrm>
          <a:prstGeom prst="homePlate">
            <a:avLst/>
          </a:prstGeom>
          <a:solidFill>
            <a:srgbClr val="92D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9" action="ppaction://hlinksldjump"/>
              </a:rPr>
              <a:t>Титры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ятиугольник 30"/>
          <p:cNvSpPr/>
          <p:nvPr/>
        </p:nvSpPr>
        <p:spPr>
          <a:xfrm>
            <a:off x="1912451" y="3430595"/>
            <a:ext cx="1567626" cy="1015175"/>
          </a:xfrm>
          <a:prstGeom prst="homePlate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10" action="ppaction://hlinksldjump"/>
              </a:rPr>
              <a:t>Шторка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ятиугольник 31"/>
          <p:cNvSpPr/>
          <p:nvPr/>
        </p:nvSpPr>
        <p:spPr>
          <a:xfrm>
            <a:off x="1588168" y="5379612"/>
            <a:ext cx="1675987" cy="1015175"/>
          </a:xfrm>
          <a:prstGeom prst="homePlate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11" action="ppaction://hlinksldjump"/>
              </a:rPr>
              <a:t>Сказки-спиральки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ятиугольник 32"/>
          <p:cNvSpPr/>
          <p:nvPr/>
        </p:nvSpPr>
        <p:spPr>
          <a:xfrm>
            <a:off x="8129814" y="5379612"/>
            <a:ext cx="1567626" cy="1015175"/>
          </a:xfrm>
          <a:prstGeom prst="homePlate">
            <a:avLst/>
          </a:prstGeom>
          <a:solidFill>
            <a:srgbClr val="FFFF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hlinkClick r:id="rId12" action="ppaction://hlinksldjump"/>
              </a:rPr>
              <a:t>Решётка</a:t>
            </a:r>
            <a:endParaRPr lang="ru-RU" dirty="0"/>
          </a:p>
        </p:txBody>
      </p:sp>
      <p:sp>
        <p:nvSpPr>
          <p:cNvPr id="34" name="Пятиугольник 33"/>
          <p:cNvSpPr/>
          <p:nvPr/>
        </p:nvSpPr>
        <p:spPr>
          <a:xfrm>
            <a:off x="6081144" y="5379612"/>
            <a:ext cx="1567626" cy="1015175"/>
          </a:xfrm>
          <a:prstGeom prst="homePlate">
            <a:avLst/>
          </a:prstGeom>
          <a:solidFill>
            <a:schemeClr val="accent6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hlinkClick r:id="rId13" action="ppaction://hlinksldjump"/>
              </a:rPr>
              <a:t>Собери слова</a:t>
            </a:r>
            <a:endParaRPr lang="ru-RU" dirty="0"/>
          </a:p>
        </p:txBody>
      </p:sp>
      <p:sp>
        <p:nvSpPr>
          <p:cNvPr id="35" name="Пятиугольник 34"/>
          <p:cNvSpPr/>
          <p:nvPr/>
        </p:nvSpPr>
        <p:spPr>
          <a:xfrm>
            <a:off x="3848420" y="5379611"/>
            <a:ext cx="1567626" cy="1015175"/>
          </a:xfrm>
          <a:prstGeom prst="homePlate">
            <a:avLst/>
          </a:prstGeom>
          <a:solidFill>
            <a:srgbClr val="92D05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hlinkClick r:id="rId14" action="ppaction://hlinksldjump"/>
              </a:rPr>
              <a:t>1 буква</a:t>
            </a:r>
            <a:endParaRPr lang="ru-RU" dirty="0"/>
          </a:p>
        </p:txBody>
      </p:sp>
      <p:sp>
        <p:nvSpPr>
          <p:cNvPr id="36" name="Пятиугольник 35"/>
          <p:cNvSpPr/>
          <p:nvPr/>
        </p:nvSpPr>
        <p:spPr>
          <a:xfrm>
            <a:off x="10100096" y="5379610"/>
            <a:ext cx="1969983" cy="1015175"/>
          </a:xfrm>
          <a:prstGeom prst="homePlate">
            <a:avLst/>
          </a:prstGeom>
          <a:solidFill>
            <a:srgbClr val="C000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hlinkClick r:id="rId15" action="ppaction://hlinksldjump"/>
              </a:rPr>
              <a:t>Зашумлённый текст</a:t>
            </a:r>
            <a:endParaRPr lang="ru-RU" dirty="0"/>
          </a:p>
        </p:txBody>
      </p:sp>
      <p:sp>
        <p:nvSpPr>
          <p:cNvPr id="37" name="Прямоугольник: скругленные углы 9">
            <a:extLst>
              <a:ext uri="{FF2B5EF4-FFF2-40B4-BE49-F238E27FC236}">
                <a16:creationId xmlns:a16="http://schemas.microsoft.com/office/drawing/2014/main" xmlns="" id="{F1B8F027-0B83-4CAD-B13B-63EA15DE3E34}"/>
              </a:ext>
            </a:extLst>
          </p:cNvPr>
          <p:cNvSpPr/>
          <p:nvPr/>
        </p:nvSpPr>
        <p:spPr>
          <a:xfrm>
            <a:off x="2571189" y="107721"/>
            <a:ext cx="6746066" cy="1053920"/>
          </a:xfrm>
          <a:prstGeom prst="roundRect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упражнений</a:t>
            </a: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079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7000"/>
              </a:schemeClr>
            </a:gs>
            <a:gs pos="77000">
              <a:srgbClr val="7030A0">
                <a:alpha val="2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323DBE8-66C2-4E69-9524-14258CBC7F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7488" y="227354"/>
            <a:ext cx="9145016" cy="868362"/>
          </a:xfrm>
          <a:extLst/>
        </p:spPr>
        <p:txBody>
          <a:bodyPr/>
          <a:lstStyle/>
          <a:p>
            <a:pPr eaLnBrk="1" hangingPunct="1">
              <a:defRPr/>
            </a:pPr>
            <a:r>
              <a:rPr lang="ru-RU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 </a:t>
            </a:r>
            <a:endParaRPr lang="ru-RU" sz="4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10BC77-D348-4E04-9A4D-EB922A97A6A4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7</a:t>
            </a:fld>
            <a:endParaRPr lang="ru-RU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16280" y="3477452"/>
            <a:ext cx="1296144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2060"/>
                </a:solidFill>
                <a:latin typeface="Calibri"/>
              </a:rPr>
              <a:t>Проверка</a:t>
            </a:r>
            <a:r>
              <a:rPr lang="ru-RU" dirty="0">
                <a:solidFill>
                  <a:prstClr val="black"/>
                </a:solidFill>
                <a:latin typeface="Calibri"/>
              </a:rPr>
              <a:t> 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FC716EB9-E0DE-4CB1-BDAA-25B694961AF3}"/>
              </a:ext>
            </a:extLst>
          </p:cNvPr>
          <p:cNvSpPr/>
          <p:nvPr/>
        </p:nvSpPr>
        <p:spPr>
          <a:xfrm>
            <a:off x="955197" y="1758465"/>
            <a:ext cx="9712803" cy="1622089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1524000" y="1884712"/>
            <a:ext cx="875846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Солнце и ветер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Разденет человека прежде кто, ветром с солнце заспорили. Платье человека с сдувать ветер стал. 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43D75F05-1945-4873-911A-CBEAD44DECD9}"/>
              </a:ext>
            </a:extLst>
          </p:cNvPr>
          <p:cNvSpPr/>
          <p:nvPr/>
        </p:nvSpPr>
        <p:spPr>
          <a:xfrm>
            <a:off x="1046833" y="4176823"/>
            <a:ext cx="8448863" cy="1853808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Прямоугольник 4"/>
          <p:cNvSpPr>
            <a:spLocks noChangeArrowheads="1"/>
          </p:cNvSpPr>
          <p:nvPr/>
        </p:nvSpPr>
        <p:spPr bwMode="auto">
          <a:xfrm>
            <a:off x="1919536" y="4176822"/>
            <a:ext cx="8362928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Солнце и ветер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Заспорили  солнце  с ветром, кто прежде человека    разденет.  Стал  ветер  сдувать  с человека платье. 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10818796" y="5852160"/>
            <a:ext cx="1232033" cy="866274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: скругленные углы 9">
            <a:extLst>
              <a:ext uri="{FF2B5EF4-FFF2-40B4-BE49-F238E27FC236}">
                <a16:creationId xmlns:a16="http://schemas.microsoft.com/office/drawing/2014/main" xmlns="" id="{F1B8F027-0B83-4CAD-B13B-63EA15DE3E34}"/>
              </a:ext>
            </a:extLst>
          </p:cNvPr>
          <p:cNvSpPr/>
          <p:nvPr/>
        </p:nvSpPr>
        <p:spPr>
          <a:xfrm>
            <a:off x="1174282" y="260804"/>
            <a:ext cx="10048775" cy="1053920"/>
          </a:xfrm>
          <a:prstGeom prst="roundRect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предложений наоборот по словам</a:t>
            </a:r>
          </a:p>
        </p:txBody>
      </p:sp>
    </p:spTree>
    <p:extLst>
      <p:ext uri="{BB962C8B-B14F-4D97-AF65-F5344CB8AC3E}">
        <p14:creationId xmlns:p14="http://schemas.microsoft.com/office/powerpoint/2010/main" val="4237402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7000"/>
              </a:schemeClr>
            </a:gs>
            <a:gs pos="77000">
              <a:srgbClr val="7030A0">
                <a:alpha val="2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D516C6E-17ED-402E-B0BC-3DEE2728A7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7488" y="227354"/>
            <a:ext cx="9145016" cy="868362"/>
          </a:xfrm>
          <a:extLst/>
        </p:spPr>
        <p:txBody>
          <a:bodyPr/>
          <a:lstStyle/>
          <a:p>
            <a:pPr eaLnBrk="1" hangingPunct="1">
              <a:defRPr/>
            </a:pPr>
            <a:r>
              <a:rPr lang="ru-RU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 </a:t>
            </a:r>
            <a:r>
              <a:rPr lang="ru-RU" sz="37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Чтение слов наоборот по буквам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10BC77-D348-4E04-9A4D-EB922A97A6A4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8</a:t>
            </a:fld>
            <a:endParaRPr lang="ru-RU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16280" y="3477452"/>
            <a:ext cx="1296144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2060"/>
                </a:solidFill>
                <a:latin typeface="Calibri"/>
              </a:rPr>
              <a:t>Проверка</a:t>
            </a:r>
            <a:r>
              <a:rPr lang="ru-RU" dirty="0">
                <a:solidFill>
                  <a:prstClr val="black"/>
                </a:solidFill>
                <a:latin typeface="Calibri"/>
              </a:rPr>
              <a:t> 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565F095B-2C9D-42BB-9FF2-CA398F9638BB}"/>
              </a:ext>
            </a:extLst>
          </p:cNvPr>
          <p:cNvSpPr/>
          <p:nvPr/>
        </p:nvSpPr>
        <p:spPr>
          <a:xfrm>
            <a:off x="1664679" y="1749236"/>
            <a:ext cx="7930687" cy="1181534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1886709" y="1700811"/>
            <a:ext cx="8385759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 </a:t>
            </a:r>
            <a:r>
              <a:rPr lang="ru-RU" sz="32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</a:t>
            </a:r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елсоп</a:t>
            </a:r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яджод</a:t>
            </a:r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олунялгыв</a:t>
            </a:r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окшынлос</a:t>
            </a:r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ru-RU" sz="32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ьсаливяоп</a:t>
            </a:r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2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яантевцимес</a:t>
            </a:r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2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агуд-агудар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solidFill>
                  <a:prstClr val="black"/>
                </a:solidFill>
                <a:latin typeface="Calibri" pitchFamily="34" charset="0"/>
              </a:rPr>
              <a:t> </a:t>
            </a:r>
            <a:endParaRPr lang="ru-RU" sz="2800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2145323" y="4430094"/>
            <a:ext cx="7233140" cy="1181535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Прямоугольник 4"/>
          <p:cNvSpPr>
            <a:spLocks noChangeArrowheads="1"/>
          </p:cNvSpPr>
          <p:nvPr/>
        </p:nvSpPr>
        <p:spPr bwMode="auto">
          <a:xfrm>
            <a:off x="2341584" y="4607714"/>
            <a:ext cx="757084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8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 после дождя выглянуло солнышко, и появилась семицветная радуга-дуга</a:t>
            </a:r>
            <a:r>
              <a:rPr lang="ru-RU" sz="2800" i="1" dirty="0">
                <a:solidFill>
                  <a:srgbClr val="0070C0"/>
                </a:solidFill>
                <a:latin typeface="Calibri"/>
              </a:rPr>
              <a:t>.</a:t>
            </a:r>
            <a:endParaRPr lang="ru-RU" sz="2800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11088303" y="6025414"/>
            <a:ext cx="959318" cy="745958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: скругленные углы 9">
            <a:extLst>
              <a:ext uri="{FF2B5EF4-FFF2-40B4-BE49-F238E27FC236}">
                <a16:creationId xmlns:a16="http://schemas.microsoft.com/office/drawing/2014/main" xmlns="" id="{F1B8F027-0B83-4CAD-B13B-63EA15DE3E34}"/>
              </a:ext>
            </a:extLst>
          </p:cNvPr>
          <p:cNvSpPr/>
          <p:nvPr/>
        </p:nvSpPr>
        <p:spPr>
          <a:xfrm>
            <a:off x="1039528" y="222918"/>
            <a:ext cx="10048775" cy="1053920"/>
          </a:xfrm>
          <a:prstGeom prst="roundRect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слов наоборот по буквам</a:t>
            </a:r>
          </a:p>
        </p:txBody>
      </p:sp>
    </p:spTree>
    <p:extLst>
      <p:ext uri="{BB962C8B-B14F-4D97-AF65-F5344CB8AC3E}">
        <p14:creationId xmlns:p14="http://schemas.microsoft.com/office/powerpoint/2010/main" val="1015105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7000"/>
              </a:schemeClr>
            </a:gs>
            <a:gs pos="77000">
              <a:srgbClr val="7030A0">
                <a:alpha val="2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C5E24CC-FDBE-4FAB-8527-68B025BDA5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008" y="228827"/>
            <a:ext cx="8964488" cy="868362"/>
          </a:xfrm>
          <a:extLst/>
        </p:spPr>
        <p:txBody>
          <a:bodyPr/>
          <a:lstStyle/>
          <a:p>
            <a:pPr eaLnBrk="1" hangingPunct="1">
              <a:defRPr/>
            </a:pPr>
            <a:r>
              <a:rPr lang="ru-RU" sz="3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вверх ногами</a:t>
            </a:r>
            <a:endParaRPr lang="ru-RU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CA2C97-778C-4892-9532-28F5E8CBFCC7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9</a:t>
            </a:fld>
            <a:endParaRPr lang="ru-RU" dirty="0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9595364" y="5970190"/>
            <a:ext cx="648072" cy="36759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mbria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xmlns="" id="{C0481CA8-80D0-433E-B915-D2D57B156257}"/>
              </a:ext>
            </a:extLst>
          </p:cNvPr>
          <p:cNvSpPr/>
          <p:nvPr/>
        </p:nvSpPr>
        <p:spPr>
          <a:xfrm>
            <a:off x="726835" y="1582619"/>
            <a:ext cx="11007967" cy="4755171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690B500-910E-4A80-999E-5E766ECBAEED}"/>
              </a:ext>
            </a:extLst>
          </p:cNvPr>
          <p:cNvSpPr/>
          <p:nvPr/>
        </p:nvSpPr>
        <p:spPr>
          <a:xfrm rot="10800000">
            <a:off x="890955" y="612847"/>
            <a:ext cx="1057421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Роса</a:t>
            </a:r>
          </a:p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Ранней осенью погода стоит тёплая. Утром на траве можно заметить блестящие капельки воды. Откуда взялись эти водяные бриллианты? Это роса. Она образовалась из водяного пара, который всегда находится в воздухе. Ночью земля и воздух остывают. Пар превращается в капельки росы. И уже утром мы можем наблюдать прекрасное сиянье.</a:t>
            </a: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Управляющая кнопка: назад 6">
            <a:hlinkClick r:id="rId4" action="ppaction://hlinksldjump" highlightClick="1"/>
          </p:cNvPr>
          <p:cNvSpPr/>
          <p:nvPr/>
        </p:nvSpPr>
        <p:spPr>
          <a:xfrm>
            <a:off x="11319309" y="6153988"/>
            <a:ext cx="872691" cy="704012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углы 9">
            <a:extLst>
              <a:ext uri="{FF2B5EF4-FFF2-40B4-BE49-F238E27FC236}">
                <a16:creationId xmlns:a16="http://schemas.microsoft.com/office/drawing/2014/main" xmlns="" id="{F1B8F027-0B83-4CAD-B13B-63EA15DE3E34}"/>
              </a:ext>
            </a:extLst>
          </p:cNvPr>
          <p:cNvSpPr/>
          <p:nvPr/>
        </p:nvSpPr>
        <p:spPr>
          <a:xfrm>
            <a:off x="1071612" y="196581"/>
            <a:ext cx="10048775" cy="1053920"/>
          </a:xfrm>
          <a:prstGeom prst="roundRect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вверх ногами</a:t>
            </a:r>
          </a:p>
        </p:txBody>
      </p:sp>
    </p:spTree>
    <p:extLst>
      <p:ext uri="{BB962C8B-B14F-4D97-AF65-F5344CB8AC3E}">
        <p14:creationId xmlns:p14="http://schemas.microsoft.com/office/powerpoint/2010/main" val="830683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7000"/>
              </a:schemeClr>
            </a:gs>
            <a:gs pos="77000">
              <a:srgbClr val="7030A0">
                <a:alpha val="2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43B1A47-20A3-4534-A45B-BC617D2EB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2505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7488" y="227354"/>
            <a:ext cx="9145016" cy="868362"/>
          </a:xfrm>
          <a:extLst/>
        </p:spPr>
        <p:txBody>
          <a:bodyPr/>
          <a:lstStyle/>
          <a:p>
            <a:pPr eaLnBrk="1" hangingPunct="1">
              <a:defRPr/>
            </a:pPr>
            <a:r>
              <a:rPr lang="ru-RU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7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Заколдованное слово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10BC77-D348-4E04-9A4D-EB922A97A6A4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10</a:t>
            </a:fld>
            <a:endParaRPr lang="ru-RU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16280" y="3477452"/>
            <a:ext cx="1296144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2060"/>
                </a:solidFill>
                <a:latin typeface="Calibri"/>
              </a:rPr>
              <a:t>Проверка</a:t>
            </a:r>
            <a:r>
              <a:rPr lang="ru-RU" dirty="0">
                <a:solidFill>
                  <a:prstClr val="black"/>
                </a:solidFill>
                <a:latin typeface="Calibri"/>
              </a:rPr>
              <a:t> 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4876F674-B80A-487D-8286-61492D05B06C}"/>
              </a:ext>
            </a:extLst>
          </p:cNvPr>
          <p:cNvSpPr/>
          <p:nvPr/>
        </p:nvSpPr>
        <p:spPr>
          <a:xfrm>
            <a:off x="1524001" y="1468901"/>
            <a:ext cx="9519139" cy="1872029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1703512" y="1484784"/>
            <a:ext cx="875846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Ворон и лисица</a:t>
            </a:r>
            <a:endParaRPr lang="ru-RU" sz="36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Calibri" pitchFamily="34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Ворон  </a:t>
            </a:r>
            <a:r>
              <a:rPr lang="ru-RU" sz="3600" i="1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лыбод</a:t>
            </a:r>
            <a:r>
              <a:rPr lang="ru-RU" sz="3600" i="1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ru-RU" sz="2800" i="1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мяса </a:t>
            </a:r>
            <a:r>
              <a:rPr lang="ru-RU" sz="3600" i="1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косук</a:t>
            </a:r>
            <a:r>
              <a:rPr lang="ru-RU" sz="2800" i="1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и сел на </a:t>
            </a:r>
            <a:r>
              <a:rPr lang="ru-RU" sz="3600" i="1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оверед</a:t>
            </a:r>
            <a:r>
              <a:rPr lang="ru-RU" sz="2800" i="1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.</a:t>
            </a:r>
            <a:r>
              <a:rPr lang="ru-RU" sz="2400" dirty="0">
                <a:solidFill>
                  <a:srgbClr val="FFFFFF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ru-RU" sz="2800" i="1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Захотелось </a:t>
            </a:r>
            <a:r>
              <a:rPr lang="ru-RU" sz="3600" i="1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ецисил</a:t>
            </a:r>
            <a:r>
              <a:rPr lang="ru-RU" sz="2800" i="1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мяса.</a:t>
            </a:r>
            <a:endParaRPr lang="ru-RU" sz="2800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1E77B8DE-B5B0-46B1-A44C-6027EACCDFA6}"/>
              </a:ext>
            </a:extLst>
          </p:cNvPr>
          <p:cNvSpPr/>
          <p:nvPr/>
        </p:nvSpPr>
        <p:spPr>
          <a:xfrm>
            <a:off x="2145325" y="4430094"/>
            <a:ext cx="8897815" cy="1926261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Прямоугольник 4"/>
          <p:cNvSpPr>
            <a:spLocks noChangeArrowheads="1"/>
          </p:cNvSpPr>
          <p:nvPr/>
        </p:nvSpPr>
        <p:spPr bwMode="auto">
          <a:xfrm>
            <a:off x="1703512" y="4361829"/>
            <a:ext cx="883047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      </a:t>
            </a:r>
            <a:r>
              <a:rPr lang="ru-RU" sz="3600" i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Ворон и лисица</a:t>
            </a:r>
            <a:endParaRPr lang="ru-RU" sz="3600" dirty="0">
              <a:solidFill>
                <a:srgbClr val="F79646">
                  <a:lumMod val="50000"/>
                </a:srgbClr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solidFill>
                  <a:srgbClr val="F79646">
                    <a:lumMod val="50000"/>
                  </a:srgbClr>
                </a:solidFill>
                <a:latin typeface="Calibri" pitchFamily="34" charset="0"/>
              </a:rPr>
              <a:t>      </a:t>
            </a:r>
            <a:r>
              <a:rPr lang="ru-RU" sz="2800" i="1" dirty="0">
                <a:solidFill>
                  <a:srgbClr val="F79646">
                    <a:lumMod val="50000"/>
                  </a:srgbClr>
                </a:solidFill>
                <a:latin typeface="Arial" charset="0"/>
                <a:cs typeface="Times New Roman" pitchFamily="18" charset="0"/>
              </a:rPr>
              <a:t>Ворон  </a:t>
            </a:r>
            <a:r>
              <a:rPr lang="ru-RU" sz="3600" i="1" dirty="0">
                <a:solidFill>
                  <a:srgbClr val="F79646">
                    <a:lumMod val="50000"/>
                  </a:srgbClr>
                </a:solidFill>
                <a:latin typeface="Arial" charset="0"/>
                <a:cs typeface="Times New Roman" pitchFamily="18" charset="0"/>
              </a:rPr>
              <a:t>добыл </a:t>
            </a:r>
            <a:r>
              <a:rPr lang="ru-RU" sz="2800" i="1" dirty="0">
                <a:solidFill>
                  <a:srgbClr val="F79646">
                    <a:lumMod val="50000"/>
                  </a:srgbClr>
                </a:solidFill>
                <a:latin typeface="Arial" charset="0"/>
                <a:cs typeface="Times New Roman" pitchFamily="18" charset="0"/>
              </a:rPr>
              <a:t> мяса </a:t>
            </a:r>
            <a:r>
              <a:rPr lang="ru-RU" sz="3600" i="1" dirty="0">
                <a:solidFill>
                  <a:srgbClr val="F79646">
                    <a:lumMod val="50000"/>
                  </a:srgbClr>
                </a:solidFill>
                <a:latin typeface="Arial" charset="0"/>
                <a:cs typeface="Times New Roman" pitchFamily="18" charset="0"/>
              </a:rPr>
              <a:t>кусок</a:t>
            </a:r>
            <a:r>
              <a:rPr lang="ru-RU" sz="2800" i="1" dirty="0">
                <a:solidFill>
                  <a:srgbClr val="F79646">
                    <a:lumMod val="50000"/>
                  </a:srgbClr>
                </a:solidFill>
                <a:latin typeface="Arial" charset="0"/>
                <a:cs typeface="Times New Roman" pitchFamily="18" charset="0"/>
              </a:rPr>
              <a:t> и сел на </a:t>
            </a:r>
            <a:r>
              <a:rPr lang="ru-RU" sz="3600" i="1" dirty="0">
                <a:solidFill>
                  <a:srgbClr val="F79646">
                    <a:lumMod val="50000"/>
                  </a:srgbClr>
                </a:solidFill>
                <a:latin typeface="Arial" charset="0"/>
                <a:cs typeface="Times New Roman" pitchFamily="18" charset="0"/>
              </a:rPr>
              <a:t>дерево</a:t>
            </a:r>
            <a:r>
              <a:rPr lang="ru-RU" sz="2800" i="1" dirty="0">
                <a:solidFill>
                  <a:srgbClr val="F79646">
                    <a:lumMod val="50000"/>
                  </a:srgbClr>
                </a:solidFill>
                <a:latin typeface="Arial" charset="0"/>
                <a:cs typeface="Times New Roman" pitchFamily="18" charset="0"/>
              </a:rPr>
              <a:t>.</a:t>
            </a:r>
            <a:r>
              <a:rPr lang="ru-RU" sz="2400" dirty="0">
                <a:solidFill>
                  <a:srgbClr val="F79646">
                    <a:lumMod val="50000"/>
                  </a:srgbClr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ru-RU" sz="2800" i="1" dirty="0">
                <a:solidFill>
                  <a:srgbClr val="F79646">
                    <a:lumMod val="50000"/>
                  </a:srgbClr>
                </a:solidFill>
                <a:latin typeface="Arial" charset="0"/>
                <a:cs typeface="Times New Roman" pitchFamily="18" charset="0"/>
              </a:rPr>
              <a:t>Захотелось </a:t>
            </a:r>
            <a:r>
              <a:rPr lang="ru-RU" sz="3600" i="1" dirty="0">
                <a:solidFill>
                  <a:srgbClr val="F79646">
                    <a:lumMod val="50000"/>
                  </a:srgbClr>
                </a:solidFill>
                <a:latin typeface="Arial" charset="0"/>
                <a:cs typeface="Times New Roman" pitchFamily="18" charset="0"/>
              </a:rPr>
              <a:t>лисице</a:t>
            </a:r>
            <a:r>
              <a:rPr lang="ru-RU" sz="2800" i="1" dirty="0">
                <a:solidFill>
                  <a:srgbClr val="F79646">
                    <a:lumMod val="50000"/>
                  </a:srgbClr>
                </a:solidFill>
                <a:latin typeface="Arial" charset="0"/>
                <a:cs typeface="Times New Roman" pitchFamily="18" charset="0"/>
              </a:rPr>
              <a:t> мяса.</a:t>
            </a:r>
            <a:endParaRPr lang="ru-RU" sz="2800" dirty="0">
              <a:solidFill>
                <a:srgbClr val="F79646">
                  <a:lumMod val="50000"/>
                </a:srgbClr>
              </a:solidFill>
              <a:latin typeface="Arial" charset="0"/>
            </a:endParaRPr>
          </a:p>
        </p:txBody>
      </p:sp>
      <p:sp>
        <p:nvSpPr>
          <p:cNvPr id="5" name="Управляющая кнопка: назад 4">
            <a:hlinkClick r:id="rId3" action="ppaction://hlinksldjump" highlightClick="1"/>
          </p:cNvPr>
          <p:cNvSpPr/>
          <p:nvPr/>
        </p:nvSpPr>
        <p:spPr>
          <a:xfrm>
            <a:off x="11152472" y="6035748"/>
            <a:ext cx="917608" cy="822251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9">
            <a:extLst>
              <a:ext uri="{FF2B5EF4-FFF2-40B4-BE49-F238E27FC236}">
                <a16:creationId xmlns:a16="http://schemas.microsoft.com/office/drawing/2014/main" xmlns="" id="{F1B8F027-0B83-4CAD-B13B-63EA15DE3E34}"/>
              </a:ext>
            </a:extLst>
          </p:cNvPr>
          <p:cNvSpPr/>
          <p:nvPr/>
        </p:nvSpPr>
        <p:spPr>
          <a:xfrm>
            <a:off x="1071612" y="154926"/>
            <a:ext cx="10048775" cy="855727"/>
          </a:xfrm>
          <a:prstGeom prst="roundRect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Заколдованное слово</a:t>
            </a:r>
          </a:p>
        </p:txBody>
      </p:sp>
    </p:spTree>
    <p:extLst>
      <p:ext uri="{BB962C8B-B14F-4D97-AF65-F5344CB8AC3E}">
        <p14:creationId xmlns:p14="http://schemas.microsoft.com/office/powerpoint/2010/main" val="2791502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43B1A47-20A3-4534-A45B-BC617D2EB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25056"/>
          </a:xfrm>
          <a:prstGeom prst="rect">
            <a:avLst/>
          </a:prstGeom>
        </p:spPr>
      </p:pic>
      <p:sp>
        <p:nvSpPr>
          <p:cNvPr id="5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2020195" y="493360"/>
            <a:ext cx="7233140" cy="1181535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3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</a:t>
            </a:r>
            <a:r>
              <a:rPr lang="ru-RU" sz="3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скорости чтения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682" y="2072199"/>
            <a:ext cx="7178702" cy="4785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592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CC5BF1EB-0691-6A40-885D-E3A80C89733D}"/>
              </a:ext>
            </a:extLst>
          </p:cNvPr>
          <p:cNvSpPr/>
          <p:nvPr/>
        </p:nvSpPr>
        <p:spPr>
          <a:xfrm>
            <a:off x="1529256" y="1043735"/>
            <a:ext cx="913349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Одуванчик похож на солнышко с золотыми лучами. А рядом белеет пушистый шарик.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Таня дунула на шарик. Полетели пушинки. Потому и называется одуванчик.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Танюша пришла домой с золотым веночком на голове.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Вечером уснула девочка. И одуванчики закрыли свои цветочки до утра.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65E7D93D-B2CC-EF49-8380-A870C4B656D7}"/>
              </a:ext>
            </a:extLst>
          </p:cNvPr>
          <p:cNvGrpSpPr/>
          <p:nvPr/>
        </p:nvGrpSpPr>
        <p:grpSpPr>
          <a:xfrm>
            <a:off x="647700" y="-3726285"/>
            <a:ext cx="10896600" cy="10114385"/>
            <a:chOff x="647700" y="-3726285"/>
            <a:chExt cx="10896600" cy="10114385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xmlns="" id="{D0285AA2-302A-C746-8870-1CE8F46836CC}"/>
                </a:ext>
              </a:extLst>
            </p:cNvPr>
            <p:cNvSpPr/>
            <p:nvPr/>
          </p:nvSpPr>
          <p:spPr>
            <a:xfrm>
              <a:off x="647700" y="1663700"/>
              <a:ext cx="10896600" cy="4724400"/>
            </a:xfrm>
            <a:prstGeom prst="rect">
              <a:avLst/>
            </a:prstGeom>
            <a:grpFill/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29033FFF-516B-8040-A904-887E7EE8DB90}"/>
                </a:ext>
              </a:extLst>
            </p:cNvPr>
            <p:cNvSpPr/>
            <p:nvPr/>
          </p:nvSpPr>
          <p:spPr>
            <a:xfrm>
              <a:off x="647700" y="-3726285"/>
              <a:ext cx="10896600" cy="4894685"/>
            </a:xfrm>
            <a:prstGeom prst="rect">
              <a:avLst/>
            </a:prstGeom>
            <a:grpFill/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Управляющая кнопка: назад 1">
            <a:hlinkClick r:id="rId2" action="ppaction://hlinksldjump" highlightClick="1"/>
          </p:cNvPr>
          <p:cNvSpPr/>
          <p:nvPr/>
        </p:nvSpPr>
        <p:spPr>
          <a:xfrm>
            <a:off x="11544300" y="6217920"/>
            <a:ext cx="647700" cy="64008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88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0 0.70046 " pathEditMode="relative" rAng="0" ptsTypes="AA">
                                      <p:cBhvr>
                                        <p:cTn id="6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3BC8F04E-FEB5-9C4C-9EE9-425E9107942E}"/>
              </a:ext>
            </a:extLst>
          </p:cNvPr>
          <p:cNvSpPr/>
          <p:nvPr/>
        </p:nvSpPr>
        <p:spPr>
          <a:xfrm>
            <a:off x="1529255" y="289679"/>
            <a:ext cx="913349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prstClr val="black"/>
                </a:solidFill>
              </a:rPr>
              <a:t>Волшебные краски</a:t>
            </a:r>
          </a:p>
          <a:p>
            <a:pPr algn="just"/>
            <a:endParaRPr lang="ru-RU" sz="3600" dirty="0">
              <a:solidFill>
                <a:prstClr val="black"/>
              </a:solidFill>
            </a:endParaRPr>
          </a:p>
          <a:p>
            <a:pPr algn="just"/>
            <a:r>
              <a:rPr lang="ru-RU" sz="2800" dirty="0">
                <a:solidFill>
                  <a:prstClr val="black"/>
                </a:solidFill>
              </a:rPr>
              <a:t>В ночь под Новый год дед Мороз подарил одному очень доброму мальчику краски.</a:t>
            </a:r>
          </a:p>
          <a:p>
            <a:pPr algn="just"/>
            <a:r>
              <a:rPr lang="ru-RU" sz="2800" dirty="0">
                <a:solidFill>
                  <a:prstClr val="black"/>
                </a:solidFill>
              </a:rPr>
              <a:t>- Только это, мой друг, простые краски. Но они могут стать волшебными, если ты этого очень захочешь.</a:t>
            </a:r>
          </a:p>
          <a:p>
            <a:pPr algn="just"/>
            <a:r>
              <a:rPr lang="ru-RU" sz="2800" dirty="0">
                <a:solidFill>
                  <a:prstClr val="black"/>
                </a:solidFill>
              </a:rPr>
              <a:t>Добрый мальчик достал кисть и принялся рисовать.</a:t>
            </a:r>
          </a:p>
          <a:p>
            <a:pPr algn="just"/>
            <a:r>
              <a:rPr lang="ru-RU" sz="2800" dirty="0">
                <a:solidFill>
                  <a:prstClr val="black"/>
                </a:solidFill>
              </a:rPr>
              <a:t>Прошло много лет. Мальчик стал настоящим художником.</a:t>
            </a:r>
          </a:p>
          <a:p>
            <a:pPr algn="just"/>
            <a:r>
              <a:rPr lang="ru-RU" sz="2800" dirty="0">
                <a:solidFill>
                  <a:prstClr val="black"/>
                </a:solidFill>
              </a:rPr>
              <a:t>Люди смотрели на его картины, радовались и восхищались.</a:t>
            </a:r>
          </a:p>
          <a:p>
            <a:pPr algn="just"/>
            <a:r>
              <a:rPr lang="ru-RU" sz="2800" dirty="0">
                <a:solidFill>
                  <a:prstClr val="black"/>
                </a:solidFill>
              </a:rPr>
              <a:t>— Какие чудесные картины. Какие волшебные краски! — говорили они, хотя краски были самые обыкновенные. Просто к ним прикоснулись руки трудолюбивого, настойчивого человека.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624236" y="-1"/>
            <a:ext cx="2858703" cy="4042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11482939" y="6150543"/>
            <a:ext cx="709061" cy="707457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60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7000"/>
              </a:schemeClr>
            </a:gs>
            <a:gs pos="77000">
              <a:srgbClr val="7030A0">
                <a:alpha val="2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357437A6-7798-4959-AE25-177AC1B3AC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2290" name="Группа 9"/>
          <p:cNvGrpSpPr>
            <a:grpSpLocks/>
          </p:cNvGrpSpPr>
          <p:nvPr/>
        </p:nvGrpSpPr>
        <p:grpSpPr bwMode="auto">
          <a:xfrm>
            <a:off x="3648077" y="1341443"/>
            <a:ext cx="4968875" cy="4967287"/>
            <a:chOff x="2000232" y="428604"/>
            <a:chExt cx="5786478" cy="5786478"/>
          </a:xfrm>
        </p:grpSpPr>
        <p:sp>
          <p:nvSpPr>
            <p:cNvPr id="5" name="Овал 4"/>
            <p:cNvSpPr/>
            <p:nvPr/>
          </p:nvSpPr>
          <p:spPr>
            <a:xfrm>
              <a:off x="2000232" y="428604"/>
              <a:ext cx="5786478" cy="5786478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white"/>
                </a:solidFill>
                <a:latin typeface="Cambria"/>
              </a:endParaRPr>
            </a:p>
          </p:txBody>
        </p:sp>
        <p:pic>
          <p:nvPicPr>
            <p:cNvPr id="12295" name="Прямоугольник 11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2870" y="1564469"/>
              <a:ext cx="2066544" cy="1755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6" name="Прямоугольник 12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9526" y="2564213"/>
              <a:ext cx="1542288" cy="853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7" name="Прямоугольник 13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2390" y="3179909"/>
              <a:ext cx="2414016" cy="89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8" name="Прямоугольник 14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8630" y="3819989"/>
              <a:ext cx="1627632" cy="1011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9" name="Прямоугольник 15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6358" y="3777317"/>
              <a:ext cx="1737360" cy="1926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0" name="Прямоугольник 16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9846" y="3941909"/>
              <a:ext cx="810768" cy="2109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1" name="Прямоугольник 17"/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5446" y="3868757"/>
              <a:ext cx="1121664" cy="2164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2" name="Прямоугольник 18"/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4950" y="3710261"/>
              <a:ext cx="1798320" cy="2011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3" name="Прямоугольник 19"/>
            <p:cNvPicPr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1238" y="3314021"/>
              <a:ext cx="2414016" cy="160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4" name="Прямоугольник 20"/>
            <p:cNvPicPr>
              <a:picLocks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6166" y="2923877"/>
              <a:ext cx="2468880" cy="829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5" name="Прямоугольник 21"/>
            <p:cNvPicPr>
              <a:picLocks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4182" y="2088725"/>
              <a:ext cx="2267712" cy="1103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6" name="Прямоугольник 22"/>
            <p:cNvPicPr>
              <a:picLocks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7206" y="1076789"/>
              <a:ext cx="1920240" cy="1828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7" name="Прямоугольник 23"/>
            <p:cNvPicPr>
              <a:picLocks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6678" y="491573"/>
              <a:ext cx="1164336" cy="2103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8" name="Прямоугольник 24"/>
            <p:cNvPicPr>
              <a:picLocks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6694" y="528149"/>
              <a:ext cx="908304" cy="2157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9" name="Прямоугольник 25"/>
            <p:cNvPicPr>
              <a:picLocks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3206" y="778085"/>
              <a:ext cx="1786128" cy="2243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581260" y="317602"/>
            <a:ext cx="8964488" cy="661720"/>
          </a:xfrm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ru-RU" sz="37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Вертушка</a:t>
            </a:r>
            <a:endParaRPr lang="ru-RU" sz="37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5C068E-4BBC-4447-9BEB-D538D88D7156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14</a:t>
            </a:fld>
            <a:endParaRPr lang="ru-RU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2" name="Часть круга 1">
            <a:extLst>
              <a:ext uri="{FF2B5EF4-FFF2-40B4-BE49-F238E27FC236}">
                <a16:creationId xmlns:a16="http://schemas.microsoft.com/office/drawing/2014/main" xmlns="" id="{237736C8-0507-4274-8D2D-CABDBFE74E40}"/>
              </a:ext>
            </a:extLst>
          </p:cNvPr>
          <p:cNvSpPr/>
          <p:nvPr/>
        </p:nvSpPr>
        <p:spPr>
          <a:xfrm>
            <a:off x="3642882" y="1218080"/>
            <a:ext cx="5057676" cy="5127824"/>
          </a:xfrm>
          <a:prstGeom prst="pie">
            <a:avLst>
              <a:gd name="adj1" fmla="val 21549677"/>
              <a:gd name="adj2" fmla="val 18897559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Управляющая кнопка: назад 2">
            <a:hlinkClick r:id="rId18" action="ppaction://hlinksldjump" highlightClick="1"/>
          </p:cNvPr>
          <p:cNvSpPr/>
          <p:nvPr/>
        </p:nvSpPr>
        <p:spPr>
          <a:xfrm>
            <a:off x="11425187" y="6167985"/>
            <a:ext cx="766813" cy="690015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4037336" y="269507"/>
            <a:ext cx="4424671" cy="712270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ru-RU" sz="3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Вертушка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7000"/>
              </a:schemeClr>
            </a:gs>
            <a:gs pos="77000">
              <a:srgbClr val="7030A0">
                <a:alpha val="2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Рисунок 78">
            <a:extLst>
              <a:ext uri="{FF2B5EF4-FFF2-40B4-BE49-F238E27FC236}">
                <a16:creationId xmlns:a16="http://schemas.microsoft.com/office/drawing/2014/main" xmlns="" id="{B25BD626-7519-4175-BB67-3E6C3805C8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194" name="Text Box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539" y="944568"/>
            <a:ext cx="1371600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Text Box 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900" y="944568"/>
            <a:ext cx="1335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Text Box 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944568"/>
            <a:ext cx="13477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Text Box 5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042" y="944568"/>
            <a:ext cx="132873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Text Box 6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17" y="944568"/>
            <a:ext cx="132873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2524100" y="1772816"/>
            <a:ext cx="64152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В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381356" y="1772816"/>
            <a:ext cx="6126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л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3809984" y="1772816"/>
            <a:ext cx="55816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е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238612" y="1772816"/>
            <a:ext cx="5164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с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4595802" y="1772816"/>
            <a:ext cx="55816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у</a:t>
            </a:r>
          </a:p>
        </p:txBody>
      </p:sp>
      <p:pic>
        <p:nvPicPr>
          <p:cNvPr id="8204" name="Text Box 12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991" y="1592268"/>
            <a:ext cx="13604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5810251" y="1772816"/>
            <a:ext cx="58541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о</a:t>
            </a: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6238876" y="1772816"/>
            <a:ext cx="5164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с</a:t>
            </a:r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6596067" y="1772816"/>
            <a:ext cx="6126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л</a:t>
            </a:r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7024695" y="1772816"/>
            <a:ext cx="56137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а</a:t>
            </a:r>
          </a:p>
        </p:txBody>
      </p:sp>
      <p:sp>
        <p:nvSpPr>
          <p:cNvPr id="8209" name="Text Box 17"/>
          <p:cNvSpPr txBox="1">
            <a:spLocks noChangeArrowheads="1"/>
          </p:cNvSpPr>
          <p:nvPr/>
        </p:nvSpPr>
        <p:spPr bwMode="auto">
          <a:xfrm>
            <a:off x="7739075" y="1772816"/>
            <a:ext cx="5164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с</a:t>
            </a: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8096267" y="1772816"/>
            <a:ext cx="58541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о</a:t>
            </a:r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8524892" y="1772816"/>
            <a:ext cx="5164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с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8882083" y="1772816"/>
            <a:ext cx="6190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н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/>
            </a:endParaRP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9310711" y="1772816"/>
            <a:ext cx="56137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а</a:t>
            </a:r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9810776" y="1842850"/>
            <a:ext cx="3513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.</a:t>
            </a:r>
          </a:p>
        </p:txBody>
      </p:sp>
      <p:pic>
        <p:nvPicPr>
          <p:cNvPr id="8215" name="Text Box 23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40" y="2471738"/>
            <a:ext cx="133032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6" name="Text Box 24"/>
          <p:cNvSpPr txBox="1">
            <a:spLocks noChangeArrowheads="1"/>
          </p:cNvSpPr>
          <p:nvPr/>
        </p:nvSpPr>
        <p:spPr bwMode="auto">
          <a:xfrm>
            <a:off x="2452663" y="2677311"/>
            <a:ext cx="56137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а</a:t>
            </a:r>
          </a:p>
        </p:txBody>
      </p:sp>
      <p:sp>
        <p:nvSpPr>
          <p:cNvPr id="8217" name="Text Box 25"/>
          <p:cNvSpPr txBox="1">
            <a:spLocks noChangeArrowheads="1"/>
          </p:cNvSpPr>
          <p:nvPr/>
        </p:nvSpPr>
        <p:spPr bwMode="auto">
          <a:xfrm>
            <a:off x="2809856" y="2677311"/>
            <a:ext cx="67839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м</a:t>
            </a:r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3881421" y="2677311"/>
            <a:ext cx="58381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б</a:t>
            </a:r>
          </a:p>
        </p:txBody>
      </p:sp>
      <p:sp>
        <p:nvSpPr>
          <p:cNvPr id="8219" name="Text Box 27"/>
          <p:cNvSpPr txBox="1">
            <a:spLocks noChangeArrowheads="1"/>
          </p:cNvSpPr>
          <p:nvPr/>
        </p:nvSpPr>
        <p:spPr bwMode="auto">
          <a:xfrm>
            <a:off x="4310051" y="2677311"/>
            <a:ext cx="7473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ы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/>
            </a:endParaRPr>
          </a:p>
        </p:txBody>
      </p:sp>
      <p:sp>
        <p:nvSpPr>
          <p:cNvPr id="8220" name="Text Box 28"/>
          <p:cNvSpPr txBox="1">
            <a:spLocks noChangeArrowheads="1"/>
          </p:cNvSpPr>
          <p:nvPr/>
        </p:nvSpPr>
        <p:spPr bwMode="auto">
          <a:xfrm>
            <a:off x="4881555" y="2677311"/>
            <a:ext cx="6126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л</a:t>
            </a:r>
          </a:p>
        </p:txBody>
      </p:sp>
      <p:pic>
        <p:nvPicPr>
          <p:cNvPr id="8221" name="Text Box 29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967" y="2471738"/>
            <a:ext cx="1360487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22" name="Text Box 30"/>
          <p:cNvSpPr txBox="1">
            <a:spLocks noChangeArrowheads="1"/>
          </p:cNvSpPr>
          <p:nvPr/>
        </p:nvSpPr>
        <p:spPr bwMode="auto">
          <a:xfrm>
            <a:off x="6238879" y="2677311"/>
            <a:ext cx="60465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д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/>
            </a:endParaRPr>
          </a:p>
        </p:txBody>
      </p:sp>
      <p:sp>
        <p:nvSpPr>
          <p:cNvPr id="8223" name="Text Box 31"/>
          <p:cNvSpPr txBox="1">
            <a:spLocks noChangeArrowheads="1"/>
          </p:cNvSpPr>
          <p:nvPr/>
        </p:nvSpPr>
        <p:spPr bwMode="auto">
          <a:xfrm>
            <a:off x="6738942" y="2677311"/>
            <a:ext cx="55816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у</a:t>
            </a:r>
          </a:p>
        </p:txBody>
      </p:sp>
      <p:sp>
        <p:nvSpPr>
          <p:cNvPr id="8224" name="Text Box 32"/>
          <p:cNvSpPr txBox="1">
            <a:spLocks noChangeArrowheads="1"/>
          </p:cNvSpPr>
          <p:nvPr/>
        </p:nvSpPr>
        <p:spPr bwMode="auto">
          <a:xfrm>
            <a:off x="7096135" y="2677311"/>
            <a:ext cx="6078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п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/>
            </a:endParaRPr>
          </a:p>
        </p:txBody>
      </p:sp>
      <p:sp>
        <p:nvSpPr>
          <p:cNvPr id="8225" name="Text Box 33"/>
          <p:cNvSpPr txBox="1">
            <a:spLocks noChangeArrowheads="1"/>
          </p:cNvSpPr>
          <p:nvPr/>
        </p:nvSpPr>
        <p:spPr bwMode="auto">
          <a:xfrm>
            <a:off x="7524760" y="2677311"/>
            <a:ext cx="6126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л</a:t>
            </a:r>
          </a:p>
        </p:txBody>
      </p:sp>
      <p:sp>
        <p:nvSpPr>
          <p:cNvPr id="8226" name="Text Box 34"/>
          <p:cNvSpPr txBox="1">
            <a:spLocks noChangeArrowheads="1"/>
          </p:cNvSpPr>
          <p:nvPr/>
        </p:nvSpPr>
        <p:spPr bwMode="auto">
          <a:xfrm>
            <a:off x="7953391" y="2677311"/>
            <a:ext cx="58541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о</a:t>
            </a:r>
          </a:p>
        </p:txBody>
      </p:sp>
      <p:sp>
        <p:nvSpPr>
          <p:cNvPr id="8227" name="Text Box 35"/>
          <p:cNvSpPr txBox="1">
            <a:spLocks noChangeArrowheads="1"/>
          </p:cNvSpPr>
          <p:nvPr/>
        </p:nvSpPr>
        <p:spPr bwMode="auto">
          <a:xfrm>
            <a:off x="8453453" y="2677311"/>
            <a:ext cx="3513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.</a:t>
            </a:r>
          </a:p>
        </p:txBody>
      </p:sp>
      <p:sp>
        <p:nvSpPr>
          <p:cNvPr id="8228" name="Text Box 36"/>
          <p:cNvSpPr txBox="1">
            <a:spLocks noChangeArrowheads="1"/>
          </p:cNvSpPr>
          <p:nvPr/>
        </p:nvSpPr>
        <p:spPr bwMode="auto">
          <a:xfrm>
            <a:off x="9167832" y="2677311"/>
            <a:ext cx="64152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В</a:t>
            </a:r>
          </a:p>
        </p:txBody>
      </p:sp>
      <p:sp>
        <p:nvSpPr>
          <p:cNvPr id="8230" name="Text Box 38"/>
          <p:cNvSpPr txBox="1">
            <a:spLocks noChangeArrowheads="1"/>
          </p:cNvSpPr>
          <p:nvPr/>
        </p:nvSpPr>
        <p:spPr bwMode="auto">
          <a:xfrm>
            <a:off x="2012934" y="3677443"/>
            <a:ext cx="60465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д</a:t>
            </a:r>
          </a:p>
        </p:txBody>
      </p:sp>
      <p:sp>
        <p:nvSpPr>
          <p:cNvPr id="8231" name="Text Box 39"/>
          <p:cNvSpPr txBox="1">
            <a:spLocks noChangeArrowheads="1"/>
          </p:cNvSpPr>
          <p:nvPr/>
        </p:nvSpPr>
        <p:spPr bwMode="auto">
          <a:xfrm>
            <a:off x="2524100" y="3677443"/>
            <a:ext cx="55816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у</a:t>
            </a:r>
          </a:p>
        </p:txBody>
      </p:sp>
      <p:sp>
        <p:nvSpPr>
          <p:cNvPr id="8232" name="Text Box 40"/>
          <p:cNvSpPr txBox="1">
            <a:spLocks noChangeArrowheads="1"/>
          </p:cNvSpPr>
          <p:nvPr/>
        </p:nvSpPr>
        <p:spPr bwMode="auto">
          <a:xfrm>
            <a:off x="2881294" y="3677443"/>
            <a:ext cx="6078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п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/>
            </a:endParaRPr>
          </a:p>
        </p:txBody>
      </p:sp>
      <p:sp>
        <p:nvSpPr>
          <p:cNvPr id="8233" name="Text Box 41"/>
          <p:cNvSpPr txBox="1">
            <a:spLocks noChangeArrowheads="1"/>
          </p:cNvSpPr>
          <p:nvPr/>
        </p:nvSpPr>
        <p:spPr bwMode="auto">
          <a:xfrm>
            <a:off x="3381356" y="3677443"/>
            <a:ext cx="6126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л</a:t>
            </a:r>
          </a:p>
        </p:txBody>
      </p:sp>
      <p:sp>
        <p:nvSpPr>
          <p:cNvPr id="8234" name="Text Box 42"/>
          <p:cNvSpPr txBox="1">
            <a:spLocks noChangeArrowheads="1"/>
          </p:cNvSpPr>
          <p:nvPr/>
        </p:nvSpPr>
        <p:spPr bwMode="auto">
          <a:xfrm>
            <a:off x="3809984" y="3677443"/>
            <a:ext cx="55816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е</a:t>
            </a:r>
          </a:p>
        </p:txBody>
      </p:sp>
      <p:pic>
        <p:nvPicPr>
          <p:cNvPr id="8235" name="Text Box 43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902" y="3471863"/>
            <a:ext cx="1493839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36" name="Text Box 44"/>
          <p:cNvSpPr txBox="1">
            <a:spLocks noChangeArrowheads="1"/>
          </p:cNvSpPr>
          <p:nvPr/>
        </p:nvSpPr>
        <p:spPr bwMode="auto">
          <a:xfrm>
            <a:off x="5381623" y="3677443"/>
            <a:ext cx="62709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и</a:t>
            </a:r>
          </a:p>
        </p:txBody>
      </p:sp>
      <p:sp>
        <p:nvSpPr>
          <p:cNvPr id="8237" name="Text Box 45"/>
          <p:cNvSpPr txBox="1">
            <a:spLocks noChangeArrowheads="1"/>
          </p:cNvSpPr>
          <p:nvPr/>
        </p:nvSpPr>
        <p:spPr bwMode="auto">
          <a:xfrm>
            <a:off x="5881687" y="3677443"/>
            <a:ext cx="6126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л</a:t>
            </a:r>
          </a:p>
        </p:txBody>
      </p:sp>
      <p:sp>
        <p:nvSpPr>
          <p:cNvPr id="8238" name="Text Box 46"/>
          <p:cNvSpPr txBox="1">
            <a:spLocks noChangeArrowheads="1"/>
          </p:cNvSpPr>
          <p:nvPr/>
        </p:nvSpPr>
        <p:spPr bwMode="auto">
          <a:xfrm>
            <a:off x="6310315" y="3677443"/>
            <a:ext cx="56137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а</a:t>
            </a:r>
          </a:p>
        </p:txBody>
      </p:sp>
      <p:sp>
        <p:nvSpPr>
          <p:cNvPr id="8239" name="Text Box 47"/>
          <p:cNvSpPr txBox="1">
            <a:spLocks noChangeArrowheads="1"/>
          </p:cNvSpPr>
          <p:nvPr/>
        </p:nvSpPr>
        <p:spPr bwMode="auto">
          <a:xfrm>
            <a:off x="7167569" y="3677443"/>
            <a:ext cx="58381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б</a:t>
            </a:r>
          </a:p>
        </p:txBody>
      </p:sp>
      <p:sp>
        <p:nvSpPr>
          <p:cNvPr id="8240" name="Text Box 48"/>
          <p:cNvSpPr txBox="1">
            <a:spLocks noChangeArrowheads="1"/>
          </p:cNvSpPr>
          <p:nvPr/>
        </p:nvSpPr>
        <p:spPr bwMode="auto">
          <a:xfrm>
            <a:off x="7596198" y="3677443"/>
            <a:ext cx="55816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е</a:t>
            </a:r>
          </a:p>
        </p:txBody>
      </p:sp>
      <p:sp>
        <p:nvSpPr>
          <p:cNvPr id="8241" name="Text Box 49"/>
          <p:cNvSpPr txBox="1">
            <a:spLocks noChangeArrowheads="1"/>
          </p:cNvSpPr>
          <p:nvPr/>
        </p:nvSpPr>
        <p:spPr bwMode="auto">
          <a:xfrm>
            <a:off x="8024827" y="3677443"/>
            <a:ext cx="6126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л</a:t>
            </a:r>
          </a:p>
        </p:txBody>
      </p:sp>
      <p:sp>
        <p:nvSpPr>
          <p:cNvPr id="8242" name="Text Box 50"/>
          <p:cNvSpPr txBox="1">
            <a:spLocks noChangeArrowheads="1"/>
          </p:cNvSpPr>
          <p:nvPr/>
        </p:nvSpPr>
        <p:spPr bwMode="auto">
          <a:xfrm>
            <a:off x="8382016" y="3677443"/>
            <a:ext cx="59984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к</a:t>
            </a:r>
          </a:p>
        </p:txBody>
      </p:sp>
      <p:sp>
        <p:nvSpPr>
          <p:cNvPr id="8243" name="Text Box 51"/>
          <p:cNvSpPr txBox="1">
            <a:spLocks noChangeArrowheads="1"/>
          </p:cNvSpPr>
          <p:nvPr/>
        </p:nvSpPr>
        <p:spPr bwMode="auto">
          <a:xfrm>
            <a:off x="8739205" y="3677443"/>
            <a:ext cx="56137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а</a:t>
            </a:r>
          </a:p>
        </p:txBody>
      </p:sp>
      <p:sp>
        <p:nvSpPr>
          <p:cNvPr id="8244" name="Text Box 52"/>
          <p:cNvSpPr txBox="1">
            <a:spLocks noChangeArrowheads="1"/>
          </p:cNvSpPr>
          <p:nvPr/>
        </p:nvSpPr>
        <p:spPr bwMode="auto">
          <a:xfrm>
            <a:off x="9167833" y="3677443"/>
            <a:ext cx="3513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.</a:t>
            </a:r>
          </a:p>
        </p:txBody>
      </p:sp>
      <p:pic>
        <p:nvPicPr>
          <p:cNvPr id="8245" name="Text Box 53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40" y="4545013"/>
            <a:ext cx="1366837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46" name="Text Box 54"/>
          <p:cNvSpPr txBox="1">
            <a:spLocks noChangeArrowheads="1"/>
          </p:cNvSpPr>
          <p:nvPr/>
        </p:nvSpPr>
        <p:spPr bwMode="auto">
          <a:xfrm>
            <a:off x="2809852" y="4749013"/>
            <a:ext cx="58381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б</a:t>
            </a:r>
          </a:p>
        </p:txBody>
      </p:sp>
      <p:sp>
        <p:nvSpPr>
          <p:cNvPr id="8247" name="Text Box 55"/>
          <p:cNvSpPr txBox="1">
            <a:spLocks noChangeArrowheads="1"/>
          </p:cNvSpPr>
          <p:nvPr/>
        </p:nvSpPr>
        <p:spPr bwMode="auto">
          <a:xfrm>
            <a:off x="3167042" y="4749013"/>
            <a:ext cx="55816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е</a:t>
            </a:r>
          </a:p>
        </p:txBody>
      </p:sp>
      <p:sp>
        <p:nvSpPr>
          <p:cNvPr id="8248" name="Text Box 56"/>
          <p:cNvSpPr txBox="1">
            <a:spLocks noChangeArrowheads="1"/>
          </p:cNvSpPr>
          <p:nvPr/>
        </p:nvSpPr>
        <p:spPr bwMode="auto">
          <a:xfrm>
            <a:off x="3524232" y="4749013"/>
            <a:ext cx="6126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л</a:t>
            </a:r>
          </a:p>
        </p:txBody>
      </p:sp>
      <p:sp>
        <p:nvSpPr>
          <p:cNvPr id="8249" name="Text Box 57"/>
          <p:cNvSpPr txBox="1">
            <a:spLocks noChangeArrowheads="1"/>
          </p:cNvSpPr>
          <p:nvPr/>
        </p:nvSpPr>
        <p:spPr bwMode="auto">
          <a:xfrm>
            <a:off x="3952860" y="4749013"/>
            <a:ext cx="59984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к</a:t>
            </a:r>
          </a:p>
        </p:txBody>
      </p:sp>
      <p:sp>
        <p:nvSpPr>
          <p:cNvPr id="8250" name="Text Box 58"/>
          <p:cNvSpPr txBox="1">
            <a:spLocks noChangeArrowheads="1"/>
          </p:cNvSpPr>
          <p:nvPr/>
        </p:nvSpPr>
        <p:spPr bwMode="auto">
          <a:xfrm>
            <a:off x="4310054" y="4749013"/>
            <a:ext cx="62709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и</a:t>
            </a:r>
          </a:p>
        </p:txBody>
      </p:sp>
      <p:sp>
        <p:nvSpPr>
          <p:cNvPr id="8251" name="Text Box 59"/>
          <p:cNvSpPr txBox="1">
            <a:spLocks noChangeArrowheads="1"/>
          </p:cNvSpPr>
          <p:nvPr/>
        </p:nvSpPr>
        <p:spPr bwMode="auto">
          <a:xfrm>
            <a:off x="5310181" y="4749013"/>
            <a:ext cx="58381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б</a:t>
            </a:r>
          </a:p>
        </p:txBody>
      </p:sp>
      <p:sp>
        <p:nvSpPr>
          <p:cNvPr id="8252" name="Text Box 60"/>
          <p:cNvSpPr txBox="1">
            <a:spLocks noChangeArrowheads="1"/>
          </p:cNvSpPr>
          <p:nvPr/>
        </p:nvSpPr>
        <p:spPr bwMode="auto">
          <a:xfrm>
            <a:off x="5667372" y="4749013"/>
            <a:ext cx="7473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ы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/>
            </a:endParaRPr>
          </a:p>
        </p:txBody>
      </p:sp>
      <p:sp>
        <p:nvSpPr>
          <p:cNvPr id="8253" name="Text Box 61"/>
          <p:cNvSpPr txBox="1">
            <a:spLocks noChangeArrowheads="1"/>
          </p:cNvSpPr>
          <p:nvPr/>
        </p:nvSpPr>
        <p:spPr bwMode="auto">
          <a:xfrm>
            <a:off x="6238876" y="4749013"/>
            <a:ext cx="6126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л</a:t>
            </a:r>
          </a:p>
        </p:txBody>
      </p:sp>
      <p:sp>
        <p:nvSpPr>
          <p:cNvPr id="8254" name="Text Box 62"/>
          <p:cNvSpPr txBox="1">
            <a:spLocks noChangeArrowheads="1"/>
          </p:cNvSpPr>
          <p:nvPr/>
        </p:nvSpPr>
        <p:spPr bwMode="auto">
          <a:xfrm>
            <a:off x="6667507" y="4749013"/>
            <a:ext cx="62709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и</a:t>
            </a:r>
          </a:p>
        </p:txBody>
      </p:sp>
      <p:sp>
        <p:nvSpPr>
          <p:cNvPr id="8255" name="Text Box 63"/>
          <p:cNvSpPr txBox="1">
            <a:spLocks noChangeArrowheads="1"/>
          </p:cNvSpPr>
          <p:nvPr/>
        </p:nvSpPr>
        <p:spPr bwMode="auto">
          <a:xfrm>
            <a:off x="7667639" y="4677575"/>
            <a:ext cx="60465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д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/>
            </a:endParaRPr>
          </a:p>
        </p:txBody>
      </p:sp>
      <p:sp>
        <p:nvSpPr>
          <p:cNvPr id="8256" name="Text Box 64"/>
          <p:cNvSpPr txBox="1">
            <a:spLocks noChangeArrowheads="1"/>
          </p:cNvSpPr>
          <p:nvPr/>
        </p:nvSpPr>
        <p:spPr bwMode="auto">
          <a:xfrm>
            <a:off x="8096264" y="4677575"/>
            <a:ext cx="55816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е</a:t>
            </a:r>
          </a:p>
        </p:txBody>
      </p:sp>
      <p:pic>
        <p:nvPicPr>
          <p:cNvPr id="8257" name="Text Box 65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063" y="4471988"/>
            <a:ext cx="1255712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58" name="Text Box 66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7" y="4471988"/>
            <a:ext cx="1328737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59" name="Text Box 67"/>
          <p:cNvSpPr txBox="1">
            <a:spLocks noChangeArrowheads="1"/>
          </p:cNvSpPr>
          <p:nvPr/>
        </p:nvSpPr>
        <p:spPr bwMode="auto">
          <a:xfrm>
            <a:off x="9167838" y="4677575"/>
            <a:ext cx="62709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и</a:t>
            </a:r>
          </a:p>
        </p:txBody>
      </p:sp>
      <p:sp>
        <p:nvSpPr>
          <p:cNvPr id="8260" name="Text Box 68"/>
          <p:cNvSpPr txBox="1">
            <a:spLocks noChangeArrowheads="1"/>
          </p:cNvSpPr>
          <p:nvPr/>
        </p:nvSpPr>
        <p:spPr bwMode="auto">
          <a:xfrm>
            <a:off x="9667900" y="4677575"/>
            <a:ext cx="3513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.</a:t>
            </a:r>
          </a:p>
        </p:txBody>
      </p:sp>
      <p:pic>
        <p:nvPicPr>
          <p:cNvPr id="8261" name="Text Box 69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4" y="5364168"/>
            <a:ext cx="145097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62" name="Text Box 70"/>
          <p:cNvSpPr txBox="1">
            <a:spLocks noChangeArrowheads="1"/>
          </p:cNvSpPr>
          <p:nvPr/>
        </p:nvSpPr>
        <p:spPr bwMode="auto">
          <a:xfrm>
            <a:off x="2524100" y="5542695"/>
            <a:ext cx="6190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н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/>
            </a:endParaRPr>
          </a:p>
        </p:txBody>
      </p:sp>
      <p:sp>
        <p:nvSpPr>
          <p:cNvPr id="8263" name="Text Box 71"/>
          <p:cNvSpPr txBox="1">
            <a:spLocks noChangeArrowheads="1"/>
          </p:cNvSpPr>
          <p:nvPr/>
        </p:nvSpPr>
        <p:spPr bwMode="auto">
          <a:xfrm>
            <a:off x="2952731" y="5542695"/>
            <a:ext cx="62709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и</a:t>
            </a:r>
          </a:p>
        </p:txBody>
      </p:sp>
      <p:sp>
        <p:nvSpPr>
          <p:cNvPr id="8264" name="Text Box 72"/>
          <p:cNvSpPr txBox="1">
            <a:spLocks noChangeArrowheads="1"/>
          </p:cNvSpPr>
          <p:nvPr/>
        </p:nvSpPr>
        <p:spPr bwMode="auto">
          <a:xfrm>
            <a:off x="3738550" y="5542695"/>
            <a:ext cx="67839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м</a:t>
            </a:r>
          </a:p>
        </p:txBody>
      </p:sp>
      <p:sp>
        <p:nvSpPr>
          <p:cNvPr id="8265" name="Text Box 73"/>
          <p:cNvSpPr txBox="1">
            <a:spLocks noChangeArrowheads="1"/>
          </p:cNvSpPr>
          <p:nvPr/>
        </p:nvSpPr>
        <p:spPr bwMode="auto">
          <a:xfrm>
            <a:off x="4310051" y="5542695"/>
            <a:ext cx="56137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а</a:t>
            </a:r>
          </a:p>
        </p:txBody>
      </p:sp>
      <p:sp>
        <p:nvSpPr>
          <p:cNvPr id="8266" name="Text Box 74"/>
          <p:cNvSpPr txBox="1">
            <a:spLocks noChangeArrowheads="1"/>
          </p:cNvSpPr>
          <p:nvPr/>
        </p:nvSpPr>
        <p:spPr bwMode="auto">
          <a:xfrm>
            <a:off x="4738679" y="5542695"/>
            <a:ext cx="6126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л</a:t>
            </a:r>
          </a:p>
        </p:txBody>
      </p:sp>
      <p:sp>
        <p:nvSpPr>
          <p:cNvPr id="8267" name="Text Box 75"/>
          <p:cNvSpPr txBox="1">
            <a:spLocks noChangeArrowheads="1"/>
          </p:cNvSpPr>
          <p:nvPr/>
        </p:nvSpPr>
        <p:spPr bwMode="auto">
          <a:xfrm>
            <a:off x="5167307" y="5542695"/>
            <a:ext cx="7473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ru-RU" sz="5400" b="1" spc="50" dirty="0" err="1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/>
              </a:rPr>
              <a:t>ы</a:t>
            </a:r>
            <a:endParaRPr lang="ru-RU" sz="5400" b="1" spc="50" dirty="0">
              <a:ln w="11430"/>
              <a:solidFill>
                <a:prstClr val="black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/>
            </a:endParaRPr>
          </a:p>
        </p:txBody>
      </p:sp>
      <p:pic>
        <p:nvPicPr>
          <p:cNvPr id="8268" name="Text Box 76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5335593"/>
            <a:ext cx="1212851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6756" y="304190"/>
            <a:ext cx="8892480" cy="6617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7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  <a:latin typeface="Arial" charset="0"/>
              </a:rPr>
              <a:t> </a:t>
            </a:r>
            <a:r>
              <a:rPr lang="ru-RU" sz="37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Вращающиеся буквы</a:t>
            </a:r>
            <a:endParaRPr lang="ru-RU" sz="37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FD5A56-1915-4878-8311-1563DF2886AA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15</a:t>
            </a:fld>
            <a:endParaRPr lang="ru-RU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2" name="Управляющая кнопка: назад 1">
            <a:hlinkClick r:id="rId17" action="ppaction://hlinksldjump" highlightClick="1"/>
          </p:cNvPr>
          <p:cNvSpPr/>
          <p:nvPr/>
        </p:nvSpPr>
        <p:spPr>
          <a:xfrm>
            <a:off x="11242307" y="6128238"/>
            <a:ext cx="875899" cy="675573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2392148" y="215269"/>
            <a:ext cx="7233140" cy="750641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ru-RU" sz="3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Вращающиеся буквы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4" dur="3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2" dur="3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3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2" dur="3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4" dur="3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6" dur="3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0" dur="3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0" dur="3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2" dur="3000" fill="hold"/>
                                        <p:tgtEl>
                                          <p:spTgt spid="82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82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82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82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82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8" dur="3000" fill="hold"/>
                                        <p:tgtEl>
                                          <p:spTgt spid="82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82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2" dur="3000" fill="hold"/>
                                        <p:tgtEl>
                                          <p:spTgt spid="82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8" dur="3000" fill="hold"/>
                                        <p:tgtEl>
                                          <p:spTgt spid="82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2" dur="3000" fill="hold"/>
                                        <p:tgtEl>
                                          <p:spTgt spid="8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4" dur="3000" fill="hold"/>
                                        <p:tgtEl>
                                          <p:spTgt spid="8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8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82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2" dur="3000" fill="hold"/>
                                        <p:tgtEl>
                                          <p:spTgt spid="82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82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6" dur="3000" fill="hold"/>
                                        <p:tgtEl>
                                          <p:spTgt spid="82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82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82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2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4" dur="3000" fill="hold"/>
                                        <p:tgtEl>
                                          <p:spTgt spid="82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2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2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82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2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82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6" dur="3000" fill="hold"/>
                                        <p:tgtEl>
                                          <p:spTgt spid="8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2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82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2" dur="3000" fill="hold"/>
                                        <p:tgtEl>
                                          <p:spTgt spid="82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2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6" dur="3000" fill="hold"/>
                                        <p:tgtEl>
                                          <p:spTgt spid="82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8" dur="3000" fill="hold"/>
                                        <p:tgtEl>
                                          <p:spTgt spid="8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82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2" dur="3000" fill="hold"/>
                                        <p:tgtEl>
                                          <p:spTgt spid="8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43B1A47-20A3-4534-A45B-BC617D2EB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7056"/>
            <a:ext cx="12192000" cy="6925056"/>
          </a:xfrm>
          <a:prstGeom prst="rect">
            <a:avLst/>
          </a:prstGeom>
        </p:spPr>
      </p:pic>
      <p:sp>
        <p:nvSpPr>
          <p:cNvPr id="5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2250953" y="291230"/>
            <a:ext cx="7233140" cy="1181535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</a:t>
            </a:r>
            <a:r>
              <a:rPr lang="ru-RU" sz="3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смыслового чтения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61" y="2550695"/>
            <a:ext cx="5048858" cy="3723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5611527" y="1856271"/>
            <a:ext cx="6287151" cy="4814035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Осмысленность чтения предполагает формирование следующих умений: </a:t>
            </a:r>
            <a:endParaRPr lang="ru-RU" sz="2000" dirty="0"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-выявлять в тексте слова и выражения, значения которых непонятно, и осознавать потребность в выяснении их смысла;</a:t>
            </a:r>
            <a:endParaRPr lang="ru-RU" sz="2000" dirty="0"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-пользоваться сносками и школьным толковым словарём;</a:t>
            </a:r>
            <a:endParaRPr lang="ru-RU" sz="2000" dirty="0"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-отвечать на вопросы по содержанию словами текста;</a:t>
            </a:r>
            <a:endParaRPr lang="ru-RU" sz="2000" dirty="0"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-определять эмоциональный характер текста;</a:t>
            </a:r>
            <a:endParaRPr lang="ru-RU" sz="2000" dirty="0"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-выделять опорные (наиболее важные для понимания читаемого) слова;</a:t>
            </a:r>
            <a:endParaRPr lang="ru-RU" sz="2000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87157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43B1A47-20A3-4534-A45B-BC617D2EB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2505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7"/>
          <a:stretch/>
        </p:blipFill>
        <p:spPr bwMode="auto">
          <a:xfrm>
            <a:off x="134538" y="490888"/>
            <a:ext cx="5852377" cy="6367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Управляющая кнопка: назад 4">
            <a:hlinkClick r:id="rId4" action="ppaction://hlinksldjump" highlightClick="1"/>
          </p:cNvPr>
          <p:cNvSpPr/>
          <p:nvPr/>
        </p:nvSpPr>
        <p:spPr>
          <a:xfrm>
            <a:off x="11211339" y="5936179"/>
            <a:ext cx="851452" cy="921821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6660682" y="1461334"/>
            <a:ext cx="4629752" cy="3967314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lvl="0" algn="ctr">
              <a:defRPr/>
            </a:pP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/>
            </a:r>
            <a:b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lang="ru-RU" sz="2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Тренажёр «Сказки – спиральки» на основе коротких текстов поможет детям отрабатывать смысловое осознанное чтение, легче пересказывать.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5245768" y="175685"/>
            <a:ext cx="5149516" cy="630405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Сказки-спиральки</a:t>
            </a:r>
          </a:p>
        </p:txBody>
      </p:sp>
    </p:spTree>
    <p:extLst>
      <p:ext uri="{BB962C8B-B14F-4D97-AF65-F5344CB8AC3E}">
        <p14:creationId xmlns:p14="http://schemas.microsoft.com/office/powerpoint/2010/main" val="33860656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7000"/>
              </a:schemeClr>
            </a:gs>
            <a:gs pos="77000">
              <a:srgbClr val="7030A0">
                <a:alpha val="2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E5DE049-7CBB-4070-B482-B42A66DC7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0" y="0"/>
            <a:ext cx="12183513" cy="6858000"/>
          </a:xfrm>
          <a:prstGeom prst="rect">
            <a:avLst/>
          </a:prstGeom>
        </p:spPr>
      </p:pic>
      <p:sp>
        <p:nvSpPr>
          <p:cNvPr id="4112" name="Rectangle 16"/>
          <p:cNvSpPr>
            <a:spLocks noChangeArrowheads="1"/>
          </p:cNvSpPr>
          <p:nvPr/>
        </p:nvSpPr>
        <p:spPr bwMode="auto">
          <a:xfrm>
            <a:off x="1631504" y="322346"/>
            <a:ext cx="8830144" cy="66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7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Карточки с изменением одной буквы</a:t>
            </a:r>
            <a:endParaRPr lang="ru-RU" sz="37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9E3B42-AA08-4B20-85DF-92BEB40D3D89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18</a:t>
            </a:fld>
            <a:endParaRPr lang="ru-RU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853173" y="3689935"/>
            <a:ext cx="3709202" cy="1858577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7200" dirty="0">
                <a:effectLst/>
                <a:latin typeface="Times New Roman"/>
                <a:ea typeface="Calibri"/>
                <a:cs typeface="Times New Roman"/>
              </a:rPr>
              <a:t>стол</a:t>
            </a:r>
            <a:r>
              <a:rPr lang="ru-RU" sz="8000" dirty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16174" y="3689935"/>
            <a:ext cx="3709202" cy="1861584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7200" dirty="0">
                <a:effectLst/>
                <a:latin typeface="Times New Roman"/>
                <a:ea typeface="Calibri"/>
                <a:cs typeface="Times New Roman"/>
              </a:rPr>
              <a:t>стул</a:t>
            </a:r>
            <a:r>
              <a:rPr lang="ru-RU" sz="8000" dirty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pic>
        <p:nvPicPr>
          <p:cNvPr id="23" name="Рисунок 22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711" l="0" r="100000">
                        <a14:foregroundMark x1="44615" y1="32597" x2="44615" y2="325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27" y="4245524"/>
            <a:ext cx="1265188" cy="1110448"/>
          </a:xfrm>
          <a:prstGeom prst="rect">
            <a:avLst/>
          </a:prstGeom>
        </p:spPr>
      </p:pic>
      <p:pic>
        <p:nvPicPr>
          <p:cNvPr id="24" name="Рисунок 2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775" y="3861650"/>
            <a:ext cx="1440581" cy="1494322"/>
          </a:xfrm>
          <a:prstGeom prst="rect">
            <a:avLst/>
          </a:prstGeom>
        </p:spPr>
      </p:pic>
      <p:sp>
        <p:nvSpPr>
          <p:cNvPr id="25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401978" y="1543828"/>
            <a:ext cx="11388044" cy="1441318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 найти пары с изменением только</a:t>
            </a:r>
            <a:r>
              <a:rPr kumimoji="0" lang="ru-RU" sz="3600" b="0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одной буквы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назад 3">
            <a:hlinkClick r:id="rId6" action="ppaction://hlinksldjump" highlightClick="1"/>
          </p:cNvPr>
          <p:cNvSpPr/>
          <p:nvPr/>
        </p:nvSpPr>
        <p:spPr>
          <a:xfrm>
            <a:off x="11126804" y="6044665"/>
            <a:ext cx="885524" cy="668956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624284" y="219933"/>
            <a:ext cx="10666150" cy="866545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Карточки с изменением одной буквы</a:t>
            </a:r>
          </a:p>
        </p:txBody>
      </p:sp>
    </p:spTree>
    <p:extLst>
      <p:ext uri="{BB962C8B-B14F-4D97-AF65-F5344CB8AC3E}">
        <p14:creationId xmlns:p14="http://schemas.microsoft.com/office/powerpoint/2010/main" val="563620747"/>
      </p:ext>
    </p:extLst>
  </p:cSld>
  <p:clrMapOvr>
    <a:masterClrMapping/>
  </p:clrMapOvr>
  <p:transition advClick="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7000"/>
              </a:schemeClr>
            </a:gs>
            <a:gs pos="77000">
              <a:srgbClr val="7030A0">
                <a:alpha val="2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E5DE049-7CBB-4070-B482-B42A66DC7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0" y="-50179"/>
            <a:ext cx="12183513" cy="6858000"/>
          </a:xfrm>
          <a:prstGeom prst="rect">
            <a:avLst/>
          </a:prstGeom>
        </p:spPr>
      </p:pic>
      <p:sp>
        <p:nvSpPr>
          <p:cNvPr id="4112" name="Rectangle 16"/>
          <p:cNvSpPr>
            <a:spLocks noChangeArrowheads="1"/>
          </p:cNvSpPr>
          <p:nvPr/>
        </p:nvSpPr>
        <p:spPr bwMode="auto">
          <a:xfrm>
            <a:off x="1631504" y="322346"/>
            <a:ext cx="8830144" cy="66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7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слова</a:t>
            </a:r>
            <a:endParaRPr lang="ru-RU" sz="37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9E3B42-AA08-4B20-85DF-92BEB40D3D89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19</a:t>
            </a:fld>
            <a:endParaRPr lang="ru-RU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36202" y="3866826"/>
            <a:ext cx="2583046" cy="1283404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6000">
                <a:effectLst/>
                <a:latin typeface="Times New Roman"/>
                <a:ea typeface="Calibri"/>
                <a:cs typeface="Times New Roman"/>
              </a:rPr>
              <a:t>КО</a:t>
            </a:r>
            <a:endParaRPr lang="ru-RU" sz="1100">
              <a:effectLst/>
              <a:ea typeface="Calibri"/>
              <a:cs typeface="Times New Roman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954248" y="4736829"/>
            <a:ext cx="2691109" cy="1254647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6000" dirty="0">
                <a:effectLst/>
                <a:latin typeface="Times New Roman"/>
                <a:ea typeface="Calibri"/>
                <a:cs typeface="Times New Roman"/>
              </a:rPr>
              <a:t>ВЁР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745426" y="2025487"/>
            <a:ext cx="2602297" cy="1353334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6000">
                <a:effectLst/>
                <a:latin typeface="Times New Roman"/>
                <a:ea typeface="Calibri"/>
                <a:cs typeface="Times New Roman"/>
              </a:rPr>
              <a:t>ТРАК</a:t>
            </a:r>
            <a:endParaRPr lang="ru-RU" sz="1100">
              <a:effectLst/>
              <a:ea typeface="Calibri"/>
              <a:cs typeface="Times New Roman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8973953" y="2422353"/>
            <a:ext cx="2509253" cy="135501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6000" dirty="0">
                <a:effectLst/>
                <a:latin typeface="Times New Roman"/>
                <a:ea typeface="Calibri"/>
                <a:cs typeface="Times New Roman"/>
              </a:rPr>
              <a:t>ТОР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968485" y="1574456"/>
            <a:ext cx="2302175" cy="1309437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6000">
                <a:effectLst/>
                <a:latin typeface="Times New Roman"/>
                <a:ea typeface="Calibri"/>
                <a:cs typeface="Times New Roman"/>
              </a:rPr>
              <a:t>КАР</a:t>
            </a:r>
            <a:endParaRPr lang="ru-RU" sz="1100">
              <a:effectLst/>
              <a:ea typeface="Calibri"/>
              <a:cs typeface="Times New Roman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8018160" y="5057760"/>
            <a:ext cx="2695341" cy="1320004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6000" dirty="0">
                <a:effectLst/>
                <a:latin typeface="Times New Roman"/>
                <a:ea typeface="Calibri"/>
                <a:cs typeface="Times New Roman"/>
              </a:rPr>
              <a:t>ТИНА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4" name="Управляющая кнопка: назад 3">
            <a:hlinkClick r:id="rId3" action="ppaction://hlinksldjump" highlightClick="1"/>
          </p:cNvPr>
          <p:cNvSpPr/>
          <p:nvPr/>
        </p:nvSpPr>
        <p:spPr>
          <a:xfrm>
            <a:off x="11483206" y="5842535"/>
            <a:ext cx="708794" cy="1015465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4361609" y="169435"/>
            <a:ext cx="3369933" cy="967542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слова</a:t>
            </a:r>
          </a:p>
        </p:txBody>
      </p:sp>
    </p:spTree>
  </p:cSld>
  <p:clrMapOvr>
    <a:masterClrMapping/>
  </p:clrMapOvr>
  <p:transition advClick="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37000"/>
              </a:schemeClr>
            </a:gs>
            <a:gs pos="77000">
              <a:srgbClr val="7030A0">
                <a:alpha val="2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>
            <a:spLocks noGrp="1"/>
          </p:cNvSpPr>
          <p:nvPr>
            <p:ph type="title"/>
          </p:nvPr>
        </p:nvSpPr>
        <p:spPr>
          <a:xfrm>
            <a:off x="1443867" y="7937"/>
            <a:ext cx="9183964" cy="868346"/>
          </a:xfrm>
          <a:extLst/>
        </p:spPr>
        <p:txBody>
          <a:bodyPr/>
          <a:lstStyle/>
          <a:p>
            <a:pPr eaLnBrk="1" hangingPunct="1">
              <a:defRPr/>
            </a:pPr>
            <a:r>
              <a:rPr lang="ru-RU" sz="37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Решётка</a:t>
            </a: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171EA4-51A8-4599-880E-887A4ECCFBB1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20</a:t>
            </a:fld>
            <a:endParaRPr lang="ru-RU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62"/>
          <a:stretch/>
        </p:blipFill>
        <p:spPr bwMode="auto">
          <a:xfrm>
            <a:off x="1174264" y="856649"/>
            <a:ext cx="9403899" cy="5884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Управляющая кнопка: назад 3">
            <a:hlinkClick r:id="rId3" action="ppaction://hlinksldjump" highlightClick="1"/>
          </p:cNvPr>
          <p:cNvSpPr/>
          <p:nvPr/>
        </p:nvSpPr>
        <p:spPr>
          <a:xfrm>
            <a:off x="11078678" y="6121667"/>
            <a:ext cx="798897" cy="619768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5035379" y="189178"/>
            <a:ext cx="2000690" cy="667471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Решётка</a:t>
            </a:r>
          </a:p>
        </p:txBody>
      </p:sp>
    </p:spTree>
    <p:extLst>
      <p:ext uri="{BB962C8B-B14F-4D97-AF65-F5344CB8AC3E}">
        <p14:creationId xmlns:p14="http://schemas.microsoft.com/office/powerpoint/2010/main" val="17919836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chemeClr val="accent4">
                <a:lumMod val="38000"/>
                <a:lumOff val="62000"/>
              </a:schemeClr>
            </a:gs>
            <a:gs pos="7000">
              <a:schemeClr val="bg1">
                <a:lumMod val="15000"/>
                <a:lumOff val="85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524F355-EAD9-4428-A649-E9A9CC7D2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34088" cy="685800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B505F-0B13-4272-98AA-5CDFBAD4DC0B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21</a:t>
            </a:fld>
            <a:endParaRPr lang="ru-RU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95600" y="1700811"/>
            <a:ext cx="6840760" cy="31085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Жаворонок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Жаворонок полевой!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Нет певца чудесней!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чистом поле – домик твой,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ясном небе – песня!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51600" y="2745552"/>
            <a:ext cx="5760640" cy="1793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mbr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56172" y="3347848"/>
            <a:ext cx="5760640" cy="2251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mbria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81314" y="3959349"/>
            <a:ext cx="6199732" cy="3337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mbr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71703" y="4553299"/>
            <a:ext cx="6199732" cy="1409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mbri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19552" y="148956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Зашумлённый текст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67624" y="1700808"/>
            <a:ext cx="2664296" cy="601216"/>
          </a:xfrm>
          <a:prstGeom prst="rect">
            <a:avLst/>
          </a:prstGeom>
          <a:gradFill>
            <a:gsLst>
              <a:gs pos="2000">
                <a:schemeClr val="accent4">
                  <a:lumMod val="20000"/>
                  <a:lumOff val="80000"/>
                </a:schemeClr>
              </a:gs>
              <a:gs pos="3000">
                <a:schemeClr val="bg1">
                  <a:lumMod val="15000"/>
                  <a:lumOff val="85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mbri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0" t="15210" r="8199" b="25605"/>
          <a:stretch/>
        </p:blipFill>
        <p:spPr bwMode="auto">
          <a:xfrm>
            <a:off x="1676941" y="780134"/>
            <a:ext cx="7659419" cy="6077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3335715" y="94977"/>
            <a:ext cx="4290929" cy="631178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Зашумлённый текст</a:t>
            </a:r>
          </a:p>
        </p:txBody>
      </p:sp>
    </p:spTree>
    <p:extLst>
      <p:ext uri="{BB962C8B-B14F-4D97-AF65-F5344CB8AC3E}">
        <p14:creationId xmlns:p14="http://schemas.microsoft.com/office/powerpoint/2010/main" val="72486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chemeClr val="accent4">
                <a:lumMod val="38000"/>
                <a:lumOff val="62000"/>
              </a:schemeClr>
            </a:gs>
            <a:gs pos="7000">
              <a:schemeClr val="bg1">
                <a:lumMod val="15000"/>
                <a:lumOff val="85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524F355-EAD9-4428-A649-E9A9CC7D2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34091" cy="685800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B505F-0B13-4272-98AA-5CDFBAD4DC0B}" type="slidenum">
              <a:rPr lang="ru-RU">
                <a:solidFill>
                  <a:prstClr val="black">
                    <a:tint val="75000"/>
                  </a:prstClr>
                </a:solidFill>
                <a:latin typeface="Cambria"/>
              </a:rPr>
              <a:pPr>
                <a:defRPr/>
              </a:pPr>
              <a:t>22</a:t>
            </a:fld>
            <a:endParaRPr lang="ru-RU">
              <a:solidFill>
                <a:prstClr val="black">
                  <a:tint val="75000"/>
                </a:prstClr>
              </a:solidFill>
              <a:latin typeface="Cambria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95600" y="1700811"/>
            <a:ext cx="6840760" cy="31085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Жаворонок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Жаворонок полевой!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Нет певца чудесней!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чистом поле – домик твой,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ясном небе – песня!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91248" y="2721111"/>
            <a:ext cx="5760640" cy="249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mbria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81314" y="3959349"/>
            <a:ext cx="6608684" cy="166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mbr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58330" y="4505173"/>
            <a:ext cx="6199732" cy="1409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mbri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19552" y="148955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Зашумлённый текст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81314" y="1692096"/>
            <a:ext cx="2664296" cy="601216"/>
          </a:xfrm>
          <a:prstGeom prst="rect">
            <a:avLst/>
          </a:prstGeom>
          <a:gradFill>
            <a:gsLst>
              <a:gs pos="2000">
                <a:schemeClr val="accent4">
                  <a:lumMod val="20000"/>
                  <a:lumOff val="80000"/>
                </a:schemeClr>
              </a:gs>
              <a:gs pos="3000">
                <a:schemeClr val="bg1">
                  <a:lumMod val="15000"/>
                  <a:lumOff val="85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mbria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71703" y="3304443"/>
            <a:ext cx="5760640" cy="249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mbria"/>
            </a:endParaRPr>
          </a:p>
        </p:txBody>
      </p:sp>
      <p:sp>
        <p:nvSpPr>
          <p:cNvPr id="11" name="Прямоугольник: скругленные углы 9">
            <a:extLst>
              <a:ext uri="{FF2B5EF4-FFF2-40B4-BE49-F238E27FC236}">
                <a16:creationId xmlns:a16="http://schemas.microsoft.com/office/drawing/2014/main" xmlns="" id="{092E4A79-AB90-4305-A761-CA5944CB3BB2}"/>
              </a:ext>
            </a:extLst>
          </p:cNvPr>
          <p:cNvSpPr/>
          <p:nvPr/>
        </p:nvSpPr>
        <p:spPr>
          <a:xfrm>
            <a:off x="4019109" y="172466"/>
            <a:ext cx="4290929" cy="631178"/>
          </a:xfrm>
          <a:prstGeom prst="roundRect">
            <a:avLst/>
          </a:prstGeom>
          <a:solidFill>
            <a:sysClr val="window" lastClr="FFFFFF"/>
          </a:solidFill>
          <a:ln w="57150" cap="flat" cmpd="sng" algn="ctr">
            <a:solidFill>
              <a:srgbClr val="FFC000"/>
            </a:solidFill>
            <a:prstDash val="lgDashDotDot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Зашумлённый текст</a:t>
            </a:r>
          </a:p>
        </p:txBody>
      </p:sp>
    </p:spTree>
    <p:extLst>
      <p:ext uri="{BB962C8B-B14F-4D97-AF65-F5344CB8AC3E}">
        <p14:creationId xmlns:p14="http://schemas.microsoft.com/office/powerpoint/2010/main" val="2832587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Презентация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Презентация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1062</TotalTime>
  <Words>704</Words>
  <Application>Microsoft Office PowerPoint</Application>
  <PresentationFormat>Произвольный</PresentationFormat>
  <Paragraphs>204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Тема Office</vt:lpstr>
      <vt:lpstr>1_Презентация4</vt:lpstr>
      <vt:lpstr>Презентация4</vt:lpstr>
      <vt:lpstr>1_Тема Office</vt:lpstr>
      <vt:lpstr>3_Тема Office</vt:lpstr>
      <vt:lpstr>«Педагогический дебют - 2024» Мастер-класс</vt:lpstr>
      <vt:lpstr>«Педагогический дебют - 2024» Мастер-класс</vt:lpstr>
      <vt:lpstr>«Педагогический дебют - 2024» Мастер-класс</vt:lpstr>
      <vt:lpstr>«Педагогический дебют - 2024» Мастер-класс</vt:lpstr>
      <vt:lpstr>«Педагогический дебют - 2024» Мастер-класс</vt:lpstr>
      <vt:lpstr>Презентация PowerPoint</vt:lpstr>
      <vt:lpstr> </vt:lpstr>
      <vt:lpstr> Чтение слов наоборот по буквам</vt:lpstr>
      <vt:lpstr>Чтение вверх ногами</vt:lpstr>
      <vt:lpstr> Заколдованное слово</vt:lpstr>
      <vt:lpstr>Презентация PowerPoint</vt:lpstr>
      <vt:lpstr>Презентация PowerPoint</vt:lpstr>
      <vt:lpstr>Презентация PowerPoint</vt:lpstr>
      <vt:lpstr>Вертушка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Решётка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teacher</dc:creator>
  <cp:lastModifiedBy>Home</cp:lastModifiedBy>
  <cp:revision>95</cp:revision>
  <dcterms:created xsi:type="dcterms:W3CDTF">2023-10-21T09:36:47Z</dcterms:created>
  <dcterms:modified xsi:type="dcterms:W3CDTF">2025-04-27T16:18:10Z</dcterms:modified>
</cp:coreProperties>
</file>