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88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184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387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815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966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476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0470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825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2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506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222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74DC1-CC5F-42B1-8D0F-48761B425D06}" type="datetimeFigureOut">
              <a:rPr lang="ru-RU" smtClean="0"/>
              <a:t>03.10.2022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76B02-895B-4E31-92DC-DC3E81C597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73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honoteka.org/uploads/posts/2022-02/1643980922_67-phonoteka-org-p-fon-dlya-slaida-vesna-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1151"/>
            <a:ext cx="12192000" cy="683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99678" y="2256567"/>
            <a:ext cx="6623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собрание в подготовительной группе</a:t>
            </a:r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51142" y="661043"/>
            <a:ext cx="3703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Детский сад № 44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38091" y="5736211"/>
            <a:ext cx="43276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учитель-логопед</a:t>
            </a:r>
          </a:p>
          <a:p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Крикунова</a:t>
            </a:r>
            <a:r>
              <a:rPr lang="ru-RU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Сергеевна</a:t>
            </a:r>
            <a:endParaRPr lang="ru-RU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354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1811" y="594577"/>
            <a:ext cx="10515600" cy="904431"/>
          </a:xfrm>
        </p:spPr>
        <p:txBody>
          <a:bodyPr/>
          <a:lstStyle/>
          <a:p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Логопедическая работа направлена на: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41757" y="1499008"/>
            <a:ext cx="92555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формирование правильного звукопроизношения;</a:t>
            </a:r>
            <a:endParaRPr lang="ru-RU" sz="20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подвижности органов речи;</a:t>
            </a:r>
            <a:endParaRPr lang="ru-RU" sz="20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совершенствование просодической стороны речи;</a:t>
            </a: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совершенствование фонематических процессов;</a:t>
            </a: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совершенствование грамматического строя речи; </a:t>
            </a:r>
            <a:endParaRPr lang="ru-RU" sz="20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обогащение, активизация словарного запаса;</a:t>
            </a:r>
            <a:endParaRPr lang="ru-RU" sz="20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развитие мелкой моторики;</a:t>
            </a:r>
          </a:p>
          <a:p>
            <a:pPr indent="450000" algn="just">
              <a:lnSpc>
                <a:spcPct val="15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развитие связной речи.</a:t>
            </a:r>
            <a:endParaRPr lang="ru-RU" sz="20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923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2783" y="509305"/>
            <a:ext cx="10515600" cy="650100"/>
          </a:xfrm>
        </p:spPr>
        <p:txBody>
          <a:bodyPr>
            <a:no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Звукопроизношение и фонематический 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слух</a:t>
            </a:r>
            <a:r>
              <a:rPr lang="ru-RU" sz="2800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1856" y="885032"/>
            <a:ext cx="9456235" cy="5922885"/>
          </a:xfrm>
        </p:spPr>
        <p:txBody>
          <a:bodyPr>
            <a:normAutofit fontScale="92500"/>
          </a:bodyPr>
          <a:lstStyle/>
          <a:p>
            <a:pPr marL="0" indent="450000">
              <a:lnSpc>
                <a:spcPct val="160000"/>
              </a:lnSpc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отчётливо произносить звуки в различных словах, во фразовой речи, не должен </a:t>
            </a: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пропускать, искажать, заменять другими</a:t>
            </a: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 smtClean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70000"/>
              </a:lnSpc>
              <a:spcAft>
                <a:spcPts val="0"/>
              </a:spcAft>
              <a:buNone/>
            </a:pPr>
            <a:r>
              <a:rPr lang="ru-RU" sz="2400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навыкам звукового анализа и синтеза относится:</a:t>
            </a:r>
            <a:endParaRPr lang="ru-RU" sz="2400" i="1" dirty="0" smtClean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00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умение выделять звук на фоне слова;</a:t>
            </a:r>
            <a:endParaRPr lang="ru-RU" sz="24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00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слышать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выделять первый и последний звук в слове;</a:t>
            </a:r>
            <a:endParaRPr lang="ru-RU" sz="24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00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определять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позицию звука в слове (начало, середина, конец);</a:t>
            </a:r>
            <a:endParaRPr lang="ru-RU" sz="24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00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определять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и последовательность звуков в слове, место звука в слове по отношению к другим звукам;</a:t>
            </a:r>
            <a:endParaRPr lang="ru-RU" sz="24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00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называть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 с заданным звуком;</a:t>
            </a:r>
            <a:endParaRPr lang="ru-RU" sz="24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45000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уметь </a:t>
            </a:r>
            <a:r>
              <a:rPr lang="ru-RU" sz="24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составлять слова из звуков.</a:t>
            </a:r>
            <a:endParaRPr lang="ru-RU" sz="24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Clr>
                <a:schemeClr val="accent6">
                  <a:lumMod val="50000"/>
                </a:schemeClr>
              </a:buClr>
              <a:buSzPct val="100000"/>
              <a:buFont typeface="Wingdings" panose="05000000000000000000" pitchFamily="2" charset="2"/>
              <a:buChar char="v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59495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8800" y="457677"/>
            <a:ext cx="8766717" cy="841400"/>
          </a:xfrm>
        </p:spPr>
        <p:txBody>
          <a:bodyPr>
            <a:normAutofit fontScale="90000"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Слоговая структура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  <a:r>
              <a:rPr lang="ru-RU" sz="3600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70360" y="1311193"/>
            <a:ext cx="2632816" cy="17442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3176" y="1910909"/>
            <a:ext cx="2498838" cy="24988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9444" y="1206525"/>
            <a:ext cx="2132196" cy="21321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2950" y="2183313"/>
            <a:ext cx="2275050" cy="227505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525751" y="4674759"/>
            <a:ext cx="9467386" cy="1695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Ребенок должен произносить слова </a:t>
            </a:r>
            <a:r>
              <a:rPr lang="ru-RU" sz="2400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аквариум, библиотекарь, баскетболист, экскаватор </a:t>
            </a:r>
            <a:r>
              <a:rPr lang="ru-RU" sz="2400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быстром темпе, не переставляя, не выкидывая, не добавляя звуки и слоги.</a:t>
            </a:r>
            <a:endParaRPr lang="ru-RU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727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2736" y="424299"/>
            <a:ext cx="10515600" cy="861509"/>
          </a:xfrm>
        </p:spPr>
        <p:txBody>
          <a:bodyPr>
            <a:normAutofit fontScale="90000"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Словарный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запас</a:t>
            </a:r>
            <a:r>
              <a:rPr lang="ru-RU" sz="3600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103327" y="2663054"/>
            <a:ext cx="4867149" cy="40729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8088" y="1022029"/>
            <a:ext cx="4421686" cy="366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13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6708" y="449753"/>
            <a:ext cx="10515600" cy="694241"/>
          </a:xfrm>
        </p:spPr>
        <p:txBody>
          <a:bodyPr>
            <a:normAutofit fontScale="90000"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Грамматический строй речи</a:t>
            </a:r>
            <a:r>
              <a:rPr lang="ru-RU" sz="3600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735038" y="1037063"/>
            <a:ext cx="4200219" cy="4572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4508" y="2625674"/>
            <a:ext cx="4456852" cy="398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1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604877"/>
            <a:ext cx="10515600" cy="460065"/>
          </a:xfrm>
        </p:spPr>
        <p:txBody>
          <a:bodyPr>
            <a:normAutofit fontScale="90000"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Связная 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речь</a:t>
            </a:r>
            <a:r>
              <a:rPr lang="ru-RU" sz="3600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805930" y="3350941"/>
            <a:ext cx="5215642" cy="32171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650" y="1365560"/>
            <a:ext cx="4846535" cy="325104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434674" y="1125139"/>
            <a:ext cx="47578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пересказе (рассказе) обращать внимание на понимание ребёнком текста, на структурирование, на лексику, на грамматику.</a:t>
            </a:r>
            <a:endParaRPr lang="ru-RU" sz="14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478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1504" y="165687"/>
            <a:ext cx="10818541" cy="861509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Подгрупповые </a:t>
            </a: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 индивидуальные занятия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0536" y="1193180"/>
            <a:ext cx="9400479" cy="5586761"/>
          </a:xfrm>
        </p:spPr>
        <p:txBody>
          <a:bodyPr>
            <a:normAutofit fontScale="92500"/>
          </a:bodyPr>
          <a:lstStyle/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Подгрупповые занятия делятся на:</a:t>
            </a:r>
            <a:endParaRPr lang="ru-RU" sz="2000" dirty="0" smtClean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по формированию лексико-грамматического строя;</a:t>
            </a:r>
            <a:endParaRPr lang="ru-RU" sz="2000" dirty="0" smtClean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занятия по формированию связной речи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endParaRPr lang="ru-RU" sz="2000" dirty="0" smtClean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chemeClr val="accent6">
                  <a:lumMod val="50000"/>
                </a:schemeClr>
              </a:buClr>
              <a:buNone/>
            </a:pPr>
            <a:r>
              <a:rPr 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Индивидуальные занятия включают 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себя:                   </a:t>
            </a:r>
            <a:endParaRPr lang="ru-RU" b="1" dirty="0" smtClean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формирование 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правильного речевого 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дыхания; </a:t>
            </a:r>
            <a:endParaRPr lang="ru-RU" sz="2000" dirty="0">
              <a:solidFill>
                <a:srgbClr val="00B05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000">
              <a:lnSpc>
                <a:spcPct val="150000"/>
              </a:lnSpc>
              <a:spcBef>
                <a:spcPts val="0"/>
              </a:spcBef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артикуляционную </a:t>
            </a: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гимнастику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0000">
              <a:lnSpc>
                <a:spcPct val="150000"/>
              </a:lnSpc>
              <a:spcBef>
                <a:spcPts val="0"/>
              </a:spcBef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постановку 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звуков и автоматизацию поставленных звуков в речи.</a:t>
            </a:r>
            <a:endParaRPr lang="ru-RU" sz="2000" dirty="0" smtClean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0000">
              <a:lnSpc>
                <a:spcPct val="150000"/>
              </a:lnSpc>
              <a:spcBef>
                <a:spcPts val="0"/>
              </a:spcBef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0015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592809" y="2967632"/>
            <a:ext cx="7035901" cy="92333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73063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247</Words>
  <Application>Microsoft Office PowerPoint</Application>
  <PresentationFormat>Широкоэкранный</PresentationFormat>
  <Paragraphs>38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  Логопедическая работа направлена на:</vt:lpstr>
      <vt:lpstr>Звукопроизношение и фонематический слух </vt:lpstr>
      <vt:lpstr>Слоговая структура слова </vt:lpstr>
      <vt:lpstr>Словарный запас </vt:lpstr>
      <vt:lpstr>Грамматический строй речи </vt:lpstr>
      <vt:lpstr>Связная речь </vt:lpstr>
      <vt:lpstr>Подгрупповые и индивидуальные занятия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DetSad44</dc:creator>
  <cp:lastModifiedBy>DetSad44</cp:lastModifiedBy>
  <cp:revision>13</cp:revision>
  <dcterms:created xsi:type="dcterms:W3CDTF">2022-10-03T05:36:36Z</dcterms:created>
  <dcterms:modified xsi:type="dcterms:W3CDTF">2022-10-03T07:43:19Z</dcterms:modified>
</cp:coreProperties>
</file>