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2" r:id="rId6"/>
    <p:sldId id="265" r:id="rId7"/>
    <p:sldId id="263" r:id="rId8"/>
    <p:sldId id="267" r:id="rId9"/>
    <p:sldId id="266" r:id="rId10"/>
    <p:sldId id="268" r:id="rId11"/>
    <p:sldId id="269" r:id="rId12"/>
    <p:sldId id="270" r:id="rId13"/>
    <p:sldId id="273" r:id="rId14"/>
    <p:sldId id="274" r:id="rId15"/>
    <p:sldId id="275" r:id="rId16"/>
    <p:sldId id="276" r:id="rId17"/>
    <p:sldId id="286" r:id="rId18"/>
    <p:sldId id="277" r:id="rId19"/>
    <p:sldId id="278" r:id="rId20"/>
    <p:sldId id="287" r:id="rId21"/>
    <p:sldId id="279" r:id="rId22"/>
    <p:sldId id="281" r:id="rId23"/>
    <p:sldId id="285" r:id="rId24"/>
    <p:sldId id="271" r:id="rId25"/>
    <p:sldId id="283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8458"/>
    <a:srgbClr val="00C491"/>
    <a:srgbClr val="FFFFCC"/>
    <a:srgbClr val="F2F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578" autoAdjust="0"/>
  </p:normalViewPr>
  <p:slideViewPr>
    <p:cSldViewPr>
      <p:cViewPr>
        <p:scale>
          <a:sx n="70" d="100"/>
          <a:sy n="70" d="100"/>
        </p:scale>
        <p:origin x="-117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91DB-373A-41DC-A76A-7E0A93D6519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43D49-0D09-4F69-80F3-FFD705CF4F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22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900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577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189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763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8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277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291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43D49-0D09-4F69-80F3-FFD705CF4F1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019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DC3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-24919" y="5793349"/>
            <a:ext cx="2614320" cy="74262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alpha val="32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8070" y="692696"/>
            <a:ext cx="8015745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5000" b="1" dirty="0">
                <a:ln w="11430">
                  <a:solidFill>
                    <a:srgbClr val="2C8458"/>
                  </a:solidFill>
                </a:ln>
                <a:solidFill>
                  <a:srgbClr val="00C49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Полиэтиленовый бум </a:t>
            </a:r>
            <a:endParaRPr lang="ru-RU" sz="5000" b="1" dirty="0" smtClean="0">
              <a:ln w="11430">
                <a:solidFill>
                  <a:srgbClr val="2C8458"/>
                </a:solidFill>
              </a:ln>
              <a:solidFill>
                <a:srgbClr val="00C49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5000" b="1" dirty="0" smtClean="0">
                <a:ln w="11430">
                  <a:solidFill>
                    <a:srgbClr val="2C8458"/>
                  </a:solidFill>
                </a:ln>
                <a:solidFill>
                  <a:srgbClr val="00C49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ЗА </a:t>
            </a:r>
            <a:r>
              <a:rPr lang="ru-RU" sz="5000" b="1" dirty="0">
                <a:ln w="11430">
                  <a:solidFill>
                    <a:srgbClr val="2C8458"/>
                  </a:solidFill>
                </a:ln>
                <a:solidFill>
                  <a:srgbClr val="00C49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или </a:t>
            </a:r>
            <a:r>
              <a:rPr lang="ru-RU" sz="5000" b="1" dirty="0" smtClean="0">
                <a:ln w="11430">
                  <a:solidFill>
                    <a:srgbClr val="2C8458"/>
                  </a:solidFill>
                </a:ln>
                <a:solidFill>
                  <a:srgbClr val="00C49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ПРОТИВ</a:t>
            </a:r>
            <a:endParaRPr lang="ru-RU" sz="7200" b="1" dirty="0">
              <a:ln w="11430">
                <a:solidFill>
                  <a:srgbClr val="2C8458"/>
                </a:solidFill>
              </a:ln>
              <a:solidFill>
                <a:srgbClr val="00C49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9" name="Picture 5" descr="C:\Users\pozdn\Downloads\chel-8-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45212"/>
            <a:ext cx="307474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02815" y="1440453"/>
            <a:ext cx="793807" cy="1557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r">
              <a:lnSpc>
                <a:spcPct val="150000"/>
              </a:lnSpc>
            </a:pPr>
            <a:r>
              <a:rPr lang="ru-RU" sz="7200" b="1" dirty="0">
                <a:ln w="11430"/>
                <a:solidFill>
                  <a:srgbClr val="00C49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?</a:t>
            </a:r>
          </a:p>
        </p:txBody>
      </p:sp>
      <p:pic>
        <p:nvPicPr>
          <p:cNvPr id="1027" name="Picture 3" descr="C:\Users\pozdn\Downloads\c19018867ccd88c192ec493291a4809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2" r="63214" b="13774"/>
          <a:stretch/>
        </p:blipFill>
        <p:spPr bwMode="auto">
          <a:xfrm rot="2975595">
            <a:off x="7474784" y="2703817"/>
            <a:ext cx="1583980" cy="210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175" y="3290500"/>
            <a:ext cx="3868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Интерактивная игра</a:t>
            </a:r>
            <a:endParaRPr lang="ru-RU" sz="28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25411" y="5877272"/>
            <a:ext cx="4832929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5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_BodoniNova"/>
              </a:rPr>
              <a:t>Составили: </a:t>
            </a:r>
            <a:r>
              <a:rPr lang="ru-RU" sz="15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_BodoniNova"/>
              </a:rPr>
              <a:t>учителя  </a:t>
            </a:r>
            <a:r>
              <a:rPr lang="ru-RU" sz="15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_BodoniNova"/>
              </a:rPr>
              <a:t>МБОУ  города Ульяновска </a:t>
            </a:r>
          </a:p>
          <a:p>
            <a:pPr algn="r"/>
            <a:r>
              <a:rPr lang="ru-RU" sz="15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_BodoniNova"/>
              </a:rPr>
              <a:t>«Вечерняя (сменная) школы №7»</a:t>
            </a:r>
          </a:p>
          <a:p>
            <a:pPr algn="r"/>
            <a:r>
              <a:rPr lang="ru-RU" sz="15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_BodoniNova"/>
              </a:rPr>
              <a:t>Кирсанова Е.И., Позднякова О.А.</a:t>
            </a:r>
            <a:endParaRPr lang="ru-RU" sz="1500" i="1" dirty="0">
              <a:solidFill>
                <a:schemeClr val="tx1">
                  <a:lumMod val="65000"/>
                  <a:lumOff val="35000"/>
                </a:schemeClr>
              </a:solidFill>
              <a:latin typeface="a_BodoniNova"/>
            </a:endParaRPr>
          </a:p>
        </p:txBody>
      </p:sp>
    </p:spTree>
    <p:extLst>
      <p:ext uri="{BB962C8B-B14F-4D97-AF65-F5344CB8AC3E}">
        <p14:creationId xmlns:p14="http://schemas.microsoft.com/office/powerpoint/2010/main" val="106476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1"/>
      <p:bldP spid="4" grpId="2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912" y="281524"/>
            <a:ext cx="8640960" cy="102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6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4. </a:t>
            </a:r>
            <a:r>
              <a:rPr lang="ru-RU" sz="2600" b="1" dirty="0" smtClean="0">
                <a:latin typeface="Book Antiqua" panose="02040602050305030304" pitchFamily="18" charset="0"/>
              </a:rPr>
              <a:t>Назовите  </a:t>
            </a:r>
            <a:r>
              <a:rPr lang="ru-RU" sz="2600" b="1" dirty="0">
                <a:latin typeface="Book Antiqua" panose="02040602050305030304" pitchFamily="18" charset="0"/>
              </a:rPr>
              <a:t>основные </a:t>
            </a:r>
            <a:r>
              <a:rPr lang="ru-RU" sz="2600" b="1" dirty="0" smtClean="0">
                <a:latin typeface="Book Antiqua" panose="02040602050305030304" pitchFamily="18" charset="0"/>
              </a:rPr>
              <a:t>преимущества </a:t>
            </a:r>
            <a:r>
              <a:rPr lang="ru-RU" sz="2600" b="1" dirty="0">
                <a:latin typeface="Book Antiqua" panose="02040602050305030304" pitchFamily="18" charset="0"/>
              </a:rPr>
              <a:t>полиэтиленовых пакетов для повседневной жизни.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351708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Прочность и долговечность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129971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Лёгкость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2908234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Устойчивость к влаге и пыли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3686497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Универсальность в применении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464760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Экономичность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5243023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Возможность персонализации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6021288"/>
            <a:ext cx="4968552" cy="648072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Подлежит переработке</a:t>
            </a:r>
            <a:endParaRPr lang="ru-RU" sz="21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9356" y="1333292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9356" y="2109193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2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9356" y="2885094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3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9356" y="3660995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4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9356" y="4436896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5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9356" y="5212797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6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9356" y="5988696"/>
            <a:ext cx="4968552" cy="648072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7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6084168" y="1307494"/>
            <a:ext cx="2837396" cy="897370"/>
          </a:xfrm>
          <a:prstGeom prst="wedgeRectCallout">
            <a:avLst>
              <a:gd name="adj1" fmla="val -75217"/>
              <a:gd name="adj2" fmla="val -21777"/>
            </a:avLst>
          </a:prstGeom>
          <a:solidFill>
            <a:srgbClr val="00C491">
              <a:alpha val="2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Выдерживают </a:t>
            </a:r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значительные нагрузки, сохраняя свою целостность</a:t>
            </a: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6084168" y="2049604"/>
            <a:ext cx="2831232" cy="1028811"/>
          </a:xfrm>
          <a:prstGeom prst="wedgeRectCallout">
            <a:avLst>
              <a:gd name="adj1" fmla="val -74676"/>
              <a:gd name="adj2" fmla="val -16433"/>
            </a:avLst>
          </a:prstGeom>
          <a:solidFill>
            <a:srgbClr val="00C491">
              <a:alpha val="2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Имеют </a:t>
            </a:r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небольшой вес, что делает их удобными для транспортировки и хранения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6096682" y="2774843"/>
            <a:ext cx="2812368" cy="1235690"/>
          </a:xfrm>
          <a:prstGeom prst="wedgeRectCallout">
            <a:avLst>
              <a:gd name="adj1" fmla="val -75222"/>
              <a:gd name="adj2" fmla="val 45028"/>
            </a:avLst>
          </a:prstGeom>
          <a:solidFill>
            <a:srgbClr val="00C491">
              <a:alpha val="2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Подходят для самых разных задач: от упаковки продуктов до транспортировки промышленных товаров</a:t>
            </a: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6084168" y="3655355"/>
            <a:ext cx="2812368" cy="1000065"/>
          </a:xfrm>
          <a:prstGeom prst="wedgeRectCallout">
            <a:avLst>
              <a:gd name="adj1" fmla="val -75877"/>
              <a:gd name="adj2" fmla="val 47583"/>
            </a:avLst>
          </a:prstGeom>
          <a:solidFill>
            <a:srgbClr val="00C491">
              <a:alpha val="2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Недорогое производство делает доступным для массового использования</a:t>
            </a:r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6122082" y="4323637"/>
            <a:ext cx="2804492" cy="1235690"/>
          </a:xfrm>
          <a:prstGeom prst="wedgeRectCallout">
            <a:avLst>
              <a:gd name="adj1" fmla="val -76485"/>
              <a:gd name="adj2" fmla="val 42972"/>
            </a:avLst>
          </a:prstGeom>
          <a:solidFill>
            <a:srgbClr val="00C491">
              <a:alpha val="2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Эффективный инструмент </a:t>
            </a:r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для рекламы и продвижения </a:t>
            </a:r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бренда (логотипы, слоганы)</a:t>
            </a:r>
            <a:endParaRPr lang="ru-RU" sz="15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6141380" y="5077042"/>
            <a:ext cx="2804492" cy="1235690"/>
          </a:xfrm>
          <a:prstGeom prst="wedgeRectCallout">
            <a:avLst>
              <a:gd name="adj1" fmla="val -76405"/>
              <a:gd name="adj2" fmla="val 44000"/>
            </a:avLst>
          </a:prstGeom>
          <a:solidFill>
            <a:srgbClr val="00C491">
              <a:alpha val="2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Современные технологии позволяют </a:t>
            </a:r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переработку, </a:t>
            </a:r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что снижает </a:t>
            </a:r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воздействие </a:t>
            </a:r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 окружающую среду</a:t>
            </a:r>
          </a:p>
        </p:txBody>
      </p:sp>
      <p:sp>
        <p:nvSpPr>
          <p:cNvPr id="26" name="Пятиугольник 25">
            <a:hlinkClick r:id="rId2" action="ppaction://hlinksldjump"/>
          </p:cNvPr>
          <p:cNvSpPr/>
          <p:nvPr/>
        </p:nvSpPr>
        <p:spPr>
          <a:xfrm>
            <a:off x="7543254" y="6153863"/>
            <a:ext cx="1440160" cy="515497"/>
          </a:xfrm>
          <a:prstGeom prst="homePlate">
            <a:avLst/>
          </a:prstGeom>
          <a:solidFill>
            <a:srgbClr val="00C491">
              <a:alpha val="5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Далее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91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1869" y="277664"/>
            <a:ext cx="835292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5. </a:t>
            </a:r>
            <a:r>
              <a:rPr lang="ru-RU" sz="2800" b="1" dirty="0">
                <a:latin typeface="Book Antiqua" panose="02040602050305030304" pitchFamily="18" charset="0"/>
              </a:rPr>
              <a:t>По какой причине полиэтиленовые пакеты могут вызвать расстройство пищеварения у людей,  животных и рыб? 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4678332" y="4473116"/>
            <a:ext cx="4320000" cy="216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Все 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варианты верны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8332" y="2060848"/>
            <a:ext cx="4320000" cy="216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Материалы, используемые 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при </a:t>
            </a: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производстве, 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могут быть токсичными или вызывать аллергические реакции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992" y="4473116"/>
            <a:ext cx="4320000" cy="216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Могут 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застрять в пищеводе или кишечнике, вызывая закупорку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992" y="2060848"/>
            <a:ext cx="4320000" cy="216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Из-за 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накопления в них </a:t>
            </a: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бактерий 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и плесени</a:t>
            </a:r>
          </a:p>
        </p:txBody>
      </p:sp>
      <p:sp>
        <p:nvSpPr>
          <p:cNvPr id="3" name="TextBox 2"/>
          <p:cNvSpPr txBox="1"/>
          <p:nvPr/>
        </p:nvSpPr>
        <p:spPr>
          <a:xfrm rot="20580140">
            <a:off x="193057" y="2300221"/>
            <a:ext cx="2079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Подумай ещё</a:t>
            </a:r>
            <a:endParaRPr lang="ru-RU" sz="2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137326">
            <a:off x="6378615" y="3774711"/>
            <a:ext cx="2079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Подумай ещё</a:t>
            </a:r>
            <a:endParaRPr lang="ru-RU" sz="2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580140">
            <a:off x="2407512" y="6090715"/>
            <a:ext cx="2079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Подумай ещё</a:t>
            </a:r>
            <a:endParaRPr lang="ru-RU" sz="2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78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3" grpId="0"/>
      <p:bldP spid="3" grpId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" y="4590763"/>
            <a:ext cx="4575930" cy="245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072" y="1917970"/>
            <a:ext cx="2808560" cy="327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268" y="4360923"/>
            <a:ext cx="3908028" cy="268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51930" y="184572"/>
            <a:ext cx="87849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indent="72390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0000"/>
                </a:solidFill>
                <a:latin typeface="Bookman Old Style" panose="02050604050505020204" pitchFamily="18" charset="0"/>
                <a:cs typeface="Arial" pitchFamily="34" charset="0"/>
              </a:rPr>
              <a:t>По данным Комитета ООН по охране природы, ежегодно пластиковые отходы становятся причиной смерти 1 миллиона птиц, 100 тысяч морских млекопитающих, неисчислимого количества рыб, разрушают здоровье человека.</a:t>
            </a:r>
            <a:endParaRPr lang="ru-RU" altLang="ru-RU" sz="2400" dirty="0" smtClean="0">
              <a:solidFill>
                <a:srgbClr val="FFFFFF"/>
              </a:solidFill>
              <a:latin typeface="Bookman Old Style" panose="02050604050505020204" pitchFamily="18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t="-370" r="32725" b="370"/>
          <a:stretch/>
        </p:blipFill>
        <p:spPr bwMode="auto">
          <a:xfrm>
            <a:off x="179512" y="2348880"/>
            <a:ext cx="2448272" cy="241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553" y="2780928"/>
            <a:ext cx="4501729" cy="243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62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1869" y="277664"/>
            <a:ext cx="835292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6. </a:t>
            </a:r>
            <a:r>
              <a:rPr lang="ru-RU" sz="2800" b="1" dirty="0">
                <a:latin typeface="Book Antiqua" panose="02040602050305030304" pitchFamily="18" charset="0"/>
              </a:rPr>
              <a:t>Как называются яды, выделяемые полиэтиленовыми пакетами при их сжигании?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9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13715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03901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О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94087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К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84273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С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74459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64645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Н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954833" y="2624708"/>
            <a:ext cx="864096" cy="1656184"/>
          </a:xfrm>
          <a:prstGeom prst="roundRect">
            <a:avLst/>
          </a:prstGeom>
          <a:solidFill>
            <a:srgbClr val="FFFFCC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Ы</a:t>
            </a:r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17589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07775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497961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88147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78333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68519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58705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948893" y="2630388"/>
            <a:ext cx="864096" cy="1656184"/>
          </a:xfrm>
          <a:prstGeom prst="roundRect">
            <a:avLst/>
          </a:prstGeom>
          <a:solidFill>
            <a:srgbClr val="00C491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9" name="Пятиугольник 28">
            <a:hlinkClick r:id="rId2" action="ppaction://hlinksldjump"/>
          </p:cNvPr>
          <p:cNvSpPr/>
          <p:nvPr/>
        </p:nvSpPr>
        <p:spPr>
          <a:xfrm>
            <a:off x="7640333" y="6237312"/>
            <a:ext cx="1440160" cy="515497"/>
          </a:xfrm>
          <a:prstGeom prst="homePlate">
            <a:avLst/>
          </a:prstGeom>
          <a:solidFill>
            <a:srgbClr val="00C491">
              <a:alpha val="5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Далее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63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4" y="3589380"/>
            <a:ext cx="3984426" cy="2647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484" y="3075011"/>
            <a:ext cx="3448050" cy="31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08844"/>
            <a:ext cx="8227714" cy="1386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 algn="just">
              <a:lnSpc>
                <a:spcPct val="120000"/>
              </a:lnSpc>
            </a:pPr>
            <a:r>
              <a:rPr lang="ru-RU" sz="2400" b="1" dirty="0" err="1">
                <a:latin typeface="Bookman Old Style" panose="02050604050505020204" pitchFamily="18" charset="0"/>
              </a:rPr>
              <a:t>Диоксины</a:t>
            </a:r>
            <a:r>
              <a:rPr lang="ru-RU" sz="2400" dirty="0">
                <a:latin typeface="Bookman Old Style" panose="02050604050505020204" pitchFamily="18" charset="0"/>
              </a:rPr>
              <a:t> образуются как побочные продукты </a:t>
            </a:r>
            <a:r>
              <a:rPr lang="ru-RU" sz="2400" dirty="0" smtClean="0">
                <a:latin typeface="Bookman Old Style" panose="02050604050505020204" pitchFamily="18" charset="0"/>
              </a:rPr>
              <a:t>при различных  производственных процессах, в частности при </a:t>
            </a:r>
            <a:r>
              <a:rPr lang="ru-RU" sz="2400" dirty="0">
                <a:latin typeface="Bookman Old Style" panose="02050604050505020204" pitchFamily="18" charset="0"/>
              </a:rPr>
              <a:t>сжигании </a:t>
            </a:r>
            <a:r>
              <a:rPr lang="ru-RU" sz="2400" dirty="0" smtClean="0">
                <a:latin typeface="Bookman Old Style" panose="02050604050505020204" pitchFamily="18" charset="0"/>
              </a:rPr>
              <a:t>мусора.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0564" y="1895827"/>
            <a:ext cx="820268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3900" algn="just">
              <a:lnSpc>
                <a:spcPct val="120000"/>
              </a:lnSpc>
            </a:pPr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</a:rPr>
              <a:t>Они обладают высокой токсичностью и представляют опасность для здоровья человека и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337575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3362" y="332656"/>
            <a:ext cx="835292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7. </a:t>
            </a:r>
            <a:r>
              <a:rPr lang="ru-RU" sz="2400" b="1" dirty="0">
                <a:latin typeface="Book Antiqua" panose="02040602050305030304" pitchFamily="18" charset="0"/>
              </a:rPr>
              <a:t>Американский учёный Барри Коммонер сформулировал 4 закона экологии, представив их в афоризмах.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504" y="2924944"/>
            <a:ext cx="4356000" cy="72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9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«Всё должно куда-то деваться»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02122" y="2043956"/>
            <a:ext cx="4356000" cy="72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9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«Природа знает лучше»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504" y="2043956"/>
            <a:ext cx="4356000" cy="72008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9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«Всё связано со всем»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02122" y="2924944"/>
            <a:ext cx="4356000" cy="7200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9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«Ничто не даётся даром»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3362" y="3933056"/>
            <a:ext cx="835292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dirty="0">
                <a:latin typeface="Book Antiqua" panose="02040602050305030304" pitchFamily="18" charset="0"/>
              </a:rPr>
              <a:t>Примером какого закона является данный факт: «Пластиковый пакет может пролежать в земле или на ее поверхности без каких-либо химических изменений в своем составе до 200 лет</a:t>
            </a:r>
            <a:r>
              <a:rPr lang="ru-RU" sz="2400" b="1" dirty="0" smtClean="0">
                <a:latin typeface="Book Antiqua" panose="02040602050305030304" pitchFamily="18" charset="0"/>
              </a:rPr>
              <a:t>»?</a:t>
            </a:r>
            <a:endParaRPr lang="ru-RU" sz="24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58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197" y="529206"/>
            <a:ext cx="835292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8. </a:t>
            </a:r>
            <a:r>
              <a:rPr lang="ru-RU" sz="2800" b="1" dirty="0" smtClean="0">
                <a:latin typeface="Book Antiqua" panose="02040602050305030304" pitchFamily="18" charset="0"/>
              </a:rPr>
              <a:t>Во </a:t>
            </a:r>
            <a:r>
              <a:rPr lang="ru-RU" sz="2800" b="1" dirty="0">
                <a:latin typeface="Book Antiqua" panose="02040602050305030304" pitchFamily="18" charset="0"/>
              </a:rPr>
              <a:t>скольких странах сейчас действует запрет на пластиковые пакеты или ограничение на их производство и продажу? 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4881218" y="2456892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</a:t>
            </a:r>
            <a:r>
              <a:rPr lang="ru-RU" sz="28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100 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странах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81218" y="4077072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140 странах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0068" y="4077072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</a:t>
            </a:r>
            <a:r>
              <a:rPr lang="ru-RU" sz="28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40 </a:t>
            </a: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странах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0068" y="2456892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4 странах</a:t>
            </a:r>
          </a:p>
        </p:txBody>
      </p:sp>
    </p:spTree>
    <p:extLst>
      <p:ext uri="{BB962C8B-B14F-4D97-AF65-F5344CB8AC3E}">
        <p14:creationId xmlns:p14="http://schemas.microsoft.com/office/powerpoint/2010/main" val="33289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368" y="404664"/>
            <a:ext cx="833908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 algn="just">
              <a:lnSpc>
                <a:spcPct val="120000"/>
              </a:lnSpc>
            </a:pPr>
            <a:r>
              <a:rPr lang="ru-RU" sz="2200" dirty="0" smtClean="0">
                <a:latin typeface="Bookman Old Style" panose="02050604050505020204" pitchFamily="18" charset="0"/>
              </a:rPr>
              <a:t>Запрет или ограничение  </a:t>
            </a:r>
            <a:r>
              <a:rPr lang="ru-RU" sz="2200" dirty="0">
                <a:latin typeface="Bookman Old Style" panose="02050604050505020204" pitchFamily="18" charset="0"/>
              </a:rPr>
              <a:t>на одноразовые пакеты начали вводить в разных странах с </a:t>
            </a:r>
            <a:r>
              <a:rPr lang="ru-RU" sz="2200" b="1" dirty="0">
                <a:latin typeface="Bookman Old Style" panose="02050604050505020204" pitchFamily="18" charset="0"/>
              </a:rPr>
              <a:t>2002</a:t>
            </a:r>
            <a:r>
              <a:rPr lang="ru-RU" sz="2200" dirty="0">
                <a:latin typeface="Bookman Old Style" panose="02050604050505020204" pitchFamily="18" charset="0"/>
              </a:rPr>
              <a:t> года. Однако только в последние пару лет он стал обязательным для большинства государств.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7368" y="2348880"/>
            <a:ext cx="83390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 algn="just">
              <a:lnSpc>
                <a:spcPct val="120000"/>
              </a:lnSpc>
            </a:pPr>
            <a:r>
              <a:rPr lang="ru-RU" sz="2200" dirty="0">
                <a:latin typeface="Bookman Old Style" panose="02050604050505020204" pitchFamily="18" charset="0"/>
              </a:rPr>
              <a:t>В период с 2010 по 2019 годы количество присоединившихся к запрету государств </a:t>
            </a:r>
            <a:r>
              <a:rPr lang="ru-RU" sz="2200" dirty="0" smtClean="0">
                <a:latin typeface="Bookman Old Style" panose="02050604050505020204" pitchFamily="18" charset="0"/>
              </a:rPr>
              <a:t>увеличилось</a:t>
            </a:r>
            <a:endParaRPr lang="ru-RU" sz="2200" dirty="0">
              <a:latin typeface="Bookman Old Style" panose="020506040505050202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2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в три раза</a:t>
            </a:r>
            <a:r>
              <a:rPr lang="ru-RU" sz="2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!</a:t>
            </a:r>
            <a:endParaRPr lang="ru-RU" sz="2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C:\Users\pozdn\Downloads\bl_280423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"/>
          <a:stretch/>
        </p:blipFill>
        <p:spPr bwMode="auto">
          <a:xfrm>
            <a:off x="337368" y="3861048"/>
            <a:ext cx="3973512" cy="2511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ozdn\Downloads\bl_280423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0"/>
          <a:stretch/>
        </p:blipFill>
        <p:spPr bwMode="auto">
          <a:xfrm>
            <a:off x="4860032" y="3861048"/>
            <a:ext cx="4013200" cy="2512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98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197" y="404664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9. </a:t>
            </a:r>
            <a:r>
              <a:rPr lang="ru-RU" sz="2800" b="1" dirty="0">
                <a:latin typeface="Book Antiqua" panose="02040602050305030304" pitchFamily="18" charset="0"/>
              </a:rPr>
              <a:t>Назовите хотя бы 2 страны, в которых введён полный запрет на использование полиэтиленовых пакетов из-за масштабных наводнений по причине закупорки пакетами канализации и перекрытия русел </a:t>
            </a:r>
            <a:r>
              <a:rPr lang="ru-RU" sz="2800" b="1" dirty="0" smtClean="0">
                <a:latin typeface="Book Antiqua" panose="02040602050305030304" pitchFamily="18" charset="0"/>
              </a:rPr>
              <a:t>рек.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5081" y="3244334"/>
            <a:ext cx="2329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Сингапур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58550" y="4516103"/>
            <a:ext cx="26324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Бангладеш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799841">
            <a:off x="6363355" y="5096463"/>
            <a:ext cx="2044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Тайвань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655229">
            <a:off x="799575" y="3244333"/>
            <a:ext cx="16401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Индия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01399" y="4040691"/>
            <a:ext cx="2388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Германия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419458">
            <a:off x="2368723" y="3669699"/>
            <a:ext cx="17796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Египет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521264">
            <a:off x="4005081" y="5517232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Китай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687259">
            <a:off x="6777445" y="3230149"/>
            <a:ext cx="179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Канада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776159">
            <a:off x="2007101" y="5517232"/>
            <a:ext cx="18838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Япония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631809">
            <a:off x="244686" y="4499456"/>
            <a:ext cx="2274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Бразилия</a:t>
            </a:r>
            <a:endParaRPr lang="ru-RU" sz="32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ятиугольник 13">
            <a:hlinkClick r:id="rId2" action="ppaction://hlinksldjump"/>
          </p:cNvPr>
          <p:cNvSpPr/>
          <p:nvPr/>
        </p:nvSpPr>
        <p:spPr>
          <a:xfrm>
            <a:off x="7695766" y="6291427"/>
            <a:ext cx="1440160" cy="515497"/>
          </a:xfrm>
          <a:prstGeom prst="homePlate">
            <a:avLst/>
          </a:prstGeom>
          <a:solidFill>
            <a:srgbClr val="00C491">
              <a:alpha val="5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Далее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11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zdn\Downloads\klipartz.com (1)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2" t="12989" b="7394"/>
          <a:stretch/>
        </p:blipFill>
        <p:spPr bwMode="auto">
          <a:xfrm>
            <a:off x="3366919" y="-51681"/>
            <a:ext cx="5753913" cy="700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1188" y="3491847"/>
            <a:ext cx="5368924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6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10. </a:t>
            </a:r>
            <a:r>
              <a:rPr lang="ru-RU" sz="2600" b="1" dirty="0">
                <a:latin typeface="Book Antiqua" panose="02040602050305030304" pitchFamily="18" charset="0"/>
              </a:rPr>
              <a:t>В какой </a:t>
            </a:r>
            <a:r>
              <a:rPr lang="ru-RU" sz="2600" b="1" dirty="0" smtClean="0">
                <a:latin typeface="Book Antiqua" panose="02040602050305030304" pitchFamily="18" charset="0"/>
              </a:rPr>
              <a:t>популярной </a:t>
            </a:r>
            <a:r>
              <a:rPr lang="ru-RU" sz="2600" b="1" dirty="0">
                <a:latin typeface="Book Antiqua" panose="02040602050305030304" pitchFamily="18" charset="0"/>
              </a:rPr>
              <a:t>среди туристов африканской стране за использование и </a:t>
            </a:r>
            <a:r>
              <a:rPr lang="ru-RU" sz="2600" b="1" dirty="0" smtClean="0">
                <a:latin typeface="Book Antiqua" panose="02040602050305030304" pitchFamily="18" charset="0"/>
              </a:rPr>
              <a:t>производство полиэтиленовых </a:t>
            </a:r>
            <a:r>
              <a:rPr lang="ru-RU" sz="2600" b="1" dirty="0">
                <a:latin typeface="Book Antiqua" panose="02040602050305030304" pitchFamily="18" charset="0"/>
              </a:rPr>
              <a:t>пакетов грозит четыре года тюрьмы? </a:t>
            </a:r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740352" y="3197311"/>
            <a:ext cx="1236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Кения</a:t>
            </a:r>
            <a:endParaRPr lang="ru-RU" sz="24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56146" y="4372727"/>
            <a:ext cx="1335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Ангола</a:t>
            </a:r>
            <a:endParaRPr lang="ru-RU" sz="24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31969" y="1268760"/>
            <a:ext cx="2263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Мавритания</a:t>
            </a:r>
            <a:endParaRPr lang="ru-RU" sz="24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69726" y="2259013"/>
            <a:ext cx="1606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2C8458"/>
                </a:solidFill>
                <a:latin typeface="Bookman Old Style" panose="02050604050505020204" pitchFamily="18" charset="0"/>
                <a:ea typeface="Times New Roman"/>
              </a:rPr>
              <a:t>Нигерия</a:t>
            </a:r>
            <a:endParaRPr lang="ru-RU" sz="2400" b="1" dirty="0">
              <a:solidFill>
                <a:srgbClr val="2C8458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95936" y="1771948"/>
            <a:ext cx="144016" cy="144016"/>
          </a:xfrm>
          <a:prstGeom prst="ellipse">
            <a:avLst/>
          </a:prstGeom>
          <a:solidFill>
            <a:srgbClr val="2C8458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466928" y="2738140"/>
            <a:ext cx="144016" cy="144016"/>
          </a:xfrm>
          <a:prstGeom prst="ellipse">
            <a:avLst/>
          </a:prstGeom>
          <a:solidFill>
            <a:srgbClr val="2C8458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956376" y="3586968"/>
            <a:ext cx="144016" cy="144016"/>
          </a:xfrm>
          <a:prstGeom prst="ellipse">
            <a:avLst/>
          </a:prstGeom>
          <a:solidFill>
            <a:srgbClr val="2C8458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243875" y="4834392"/>
            <a:ext cx="144016" cy="144016"/>
          </a:xfrm>
          <a:prstGeom prst="ellipse">
            <a:avLst/>
          </a:prstGeom>
          <a:solidFill>
            <a:srgbClr val="2C8458"/>
          </a:solidFill>
          <a:ln>
            <a:solidFill>
              <a:srgbClr val="2C84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68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3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3600" dirty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man Old Style" panose="02050604050505020204" pitchFamily="18" charset="0"/>
              </a:rPr>
              <a:t>Цель: </a:t>
            </a:r>
            <a:r>
              <a:rPr lang="ru-RU" sz="2400" dirty="0" smtClean="0">
                <a:latin typeface="Bookman Old Style" panose="02050604050505020204" pitchFamily="18" charset="0"/>
              </a:rPr>
              <a:t>воспитание </a:t>
            </a:r>
            <a:r>
              <a:rPr lang="ru-RU" sz="2400" dirty="0">
                <a:latin typeface="Bookman Old Style" panose="02050604050505020204" pitchFamily="18" charset="0"/>
              </a:rPr>
              <a:t>экологической культуры, гуманного отношения к природе, ответственности за всё живое на Земле; привлечение внимания к экологической проблеме, связанной с губительным воздействием полиэтиленовых пакетов на окружающую среду.</a:t>
            </a:r>
          </a:p>
        </p:txBody>
      </p:sp>
    </p:spTree>
    <p:extLst>
      <p:ext uri="{BB962C8B-B14F-4D97-AF65-F5344CB8AC3E}">
        <p14:creationId xmlns:p14="http://schemas.microsoft.com/office/powerpoint/2010/main" val="39096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992888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 algn="just">
              <a:lnSpc>
                <a:spcPct val="120000"/>
              </a:lnSpc>
            </a:pPr>
            <a:r>
              <a:rPr lang="ru-RU" sz="2200" dirty="0">
                <a:latin typeface="Bookman Old Style" panose="02050604050505020204" pitchFamily="18" charset="0"/>
              </a:rPr>
              <a:t>С</a:t>
            </a:r>
            <a:r>
              <a:rPr lang="ru-RU" sz="2200" dirty="0" smtClean="0">
                <a:latin typeface="Bookman Old Style" panose="02050604050505020204" pitchFamily="18" charset="0"/>
              </a:rPr>
              <a:t>амый </a:t>
            </a:r>
            <a:r>
              <a:rPr lang="ru-RU" sz="2200" dirty="0">
                <a:latin typeface="Bookman Old Style" panose="02050604050505020204" pitchFamily="18" charset="0"/>
              </a:rPr>
              <a:t>строгий запрет на использование полиэтилена введен в 2017 году в </a:t>
            </a:r>
            <a:r>
              <a:rPr lang="ru-RU" sz="2200" b="1" dirty="0">
                <a:latin typeface="Bookman Old Style" panose="02050604050505020204" pitchFamily="18" charset="0"/>
              </a:rPr>
              <a:t>Кении</a:t>
            </a:r>
            <a:r>
              <a:rPr lang="ru-RU" sz="2200" dirty="0">
                <a:latin typeface="Bookman Old Style" panose="02050604050505020204" pitchFamily="18" charset="0"/>
              </a:rPr>
              <a:t>. </a:t>
            </a:r>
            <a:endParaRPr lang="ru-RU" sz="2200" dirty="0" smtClean="0">
              <a:latin typeface="Bookman Old Style" panose="02050604050505020204" pitchFamily="18" charset="0"/>
            </a:endParaRPr>
          </a:p>
          <a:p>
            <a:pPr indent="622300" algn="just">
              <a:lnSpc>
                <a:spcPct val="120000"/>
              </a:lnSpc>
            </a:pPr>
            <a:r>
              <a:rPr lang="ru-RU" sz="2200" dirty="0" smtClean="0">
                <a:latin typeface="Bookman Old Style" panose="02050604050505020204" pitchFamily="18" charset="0"/>
              </a:rPr>
              <a:t>За </a:t>
            </a:r>
            <a:r>
              <a:rPr lang="ru-RU" sz="2200" dirty="0">
                <a:latin typeface="Bookman Old Style" panose="02050604050505020204" pitchFamily="18" charset="0"/>
              </a:rPr>
              <a:t>производство, импорт или продажу «маек» здесь могут оштрафовать на 40 000 долларов или посадить в тюрьму на 4 года. За пустой пакетик придется заплатить штраф от 500 долларов или лишиться свободы на один год. </a:t>
            </a:r>
            <a:endParaRPr lang="ru-RU" sz="2200" dirty="0" smtClean="0"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C:\Users\pozdn\Downloads\bl_280423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12860"/>
            <a:ext cx="4680520" cy="312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8064" y="3573016"/>
            <a:ext cx="3744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2300" algn="just">
              <a:lnSpc>
                <a:spcPct val="120000"/>
              </a:lnSpc>
            </a:pPr>
            <a:r>
              <a:rPr lang="ru-RU" sz="2200" dirty="0">
                <a:solidFill>
                  <a:prstClr val="black"/>
                </a:solidFill>
                <a:latin typeface="Bookman Old Style" panose="02050604050505020204" pitchFamily="18" charset="0"/>
              </a:rPr>
              <a:t>Как следствие таких суровых мер — за три года количество пластиковых отходов сократилось на </a:t>
            </a:r>
            <a:r>
              <a:rPr lang="ru-RU" sz="2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80%</a:t>
            </a:r>
            <a:r>
              <a:rPr lang="ru-RU" sz="2200" dirty="0">
                <a:solidFill>
                  <a:prstClr val="black"/>
                </a:solidFill>
                <a:latin typeface="Bookman Old Style" panose="020506040505050202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9971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155" y="254420"/>
            <a:ext cx="8496897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11. </a:t>
            </a:r>
            <a:r>
              <a:rPr lang="ru-RU" sz="2400" b="1" dirty="0">
                <a:latin typeface="Book Antiqua" panose="02040602050305030304" pitchFamily="18" charset="0"/>
              </a:rPr>
              <a:t>Что должен сделать каждый с полиэтиленовым пакетом, чтобы он был удобен для переработки? </a:t>
            </a:r>
          </a:p>
          <a:p>
            <a:pPr>
              <a:lnSpc>
                <a:spcPct val="120000"/>
              </a:lnSpc>
            </a:pPr>
            <a:r>
              <a:rPr lang="ru-RU" sz="2400" b="1" dirty="0" smtClean="0">
                <a:latin typeface="Book Antiqua" panose="02040602050305030304" pitchFamily="18" charset="0"/>
              </a:rPr>
              <a:t>А)  Полностью </a:t>
            </a:r>
            <a:r>
              <a:rPr lang="ru-RU" sz="2400" b="1" dirty="0">
                <a:latin typeface="Book Antiqua" panose="02040602050305030304" pitchFamily="18" charset="0"/>
              </a:rPr>
              <a:t>вытряхнуть изнутри мусор; </a:t>
            </a:r>
          </a:p>
          <a:p>
            <a:pPr>
              <a:lnSpc>
                <a:spcPct val="120000"/>
              </a:lnSpc>
            </a:pPr>
            <a:r>
              <a:rPr lang="ru-RU" sz="2400" b="1" dirty="0" smtClean="0">
                <a:latin typeface="Book Antiqua" panose="02040602050305030304" pitchFamily="18" charset="0"/>
              </a:rPr>
              <a:t>Б)  Удалить </a:t>
            </a:r>
            <a:r>
              <a:rPr lang="ru-RU" sz="2400" b="1" dirty="0">
                <a:latin typeface="Book Antiqua" panose="02040602050305030304" pitchFamily="18" charset="0"/>
              </a:rPr>
              <a:t>все жирные пятна на пакете; </a:t>
            </a:r>
          </a:p>
          <a:p>
            <a:pPr>
              <a:lnSpc>
                <a:spcPct val="120000"/>
              </a:lnSpc>
            </a:pPr>
            <a:r>
              <a:rPr lang="ru-RU" sz="2400" b="1" dirty="0" smtClean="0">
                <a:latin typeface="Book Antiqua" panose="02040602050305030304" pitchFamily="18" charset="0"/>
              </a:rPr>
              <a:t>В)  В </a:t>
            </a:r>
            <a:r>
              <a:rPr lang="ru-RU" sz="2400" b="1" dirty="0">
                <a:latin typeface="Book Antiqua" panose="02040602050305030304" pitchFamily="18" charset="0"/>
              </a:rPr>
              <a:t>случае обнаружения загрязнений, полиэтилен </a:t>
            </a:r>
            <a:r>
              <a:rPr lang="ru-RU" sz="2400" b="1" dirty="0" smtClean="0">
                <a:latin typeface="Book Antiqua" panose="02040602050305030304" pitchFamily="18" charset="0"/>
              </a:rPr>
              <a:t>        </a:t>
            </a:r>
          </a:p>
          <a:p>
            <a:pPr>
              <a:lnSpc>
                <a:spcPct val="120000"/>
              </a:lnSpc>
            </a:pPr>
            <a:r>
              <a:rPr lang="ru-RU" sz="2400" b="1" dirty="0" smtClean="0">
                <a:latin typeface="Book Antiqua" panose="02040602050305030304" pitchFamily="18" charset="0"/>
              </a:rPr>
              <a:t>      надо </a:t>
            </a:r>
            <a:r>
              <a:rPr lang="ru-RU" sz="2400" b="1" dirty="0">
                <a:latin typeface="Book Antiqua" panose="02040602050305030304" pitchFamily="18" charset="0"/>
              </a:rPr>
              <a:t>простирать и высушить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3320988"/>
            <a:ext cx="3578718" cy="86409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А, Б, 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4509120"/>
            <a:ext cx="3578718" cy="86409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1259" y="4509120"/>
            <a:ext cx="3566654" cy="86409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 и 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1259" y="3320988"/>
            <a:ext cx="3566654" cy="86409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 и Б</a:t>
            </a:r>
          </a:p>
        </p:txBody>
      </p:sp>
    </p:spTree>
    <p:extLst>
      <p:ext uri="{BB962C8B-B14F-4D97-AF65-F5344CB8AC3E}">
        <p14:creationId xmlns:p14="http://schemas.microsoft.com/office/powerpoint/2010/main" val="181162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49694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12. </a:t>
            </a:r>
            <a:r>
              <a:rPr lang="ru-RU" sz="2800" b="1" dirty="0">
                <a:latin typeface="Book Antiqua" panose="02040602050305030304" pitchFamily="18" charset="0"/>
              </a:rPr>
              <a:t>Из чего делают настоящие </a:t>
            </a:r>
            <a:r>
              <a:rPr lang="ru-RU" sz="2800" b="1" dirty="0" err="1">
                <a:latin typeface="Book Antiqua" panose="02040602050305030304" pitchFamily="18" charset="0"/>
              </a:rPr>
              <a:t>биоразлагаемые</a:t>
            </a:r>
            <a:r>
              <a:rPr lang="ru-RU" sz="2800" b="1" dirty="0">
                <a:latin typeface="Book Antiqua" panose="02040602050305030304" pitchFamily="18" charset="0"/>
              </a:rPr>
              <a:t> пакеты? </a:t>
            </a: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1696120" y="3252025"/>
            <a:ext cx="5619716" cy="9576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Из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кукурузного крахмала и сахарного тростника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96120" y="4443202"/>
            <a:ext cx="5619716" cy="9576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Из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агар-агара и рисового крахмала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6120" y="2060848"/>
            <a:ext cx="5630084" cy="957600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Из 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древесной целлюлозы и  воды</a:t>
            </a:r>
          </a:p>
        </p:txBody>
      </p:sp>
    </p:spTree>
    <p:extLst>
      <p:ext uri="{BB962C8B-B14F-4D97-AF65-F5344CB8AC3E}">
        <p14:creationId xmlns:p14="http://schemas.microsoft.com/office/powerpoint/2010/main" val="224733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700" y="188640"/>
            <a:ext cx="8208912" cy="290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 algn="just">
              <a:lnSpc>
                <a:spcPct val="120000"/>
              </a:lnSpc>
            </a:pPr>
            <a:r>
              <a:rPr lang="ru-RU" sz="2200" dirty="0">
                <a:latin typeface="Bookman Old Style" panose="02050604050505020204" pitchFamily="18" charset="0"/>
              </a:rPr>
              <a:t>Настоящие </a:t>
            </a:r>
            <a:r>
              <a:rPr lang="ru-RU" sz="2200" dirty="0" err="1">
                <a:latin typeface="Bookman Old Style" panose="02050604050505020204" pitchFamily="18" charset="0"/>
              </a:rPr>
              <a:t>биоразлагаемые</a:t>
            </a:r>
            <a:r>
              <a:rPr lang="ru-RU" sz="2200" dirty="0">
                <a:latin typeface="Bookman Old Style" panose="02050604050505020204" pitchFamily="18" charset="0"/>
              </a:rPr>
              <a:t> пакеты изготавливаются из материалов, которые разлагаются в природе под воздействием микроорганизмов, таких как бактерии и грибы, в течение разумного периода времени, обычно нескольких месяцев. В отличие от обычных пластиковых пакетов, они не оставляют после </a:t>
            </a:r>
            <a:r>
              <a:rPr lang="ru-RU" sz="2200" dirty="0" smtClean="0">
                <a:latin typeface="Bookman Old Style" panose="02050604050505020204" pitchFamily="18" charset="0"/>
              </a:rPr>
              <a:t>себя вредных </a:t>
            </a:r>
            <a:r>
              <a:rPr lang="ru-RU" sz="2200" dirty="0" err="1" smtClean="0">
                <a:latin typeface="Bookman Old Style" panose="02050604050505020204" pitchFamily="18" charset="0"/>
              </a:rPr>
              <a:t>микропластиков</a:t>
            </a:r>
            <a:r>
              <a:rPr lang="ru-RU" sz="2200" dirty="0" smtClean="0">
                <a:latin typeface="Bookman Old Style" panose="02050604050505020204" pitchFamily="18" charset="0"/>
              </a:rPr>
              <a:t>. </a:t>
            </a:r>
            <a:endParaRPr lang="ru-RU" sz="2200" dirty="0">
              <a:latin typeface="Bookman Old Style" panose="0205060405050502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2926">
            <a:off x="4844578" y="2425996"/>
            <a:ext cx="4143673" cy="441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092768"/>
            <a:ext cx="533241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0000"/>
              </a:lnSpc>
            </a:pPr>
            <a:r>
              <a:rPr lang="ru-RU" sz="2200" b="1" dirty="0">
                <a:latin typeface="Bookman Old Style" panose="02050604050505020204" pitchFamily="18" charset="0"/>
              </a:rPr>
              <a:t>Выбирайте пакеты с маркировкой, подтверждающей их биоразлагаемость.</a:t>
            </a:r>
          </a:p>
        </p:txBody>
      </p:sp>
      <p:pic>
        <p:nvPicPr>
          <p:cNvPr id="1027" name="Picture 3" descr="C:\Users\pozdn\Downloads\photo_2021-11-16_18-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8" t="12509" r="19722" b="10695"/>
          <a:stretch/>
        </p:blipFill>
        <p:spPr bwMode="auto">
          <a:xfrm>
            <a:off x="899592" y="4447988"/>
            <a:ext cx="4003972" cy="226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93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912" y="116632"/>
            <a:ext cx="86409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13. </a:t>
            </a:r>
            <a:r>
              <a:rPr lang="ru-RU" sz="2400" b="1" dirty="0">
                <a:latin typeface="Book Antiqua" panose="02040602050305030304" pitchFamily="18" charset="0"/>
              </a:rPr>
              <a:t>Какие популярные меры,  по мнению опрошенных респондентов,  должна разработать Россия, чтобы освободить своих граждан от полиэтиленовой зависимости?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1908" y="1966344"/>
            <a:ext cx="5760000" cy="900000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Поднять цены на пластиковые пакеты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1908" y="2916729"/>
            <a:ext cx="5760000" cy="900000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Запретить </a:t>
            </a:r>
            <a:r>
              <a:rPr lang="ru-RU" sz="21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производство полиэтиленовых пакетов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11908" y="3867114"/>
            <a:ext cx="5760000" cy="900000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Производить </a:t>
            </a:r>
            <a:r>
              <a:rPr lang="ru-RU" sz="2100" b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биоразлагаемые</a:t>
            </a:r>
            <a:r>
              <a:rPr lang="ru-RU" sz="21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полиэтиленовые пакеты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11908" y="4817499"/>
            <a:ext cx="5760000" cy="900000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Перерабатывать </a:t>
            </a:r>
            <a:r>
              <a:rPr lang="ru-RU" sz="21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пластиковые пакеты на полезные изделия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1908" y="5780584"/>
            <a:ext cx="5760000" cy="900000"/>
          </a:xfrm>
          <a:prstGeom prst="roundRect">
            <a:avLst/>
          </a:prstGeom>
          <a:solidFill>
            <a:srgbClr val="FFFFCC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Заменить </a:t>
            </a:r>
            <a:r>
              <a:rPr lang="ru-RU" sz="21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пластиковые пакеты на бумажные и тканевые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20312" y="1964094"/>
            <a:ext cx="5760000" cy="900000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20312" y="2915279"/>
            <a:ext cx="5760000" cy="900000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2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20312" y="3866464"/>
            <a:ext cx="5760000" cy="900000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3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20312" y="4817649"/>
            <a:ext cx="5760000" cy="900000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4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20312" y="5781534"/>
            <a:ext cx="5760000" cy="900000"/>
          </a:xfrm>
          <a:prstGeom prst="roundRect">
            <a:avLst/>
          </a:prstGeom>
          <a:solidFill>
            <a:srgbClr val="00C491"/>
          </a:solidFill>
          <a:ln w="57150"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5</a:t>
            </a:r>
            <a:endParaRPr lang="ru-RU" sz="4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6" name="Пятиугольник 25">
            <a:hlinkClick r:id="rId2" action="ppaction://hlinksldjump"/>
          </p:cNvPr>
          <p:cNvSpPr/>
          <p:nvPr/>
        </p:nvSpPr>
        <p:spPr>
          <a:xfrm>
            <a:off x="7703840" y="6188702"/>
            <a:ext cx="1440160" cy="515497"/>
          </a:xfrm>
          <a:prstGeom prst="homePlate">
            <a:avLst/>
          </a:prstGeom>
          <a:solidFill>
            <a:srgbClr val="00C491">
              <a:alpha val="56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Далее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07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-24919" y="5793349"/>
            <a:ext cx="2614320" cy="74262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0"/>
                  <a:alpha val="32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5" descr="C:\Users\pozdn\Downloads\chel-8-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45212"/>
            <a:ext cx="307474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pozdn\Downloads\molodcy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5760640" cy="18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47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0648"/>
            <a:ext cx="8640960" cy="662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400" b="1" dirty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Источники: 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ru-RU" sz="1400" dirty="0">
                <a:latin typeface="Book Antiqua" panose="02040602050305030304" pitchFamily="18" charset="0"/>
              </a:rPr>
              <a:t>https://greenli.su/upload/resize_cache/iblock/c19/550_500_1/c19018867ccd88c192ec493291a4809c.jpg   </a:t>
            </a:r>
            <a:endParaRPr lang="ru-RU" sz="14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ru-RU" sz="1400" dirty="0" smtClean="0">
                <a:latin typeface="Book Antiqua" panose="02040602050305030304" pitchFamily="18" charset="0"/>
              </a:rPr>
              <a:t>https</a:t>
            </a:r>
            <a:r>
              <a:rPr lang="ru-RU" sz="1400" dirty="0">
                <a:latin typeface="Book Antiqua" panose="02040602050305030304" pitchFamily="18" charset="0"/>
              </a:rPr>
              <a:t>://</a:t>
            </a:r>
            <a:r>
              <a:rPr lang="ru-RU" sz="1400" dirty="0" smtClean="0">
                <a:latin typeface="Book Antiqua" panose="02040602050305030304" pitchFamily="18" charset="0"/>
              </a:rPr>
              <a:t>effects1.ru/gif-kartinki/chelovechki-3d/8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ru-RU" sz="1400" dirty="0">
                <a:latin typeface="Book Antiqua" panose="02040602050305030304" pitchFamily="18" charset="0"/>
              </a:rPr>
              <a:t>https://whitepack.ru/upload/iblock/213/y6hplue00mr5x4mzh5sxu5mdnar3sjpp.jpg   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ru-RU" sz="1400" dirty="0" smtClean="0">
                <a:latin typeface="Book Antiqua" panose="02040602050305030304" pitchFamily="18" charset="0"/>
              </a:rPr>
              <a:t>https</a:t>
            </a:r>
            <a:r>
              <a:rPr lang="ru-RU" sz="1400" dirty="0">
                <a:latin typeface="Book Antiqua" panose="02040602050305030304" pitchFamily="18" charset="0"/>
              </a:rPr>
              <a:t>://</a:t>
            </a:r>
            <a:r>
              <a:rPr lang="ru-RU" sz="1400" dirty="0" smtClean="0">
                <a:latin typeface="Book Antiqua" panose="02040602050305030304" pitchFamily="18" charset="0"/>
              </a:rPr>
              <a:t>encryptedtbn0.gstatic.com/images?q=tbn:ANd9GcQhvnKenLvJMTXL7cTFBFEHvwjZY4z0nJKRuAtUkMruDjnvLOQy7AW699J3vSmHUpi-lso&amp;usqp=CAU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ru-RU" sz="1400" dirty="0">
                <a:latin typeface="Book Antiqua" panose="02040602050305030304" pitchFamily="18" charset="0"/>
              </a:rPr>
              <a:t>https://cdnn21.img.ria.ru/images/156249/59/1562495947_0:299:2001:1424_1920x0_80_0_0_5dd17b0625edd42896b7d3ec5b6ce9c1.jpg     </a:t>
            </a:r>
            <a:endParaRPr lang="ru-RU" sz="14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ru-RU" sz="1400" dirty="0" smtClean="0">
                <a:latin typeface="Book Antiqua" panose="02040602050305030304" pitchFamily="18" charset="0"/>
              </a:rPr>
              <a:t>https</a:t>
            </a:r>
            <a:r>
              <a:rPr lang="ru-RU" sz="1400" dirty="0">
                <a:latin typeface="Book Antiqua" panose="02040602050305030304" pitchFamily="18" charset="0"/>
              </a:rPr>
              <a:t>://bankstoday.net/wp-content/uploads/2020/04/Depositphotos_252416302_l-2015.jpg </a:t>
            </a:r>
            <a:endParaRPr lang="ru-RU" sz="14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400" dirty="0">
                <a:latin typeface="Book Antiqua" panose="02040602050305030304" pitchFamily="18" charset="0"/>
              </a:rPr>
              <a:t>https://lh5.googleusercontent.com/proxy/FnjF3uIthCOTaNUr_UGZUWNOBhWwVrxaphzkhAfjbmWsIqds7I0r2l1SGDizzuA7YZZXKpgYCg6UvBYcxPvEptHnAbufH38oxKdU0pOgE71V6-EPGZkjKkbagxbaBegVztO6bjVh6Plm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400" dirty="0">
                <a:latin typeface="Book Antiqua" panose="02040602050305030304" pitchFamily="18" charset="0"/>
              </a:rPr>
              <a:t>https://www.rgo.ru/sites/default/files/styles/head_image_article/public/node/81424/photo-2024-03-04-183928.jpeg?itok=197aBUa-    </a:t>
            </a:r>
            <a:endParaRPr lang="ru-RU" sz="14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400" dirty="0" smtClean="0">
                <a:latin typeface="Book Antiqua" panose="02040602050305030304" pitchFamily="18" charset="0"/>
              </a:rPr>
              <a:t>https</a:t>
            </a:r>
            <a:r>
              <a:rPr lang="en-US" sz="1400" dirty="0">
                <a:latin typeface="Book Antiqua" panose="02040602050305030304" pitchFamily="18" charset="0"/>
              </a:rPr>
              <a:t>://</a:t>
            </a:r>
            <a:r>
              <a:rPr lang="en-US" sz="1400" dirty="0" smtClean="0">
                <a:latin typeface="Book Antiqua" panose="02040602050305030304" pitchFamily="18" charset="0"/>
              </a:rPr>
              <a:t>www.evaveda.com/wp-content/compressxnextgen/uploads/2017/03/Dioksin-foto-300.jpg.avif</a:t>
            </a:r>
            <a:endParaRPr lang="ru-RU" sz="14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400" dirty="0">
                <a:latin typeface="Book Antiqua" panose="02040602050305030304" pitchFamily="18" charset="0"/>
              </a:rPr>
              <a:t>https://</a:t>
            </a:r>
            <a:r>
              <a:rPr lang="en-US" sz="1400" dirty="0" smtClean="0">
                <a:latin typeface="Book Antiqua" panose="02040602050305030304" pitchFamily="18" charset="0"/>
              </a:rPr>
              <a:t>c0.klipartz.com/pngpicture/594/408/gratis-png-africa-mapa-en-blanco-mapa-del-mundo-mapa-polityczna-africa.png</a:t>
            </a:r>
            <a:endParaRPr lang="ru-RU" sz="14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400" dirty="0">
                <a:latin typeface="Book Antiqua" panose="02040602050305030304" pitchFamily="18" charset="0"/>
              </a:rPr>
              <a:t>https://static.tildacdn.com/tild3431-3366-4239-b538-313536343031/photo_2021-11-16_18-.jpg</a:t>
            </a: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600" dirty="0" smtClean="0">
                <a:latin typeface="Book Antiqua" panose="02040602050305030304" pitchFamily="18" charset="0"/>
              </a:rPr>
              <a:t>pak-production.ruelitpack.ru</a:t>
            </a:r>
            <a:endParaRPr lang="en-US" sz="1600" dirty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600" dirty="0" smtClean="0">
                <a:latin typeface="Book Antiqua" panose="02040602050305030304" pitchFamily="18" charset="0"/>
              </a:rPr>
              <a:t>WhitePack.ru</a:t>
            </a:r>
            <a:endParaRPr lang="ru-RU" sz="16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r>
              <a:rPr lang="en-US" sz="1600" dirty="0">
                <a:latin typeface="Book Antiqua" panose="02040602050305030304" pitchFamily="18" charset="0"/>
              </a:rPr>
              <a:t>https://www.w2e.ru/blog/rabotaet-li-zapret-na-plastikovye-pakety/</a:t>
            </a:r>
            <a:endParaRPr lang="ru-RU" sz="1600" dirty="0" smtClean="0">
              <a:latin typeface="Book Antiqua" panose="02040602050305030304" pitchFamily="18" charset="0"/>
            </a:endParaRPr>
          </a:p>
          <a:p>
            <a:pPr marL="342900" indent="-342900" algn="just">
              <a:lnSpc>
                <a:spcPct val="120000"/>
              </a:lnSpc>
              <a:buFont typeface="+mj-lt"/>
              <a:buAutoNum type="arabicParenR"/>
            </a:pPr>
            <a:endParaRPr lang="ru-RU" sz="1600" dirty="0" smtClean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3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197" y="529206"/>
            <a:ext cx="8352928" cy="1319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1. </a:t>
            </a:r>
            <a:r>
              <a:rPr lang="ru-RU" sz="2800" b="1" dirty="0">
                <a:latin typeface="Book Antiqua" panose="02040602050305030304" pitchFamily="18" charset="0"/>
              </a:rPr>
              <a:t>В какой стране и для чего был создан первый полиэтиленовый пакет в 1957 </a:t>
            </a:r>
            <a:r>
              <a:rPr lang="ru-RU" sz="2800" b="1" dirty="0" smtClean="0">
                <a:latin typeface="Book Antiqua" panose="02040602050305030304" pitchFamily="18" charset="0"/>
              </a:rPr>
              <a:t>году?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4846577" y="4293096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США, </a:t>
            </a:r>
            <a:endParaRPr lang="ru-RU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для </a:t>
            </a: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упаковки хлеба, овощей и фруктов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0682" y="2672916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Норвегии, </a:t>
            </a:r>
            <a:endParaRPr lang="ru-RU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для </a:t>
            </a: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упаковки рыбы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0682" y="4293096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Эфиопии, </a:t>
            </a:r>
            <a:endParaRPr lang="ru-RU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для </a:t>
            </a: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упаковки кофе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60032" y="2672916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Индии, </a:t>
            </a:r>
            <a:endParaRPr lang="ru-RU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для </a:t>
            </a: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упаковки специй</a:t>
            </a:r>
          </a:p>
        </p:txBody>
      </p:sp>
    </p:spTree>
    <p:extLst>
      <p:ext uri="{BB962C8B-B14F-4D97-AF65-F5344CB8AC3E}">
        <p14:creationId xmlns:p14="http://schemas.microsoft.com/office/powerpoint/2010/main" val="196059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2990" y="3065961"/>
            <a:ext cx="78980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ct val="150000"/>
              </a:lnSpc>
            </a:pPr>
            <a:r>
              <a:rPr lang="ru-RU" sz="2800" dirty="0">
                <a:latin typeface="Bookman Old Style" panose="02050604050505020204" pitchFamily="18" charset="0"/>
              </a:rPr>
              <a:t>В </a:t>
            </a:r>
            <a:r>
              <a:rPr lang="ru-RU" sz="2800" b="1" dirty="0">
                <a:latin typeface="Bookman Old Style" panose="02050604050505020204" pitchFamily="18" charset="0"/>
              </a:rPr>
              <a:t>США</a:t>
            </a:r>
            <a:r>
              <a:rPr lang="ru-RU" sz="2800" dirty="0">
                <a:latin typeface="Bookman Old Style" panose="02050604050505020204" pitchFamily="18" charset="0"/>
              </a:rPr>
              <a:t> в </a:t>
            </a:r>
            <a:r>
              <a:rPr lang="ru-RU" sz="2800" b="1" dirty="0">
                <a:latin typeface="Bookman Old Style" panose="02050604050505020204" pitchFamily="18" charset="0"/>
              </a:rPr>
              <a:t>1957 году </a:t>
            </a:r>
            <a:r>
              <a:rPr lang="ru-RU" sz="2800" dirty="0">
                <a:latin typeface="Bookman Old Style" panose="02050604050505020204" pitchFamily="18" charset="0"/>
              </a:rPr>
              <a:t>создали первый полиэтиленовый пакет. </a:t>
            </a:r>
            <a:endParaRPr lang="ru-RU" sz="2800" dirty="0" smtClean="0">
              <a:latin typeface="Bookman Old Style" panose="02050604050505020204" pitchFamily="18" charset="0"/>
            </a:endParaRPr>
          </a:p>
          <a:p>
            <a:pPr indent="719138" algn="just">
              <a:lnSpc>
                <a:spcPct val="150000"/>
              </a:lnSpc>
            </a:pPr>
            <a:r>
              <a:rPr lang="ru-RU" sz="2800" dirty="0" smtClean="0">
                <a:latin typeface="Bookman Old Style" panose="02050604050505020204" pitchFamily="18" charset="0"/>
              </a:rPr>
              <a:t>Он </a:t>
            </a:r>
            <a:r>
              <a:rPr lang="ru-RU" sz="2800" dirty="0">
                <a:latin typeface="Bookman Old Style" panose="02050604050505020204" pitchFamily="18" charset="0"/>
              </a:rPr>
              <a:t>был предназначен для упаковки пищевой продукции: фруктов, овощей, хлеба и сэндвичей. </a:t>
            </a:r>
          </a:p>
        </p:txBody>
      </p:sp>
      <p:pic>
        <p:nvPicPr>
          <p:cNvPr id="2050" name="Picture 2" descr="C:\Users\pozdn\Downloads\y6hplue00mr5x4mzh5sxu5mdnar3sjpp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140" y="-744"/>
            <a:ext cx="459486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ozdn\Downloads\images (7).jf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AFFFE"/>
              </a:clrFrom>
              <a:clrTo>
                <a:srgbClr val="FA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6632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72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197" y="529206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2. </a:t>
            </a:r>
            <a:r>
              <a:rPr lang="ru-RU" sz="2800" b="1" dirty="0">
                <a:latin typeface="Book Antiqua" panose="02040602050305030304" pitchFamily="18" charset="0"/>
              </a:rPr>
              <a:t>Назовите время эксплуатации человеком одного полиэтиленового пакета и время его разложения </a:t>
            </a:r>
            <a:r>
              <a:rPr lang="ru-RU" sz="2800" b="1">
                <a:latin typeface="Book Antiqua" panose="02040602050305030304" pitchFamily="18" charset="0"/>
              </a:rPr>
              <a:t>после </a:t>
            </a:r>
            <a:r>
              <a:rPr lang="ru-RU" sz="2800" b="1" smtClean="0">
                <a:latin typeface="Book Antiqua" panose="02040602050305030304" pitchFamily="18" charset="0"/>
              </a:rPr>
              <a:t>использования.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4774569" y="3068960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12 минут/ от 50 до 500 лет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0682" y="3068960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5 минут/5 лет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0682" y="4689140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15 минут/ до 200 лет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4" y="4689140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20 минут/ </a:t>
            </a:r>
            <a:r>
              <a:rPr 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от 50 до </a:t>
            </a:r>
            <a:r>
              <a:rPr lang="ru-RU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100 лет</a:t>
            </a:r>
          </a:p>
        </p:txBody>
      </p:sp>
    </p:spTree>
    <p:extLst>
      <p:ext uri="{BB962C8B-B14F-4D97-AF65-F5344CB8AC3E}">
        <p14:creationId xmlns:p14="http://schemas.microsoft.com/office/powerpoint/2010/main" val="170417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733256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/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</a:rPr>
              <a:t>Время эксплуатации полиэтиленового пакета в среднем составляет </a:t>
            </a:r>
            <a:r>
              <a:rPr lang="ru-RU" sz="2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12 минут</a:t>
            </a:r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</a:rPr>
              <a:t>. 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6632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70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  <a:latin typeface="Bookman Old Style" panose="02050604050505020204" pitchFamily="18" charset="0"/>
                <a:cs typeface="Arial" pitchFamily="34" charset="0"/>
              </a:rPr>
              <a:t>Пакеты облегчают жизнь человека, мы используем их для упаковки, транспортировки и хранения продуктов питания и других вещей нашего быта, </a:t>
            </a:r>
            <a:r>
              <a:rPr lang="ru-RU" altLang="ru-RU" sz="2400" b="1" i="1" dirty="0">
                <a:latin typeface="Bookman Old Style" panose="02050604050505020204" pitchFamily="18" charset="0"/>
                <a:cs typeface="Arial" pitchFamily="34" charset="0"/>
              </a:rPr>
              <a:t>а потом </a:t>
            </a:r>
            <a:r>
              <a:rPr lang="ru-RU" altLang="ru-RU" sz="2400" b="1" i="1" dirty="0" smtClean="0">
                <a:latin typeface="Bookman Old Style" panose="02050604050505020204" pitchFamily="18" charset="0"/>
                <a:cs typeface="Arial" pitchFamily="34" charset="0"/>
              </a:rPr>
              <a:t>выбрасываем.</a:t>
            </a:r>
            <a:endParaRPr lang="ru-RU" altLang="ru-RU" sz="2400" b="1" i="1" dirty="0">
              <a:latin typeface="Bookman Old Style" panose="0205060405050502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32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8092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 algn="just">
              <a:lnSpc>
                <a:spcPct val="120000"/>
              </a:lnSpc>
            </a:pPr>
            <a:r>
              <a:rPr lang="ru-RU" sz="2400" dirty="0" smtClean="0">
                <a:latin typeface="Bookman Old Style" panose="02050604050505020204" pitchFamily="18" charset="0"/>
              </a:rPr>
              <a:t>На </a:t>
            </a:r>
            <a:r>
              <a:rPr lang="ru-RU" sz="2400" dirty="0">
                <a:latin typeface="Bookman Old Style" panose="02050604050505020204" pitchFamily="18" charset="0"/>
              </a:rPr>
              <a:t>время разложения пластиковых пакетов влияет масса факторов: материал пакета, толщина изделия, среда, в которой пластик будет находиться. </a:t>
            </a:r>
          </a:p>
        </p:txBody>
      </p:sp>
      <p:pic>
        <p:nvPicPr>
          <p:cNvPr id="4099" name="Picture 3" descr="C:\Users\pozdn\OneDrive\Документы\пакет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20820"/>
            <a:ext cx="5328592" cy="467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780927"/>
            <a:ext cx="403244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 algn="just">
              <a:lnSpc>
                <a:spcPct val="120000"/>
              </a:lnSpc>
            </a:pPr>
            <a:r>
              <a:rPr lang="ru-RU" sz="2400" dirty="0">
                <a:latin typeface="Bookman Old Style" panose="02050604050505020204" pitchFamily="18" charset="0"/>
              </a:rPr>
              <a:t>Конкретного срока разложения бытового полиэтиленового пакета нет, он может варьироваться </a:t>
            </a:r>
            <a:r>
              <a:rPr lang="ru-RU" sz="2400" b="1" dirty="0" smtClean="0">
                <a:latin typeface="Bookman Old Style" panose="02050604050505020204" pitchFamily="18" charset="0"/>
              </a:rPr>
              <a:t>от </a:t>
            </a:r>
            <a:r>
              <a:rPr lang="ru-RU" sz="2400" b="1" dirty="0">
                <a:latin typeface="Bookman Old Style" panose="02050604050505020204" pitchFamily="18" charset="0"/>
              </a:rPr>
              <a:t>50 до 500 лет</a:t>
            </a:r>
            <a:r>
              <a:rPr lang="ru-RU" sz="2400" dirty="0">
                <a:latin typeface="Bookman Old Style" panose="0205060405050502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615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197" y="529206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n>
                  <a:solidFill>
                    <a:srgbClr val="2C8458"/>
                  </a:solidFill>
                </a:ln>
                <a:solidFill>
                  <a:srgbClr val="00C491"/>
                </a:solidFill>
                <a:latin typeface="Book Antiqua" panose="02040602050305030304" pitchFamily="18" charset="0"/>
              </a:rPr>
              <a:t>3. </a:t>
            </a:r>
            <a:r>
              <a:rPr lang="ru-RU" sz="2800" b="1" dirty="0">
                <a:latin typeface="Book Antiqua" panose="02040602050305030304" pitchFamily="18" charset="0"/>
              </a:rPr>
              <a:t>Какое природное сырьё используется для изготовления полиэтиленовых пакетов?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10068" y="2456892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Нефть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73955" y="2456892"/>
            <a:ext cx="3991339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Полиамид</a:t>
            </a:r>
            <a:endParaRPr lang="ru-RU" sz="28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0068" y="4077072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 err="1" smtClean="0">
                <a:solidFill>
                  <a:schemeClr val="tx1"/>
                </a:solidFill>
                <a:latin typeface="Bookman Old Style" panose="02050604050505020204" pitchFamily="18" charset="0"/>
              </a:rPr>
              <a:t>Спанбонд</a:t>
            </a:r>
            <a:endParaRPr lang="ru-RU" sz="28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87410" y="4077072"/>
            <a:ext cx="3977884" cy="1224136"/>
          </a:xfrm>
          <a:prstGeom prst="roundRect">
            <a:avLst/>
          </a:prstGeom>
          <a:solidFill>
            <a:srgbClr val="00C491">
              <a:alpha val="43000"/>
            </a:srgbClr>
          </a:solidFill>
          <a:ln>
            <a:solidFill>
              <a:srgbClr val="2C8458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Полипропилен</a:t>
            </a:r>
            <a:endParaRPr lang="ru-RU" sz="28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03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__themusicalnomad__negative-beep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652" y="171748"/>
            <a:ext cx="8550696" cy="3602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>
              <a:lnSpc>
                <a:spcPct val="120000"/>
              </a:lnSpc>
            </a:pPr>
            <a:r>
              <a:rPr lang="ru-RU" sz="2400" dirty="0">
                <a:latin typeface="Bookman Old Style" panose="02050604050505020204" pitchFamily="18" charset="0"/>
              </a:rPr>
              <a:t>Основным </a:t>
            </a:r>
            <a:r>
              <a:rPr lang="ru-RU" sz="2400" b="1" i="1" dirty="0">
                <a:latin typeface="Bookman Old Style" panose="02050604050505020204" pitchFamily="18" charset="0"/>
              </a:rPr>
              <a:t>природным</a:t>
            </a:r>
            <a:r>
              <a:rPr lang="ru-RU" sz="2400" dirty="0">
                <a:latin typeface="Bookman Old Style" panose="02050604050505020204" pitchFamily="18" charset="0"/>
              </a:rPr>
              <a:t> сырьем для изготовления полиэтиленовых пакетов является </a:t>
            </a:r>
            <a:r>
              <a:rPr lang="ru-RU" sz="2400" b="1" dirty="0">
                <a:latin typeface="Bookman Old Style" panose="02050604050505020204" pitchFamily="18" charset="0"/>
              </a:rPr>
              <a:t>нефть</a:t>
            </a:r>
            <a:r>
              <a:rPr lang="ru-RU" sz="2400" dirty="0">
                <a:latin typeface="Bookman Old Style" panose="02050604050505020204" pitchFamily="18" charset="0"/>
              </a:rPr>
              <a:t> и природный газ. </a:t>
            </a:r>
            <a:endParaRPr lang="ru-RU" sz="2400" dirty="0" smtClean="0">
              <a:latin typeface="Bookman Old Style" panose="02050604050505020204" pitchFamily="18" charset="0"/>
            </a:endParaRPr>
          </a:p>
          <a:p>
            <a:pPr indent="719138" algn="just">
              <a:lnSpc>
                <a:spcPct val="120000"/>
              </a:lnSpc>
            </a:pPr>
            <a:r>
              <a:rPr lang="ru-RU" sz="2400" dirty="0" smtClean="0">
                <a:latin typeface="Bookman Old Style" panose="02050604050505020204" pitchFamily="18" charset="0"/>
              </a:rPr>
              <a:t>Нефть </a:t>
            </a:r>
            <a:r>
              <a:rPr lang="ru-RU" sz="2400" dirty="0">
                <a:latin typeface="Bookman Old Style" panose="02050604050505020204" pitchFamily="18" charset="0"/>
              </a:rPr>
              <a:t>перерабатывается в различные нефтепродукты, одним из которых является этилен. Этилен затем подвергается полимеризации, в результате чего образуется полиэтилен, из которого и производят </a:t>
            </a:r>
            <a:r>
              <a:rPr lang="ru-RU" sz="2400" dirty="0" smtClean="0">
                <a:latin typeface="Bookman Old Style" panose="02050604050505020204" pitchFamily="18" charset="0"/>
              </a:rPr>
              <a:t>пакеты.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C:\Users\pozdn\Downloads\1562495947_0_299_2001_1424_1920x0_80_0_0_5dd17b0625edd42896b7d3ec5b6ce9c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436" y="3831308"/>
            <a:ext cx="5084057" cy="285978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ozdn\Downloads\Depositphotos_252416302_l-20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858" r="19708"/>
          <a:stretch/>
        </p:blipFill>
        <p:spPr bwMode="auto">
          <a:xfrm>
            <a:off x="170260" y="3832690"/>
            <a:ext cx="3619310" cy="28584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26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1066</Words>
  <Application>Microsoft Office PowerPoint</Application>
  <PresentationFormat>Экран (4:3)</PresentationFormat>
  <Paragraphs>162</Paragraphs>
  <Slides>26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pozdn</dc:creator>
  <cp:lastModifiedBy>pozdn</cp:lastModifiedBy>
  <cp:revision>98</cp:revision>
  <dcterms:created xsi:type="dcterms:W3CDTF">2025-06-18T18:21:25Z</dcterms:created>
  <dcterms:modified xsi:type="dcterms:W3CDTF">2025-06-21T11:34:41Z</dcterms:modified>
</cp:coreProperties>
</file>