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  <p:sldMasterId id="2147483672" r:id="rId2"/>
    <p:sldMasterId id="2147483767" r:id="rId3"/>
    <p:sldMasterId id="2147483781" r:id="rId4"/>
    <p:sldMasterId id="2147483795" r:id="rId5"/>
    <p:sldMasterId id="2147483809" r:id="rId6"/>
  </p:sldMasterIdLst>
  <p:notesMasterIdLst>
    <p:notesMasterId r:id="rId7"/>
  </p:notesMasterIdLst>
  <p:sldIdLst>
    <p:sldId id="385" r:id="rId8"/>
    <p:sldId id="258" r:id="rId9"/>
    <p:sldId id="262" r:id="rId10"/>
    <p:sldId id="267" r:id="rId11"/>
    <p:sldId id="263" r:id="rId12"/>
    <p:sldId id="302" r:id="rId13"/>
    <p:sldId id="303" r:id="rId14"/>
    <p:sldId id="310" r:id="rId15"/>
    <p:sldId id="311" r:id="rId16"/>
    <p:sldId id="377" r:id="rId17"/>
    <p:sldId id="378" r:id="rId18"/>
    <p:sldId id="273" r:id="rId19"/>
    <p:sldId id="363" r:id="rId20"/>
    <p:sldId id="269" r:id="rId21"/>
    <p:sldId id="319" r:id="rId22"/>
    <p:sldId id="270" r:id="rId23"/>
    <p:sldId id="364" r:id="rId24"/>
    <p:sldId id="320" r:id="rId25"/>
    <p:sldId id="312" r:id="rId26"/>
    <p:sldId id="379" r:id="rId27"/>
    <p:sldId id="297" r:id="rId28"/>
    <p:sldId id="298" r:id="rId29"/>
    <p:sldId id="316" r:id="rId30"/>
    <p:sldId id="317" r:id="rId31"/>
    <p:sldId id="278" r:id="rId32"/>
    <p:sldId id="284" r:id="rId33"/>
    <p:sldId id="315" r:id="rId34"/>
    <p:sldId id="322" r:id="rId35"/>
    <p:sldId id="365" r:id="rId36"/>
    <p:sldId id="286" r:id="rId37"/>
    <p:sldId id="288" r:id="rId38"/>
    <p:sldId id="321" r:id="rId39"/>
    <p:sldId id="367" r:id="rId40"/>
    <p:sldId id="283" r:id="rId41"/>
    <p:sldId id="289" r:id="rId42"/>
    <p:sldId id="329" r:id="rId43"/>
    <p:sldId id="294" r:id="rId44"/>
    <p:sldId id="323" r:id="rId45"/>
  </p:sldIdLst>
  <p:sldSz cx="9144000" cy="6858000" type="screen4x3"/>
  <p:notesSz cx="6858000" cy="9144000"/>
  <p:custDataLst>
    <p:tags r:id="rId4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29" autoAdjust="0"/>
    <p:restoredTop sz="94660"/>
  </p:normalViewPr>
  <p:slideViewPr>
    <p:cSldViewPr>
      <p:cViewPr varScale="1">
        <p:scale>
          <a:sx n="69" d="100"/>
          <a:sy n="69" d="100"/>
        </p:scale>
        <p:origin x="139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3.xml" /><Relationship Id="rId11" Type="http://schemas.openxmlformats.org/officeDocument/2006/relationships/slide" Target="slides/slide4.xml" /><Relationship Id="rId12" Type="http://schemas.openxmlformats.org/officeDocument/2006/relationships/slide" Target="slides/slide5.xml" /><Relationship Id="rId13" Type="http://schemas.openxmlformats.org/officeDocument/2006/relationships/slide" Target="slides/slide6.xml" /><Relationship Id="rId14" Type="http://schemas.openxmlformats.org/officeDocument/2006/relationships/slide" Target="slides/slide7.xml" /><Relationship Id="rId15" Type="http://schemas.openxmlformats.org/officeDocument/2006/relationships/slide" Target="slides/slide8.xml" /><Relationship Id="rId16" Type="http://schemas.openxmlformats.org/officeDocument/2006/relationships/slide" Target="slides/slide9.xml" /><Relationship Id="rId17" Type="http://schemas.openxmlformats.org/officeDocument/2006/relationships/slide" Target="slides/slide10.xml" /><Relationship Id="rId18" Type="http://schemas.openxmlformats.org/officeDocument/2006/relationships/slide" Target="slides/slide11.xml" /><Relationship Id="rId19" Type="http://schemas.openxmlformats.org/officeDocument/2006/relationships/slide" Target="slides/slide12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3.xml" /><Relationship Id="rId21" Type="http://schemas.openxmlformats.org/officeDocument/2006/relationships/slide" Target="slides/slide14.xml" /><Relationship Id="rId22" Type="http://schemas.openxmlformats.org/officeDocument/2006/relationships/slide" Target="slides/slide15.xml" /><Relationship Id="rId23" Type="http://schemas.openxmlformats.org/officeDocument/2006/relationships/slide" Target="slides/slide16.xml" /><Relationship Id="rId24" Type="http://schemas.openxmlformats.org/officeDocument/2006/relationships/slide" Target="slides/slide17.xml" /><Relationship Id="rId25" Type="http://schemas.openxmlformats.org/officeDocument/2006/relationships/slide" Target="slides/slide18.xml" /><Relationship Id="rId26" Type="http://schemas.openxmlformats.org/officeDocument/2006/relationships/slide" Target="slides/slide19.xml" /><Relationship Id="rId27" Type="http://schemas.openxmlformats.org/officeDocument/2006/relationships/slide" Target="slides/slide20.xml" /><Relationship Id="rId28" Type="http://schemas.openxmlformats.org/officeDocument/2006/relationships/slide" Target="slides/slide21.xml" /><Relationship Id="rId29" Type="http://schemas.openxmlformats.org/officeDocument/2006/relationships/slide" Target="slides/slide22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3.xml" /><Relationship Id="rId31" Type="http://schemas.openxmlformats.org/officeDocument/2006/relationships/slide" Target="slides/slide24.xml" /><Relationship Id="rId32" Type="http://schemas.openxmlformats.org/officeDocument/2006/relationships/slide" Target="slides/slide25.xml" /><Relationship Id="rId33" Type="http://schemas.openxmlformats.org/officeDocument/2006/relationships/slide" Target="slides/slide26.xml" /><Relationship Id="rId34" Type="http://schemas.openxmlformats.org/officeDocument/2006/relationships/slide" Target="slides/slide27.xml" /><Relationship Id="rId35" Type="http://schemas.openxmlformats.org/officeDocument/2006/relationships/slide" Target="slides/slide28.xml" /><Relationship Id="rId36" Type="http://schemas.openxmlformats.org/officeDocument/2006/relationships/slide" Target="slides/slide29.xml" /><Relationship Id="rId37" Type="http://schemas.openxmlformats.org/officeDocument/2006/relationships/slide" Target="slides/slide30.xml" /><Relationship Id="rId38" Type="http://schemas.openxmlformats.org/officeDocument/2006/relationships/slide" Target="slides/slide31.xml" /><Relationship Id="rId39" Type="http://schemas.openxmlformats.org/officeDocument/2006/relationships/slide" Target="slides/slide32.xml" /><Relationship Id="rId4" Type="http://schemas.openxmlformats.org/officeDocument/2006/relationships/slideMaster" Target="slideMasters/slideMaster4.xml" /><Relationship Id="rId40" Type="http://schemas.openxmlformats.org/officeDocument/2006/relationships/slide" Target="slides/slide33.xml" /><Relationship Id="rId41" Type="http://schemas.openxmlformats.org/officeDocument/2006/relationships/slide" Target="slides/slide34.xml" /><Relationship Id="rId42" Type="http://schemas.openxmlformats.org/officeDocument/2006/relationships/slide" Target="slides/slide35.xml" /><Relationship Id="rId43" Type="http://schemas.openxmlformats.org/officeDocument/2006/relationships/slide" Target="slides/slide36.xml" /><Relationship Id="rId44" Type="http://schemas.openxmlformats.org/officeDocument/2006/relationships/slide" Target="slides/slide37.xml" /><Relationship Id="rId45" Type="http://schemas.openxmlformats.org/officeDocument/2006/relationships/slide" Target="slides/slide38.xml" /><Relationship Id="rId46" Type="http://schemas.openxmlformats.org/officeDocument/2006/relationships/tags" Target="tags/tag1.xml" /><Relationship Id="rId47" Type="http://schemas.openxmlformats.org/officeDocument/2006/relationships/presProps" Target="presProps.xml" /><Relationship Id="rId48" Type="http://schemas.openxmlformats.org/officeDocument/2006/relationships/viewProps" Target="viewProps.xml" /><Relationship Id="rId49" Type="http://schemas.openxmlformats.org/officeDocument/2006/relationships/theme" Target="theme/theme1.xml" /><Relationship Id="rId5" Type="http://schemas.openxmlformats.org/officeDocument/2006/relationships/slideMaster" Target="slideMasters/slideMaster5.xml" /><Relationship Id="rId50" Type="http://schemas.openxmlformats.org/officeDocument/2006/relationships/tableStyles" Target="tableStyles.xml" /><Relationship Id="rId6" Type="http://schemas.openxmlformats.org/officeDocument/2006/relationships/slideMaster" Target="slideMasters/slideMaster6.xml" /><Relationship Id="rId7" Type="http://schemas.openxmlformats.org/officeDocument/2006/relationships/notesMaster" Target="notesMasters/notesMaster1.xml" /><Relationship Id="rId8" Type="http://schemas.openxmlformats.org/officeDocument/2006/relationships/slide" Target="slides/slide1.xml" /><Relationship Id="rId9" Type="http://schemas.openxmlformats.org/officeDocument/2006/relationships/slide" Target="slides/slide2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7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D3FE67-56C3-4DB5-80EE-57B2FCE1B56A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C8856A-6141-4512-9CDC-905D16F02A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7579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66239-178D-4541-B97D-F04D9A388F3B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A75A3-0EC8-4B50-8A26-4B1836651F8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66239-178D-4541-B97D-F04D9A388F3B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A75A3-0EC8-4B50-8A26-4B1836651F8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heme" Target="../theme/theme5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heme" Target="../theme/theme6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D766239-178D-4541-B97D-F04D9A388F3B}" type="datetimeFigureOut">
              <a:rPr lang="ru-RU" smtClean="0"/>
              <a:t>13.10.2024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9DA75A3-0EC8-4B50-8A26-4B1836651F8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ransition/>
  <p:timing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166"/>
          <p:cNvGrpSpPr/>
          <p:nvPr/>
        </p:nvGrpSpPr>
        <p:grpSpPr>
          <a:xfrm>
            <a:off x="0" y="0"/>
            <a:ext cx="9144000" cy="6858000"/>
            <a:chExt cx="5760" cy="4320"/>
          </a:xfrm>
        </p:grpSpPr>
        <p:grpSp>
          <p:nvGrpSpPr>
            <p:cNvPr id="3" name="Group 165"/>
            <p:cNvGrpSpPr/>
            <p:nvPr/>
          </p:nvGrpSpPr>
          <p:grpSpPr>
            <a:xfrm>
              <a:off x="0" y="0"/>
              <a:ext cx="5760" cy="1224"/>
              <a:chExt cx="5760" cy="1224"/>
            </a:xfrm>
          </p:grpSpPr>
          <p:pic>
            <p:nvPicPr>
              <p:cNvPr id="1173" name="Picture 149" descr="4_1"/>
              <p:cNvPicPr>
                <a:picLocks noChangeAspect="1" noChangeArrowheads="1"/>
              </p:cNvPicPr>
              <p:nvPr/>
            </p:nvPicPr>
            <p:blipFill>
              <a:blip r:embed="rId1"/>
              <a:stretch>
                <a:fillRect/>
              </a:stretch>
            </p:blipFill>
            <p:spPr bwMode="gray">
              <a:xfrm>
                <a:off x="0" y="0"/>
                <a:ext cx="5760" cy="1224"/>
              </a:xfrm>
              <a:prstGeom prst="rect">
                <a:avLst/>
              </a:prstGeom>
              <a:noFill/>
            </p:spPr>
          </p:pic>
          <p:pic>
            <p:nvPicPr>
              <p:cNvPr id="1177" name="Picture 153" descr="6"/>
              <p:cNvPicPr>
                <a:picLocks noChangeAspect="1" noChangeArrowheads="1"/>
              </p:cNvPicPr>
              <p:nvPr/>
            </p:nvPicPr>
            <p:blipFill>
              <a:blip r:embed="rId2"/>
              <a:stretch>
                <a:fillRect/>
              </a:stretch>
            </p:blipFill>
            <p:spPr bwMode="gray">
              <a:xfrm>
                <a:off x="5094" y="0"/>
                <a:ext cx="666" cy="846"/>
              </a:xfrm>
              <a:prstGeom prst="rect">
                <a:avLst/>
              </a:prstGeom>
              <a:noFill/>
            </p:spPr>
          </p:pic>
          <p:pic>
            <p:nvPicPr>
              <p:cNvPr id="1182" name="Picture 158" descr="123"/>
              <p:cNvPicPr>
                <a:picLocks noChangeAspect="1" noChangeArrowheads="1"/>
              </p:cNvPicPr>
              <p:nvPr/>
            </p:nvPicPr>
            <p:blipFill>
              <a:blip r:embed="rId3"/>
              <a:stretch>
                <a:fillRect/>
              </a:stretch>
            </p:blipFill>
            <p:spPr bwMode="gray">
              <a:xfrm rot="930090">
                <a:off x="48" y="96"/>
                <a:ext cx="543" cy="524"/>
              </a:xfrm>
              <a:prstGeom prst="rect">
                <a:avLst/>
              </a:prstGeom>
              <a:noFill/>
            </p:spPr>
          </p:pic>
        </p:grpSp>
        <p:sp>
          <p:nvSpPr>
            <p:cNvPr id="1188" name="Rectangle 164"/>
            <p:cNvSpPr>
              <a:spLocks noChangeArrowheads="1"/>
            </p:cNvSpPr>
            <p:nvPr/>
          </p:nvSpPr>
          <p:spPr bwMode="gray">
            <a:xfrm>
              <a:off x="0" y="4128"/>
              <a:ext cx="5760" cy="19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pic>
          <p:nvPicPr>
            <p:cNvPr id="1187" name="Picture 163" descr="artplus_nature_naturalcity38_g"/>
            <p:cNvPicPr>
              <a:picLocks noChangeAspect="1" noChangeArrowheads="1"/>
            </p:cNvPicPr>
            <p:nvPr/>
          </p:nvPicPr>
          <p:blipFill>
            <a:blip r:embed="rId4">
              <a:lum bright="12000" contrast="12000"/>
            </a:blip>
            <a:srcRect r="31580"/>
            <a:stretch>
              <a:fillRect/>
            </a:stretch>
          </p:blipFill>
          <p:spPr bwMode="gray">
            <a:xfrm>
              <a:off x="4752" y="3353"/>
              <a:ext cx="1008" cy="967"/>
            </a:xfrm>
            <a:prstGeom prst="rect">
              <a:avLst/>
            </a:prstGeom>
            <a:noFill/>
          </p:spPr>
        </p:pic>
      </p:grp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7"/>
            <a:ext cx="21336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750" b="1">
                <a:solidFill>
                  <a:schemeClr val="bg1"/>
                </a:solidFill>
                <a:latin typeface="+mn-lt"/>
              </a:defRPr>
            </a:lvl1pPr>
          </a:lstStyle>
          <a:p>
            <a:pPr defTabSz="342900"/>
            <a:fld id="{48A87A34-81AB-432B-8DAE-1953F412C126}" type="datetimeFigureOut">
              <a:rPr lang="en-US" smtClean="0">
                <a:solidFill>
                  <a:srgbClr val="FFFFFF"/>
                </a:solidFill>
              </a:rPr>
              <a:pPr defTabSz="342900"/>
              <a:t>10/13/2024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7"/>
            <a:ext cx="5334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750">
                <a:solidFill>
                  <a:schemeClr val="bg1"/>
                </a:solidFill>
                <a:latin typeface="+mn-lt"/>
              </a:defRPr>
            </a:lvl1pPr>
          </a:lstStyle>
          <a:p>
            <a:pPr defTabSz="342900"/>
            <a:fld id="{6D22F896-40B5-4ADD-8801-0D06FADFA095}" type="slidenum">
              <a:rPr lang="en-US" smtClean="0">
                <a:solidFill>
                  <a:srgbClr val="FFFFFF"/>
                </a:solidFill>
              </a:rPr>
              <a:pPr defTabSz="342900"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</a:ln>
          <a:effectLst/>
        </p:spPr>
        <p:txBody>
          <a:bodyPr/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14400" y="6537327"/>
            <a:ext cx="28956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chemeClr val="bg1"/>
                </a:solidFill>
              </a:defRPr>
            </a:lvl1pPr>
          </a:lstStyle>
          <a:p>
            <a:pPr defTabSz="342900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842331"/>
      </p:ext>
    </p:extLst>
  </p:cSld>
  <p:clrMap bg1="lt1" tx1="dk1" bg2="lt2" tx2="dk2" accent1="accent1" accent2="accent2" accent3="accent3" accent4="accent4" accent5="accent5" accent6="accent6" hlink="hlink" folHlink="folHlink"/>
  <p:transition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100" b="1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100">
          <a:solidFill>
            <a:schemeClr val="tx1"/>
          </a:solidFill>
          <a:latin typeface="Arial" pitchFamily="34" charset="0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1800">
          <a:solidFill>
            <a:schemeClr val="tx1"/>
          </a:solidFill>
          <a:latin typeface="Arial" pitchFamily="34" charset="0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Arial" pitchFamily="34" charset="0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166"/>
          <p:cNvGrpSpPr/>
          <p:nvPr/>
        </p:nvGrpSpPr>
        <p:grpSpPr>
          <a:xfrm>
            <a:off x="0" y="0"/>
            <a:ext cx="9144000" cy="6858000"/>
            <a:chExt cx="5760" cy="4320"/>
          </a:xfrm>
        </p:grpSpPr>
        <p:grpSp>
          <p:nvGrpSpPr>
            <p:cNvPr id="3" name="Group 165"/>
            <p:cNvGrpSpPr/>
            <p:nvPr/>
          </p:nvGrpSpPr>
          <p:grpSpPr>
            <a:xfrm>
              <a:off x="0" y="0"/>
              <a:ext cx="5760" cy="1224"/>
              <a:chExt cx="5760" cy="1224"/>
            </a:xfrm>
          </p:grpSpPr>
          <p:pic>
            <p:nvPicPr>
              <p:cNvPr id="1173" name="Picture 149" descr="4_1"/>
              <p:cNvPicPr>
                <a:picLocks noChangeAspect="1" noChangeArrowheads="1"/>
              </p:cNvPicPr>
              <p:nvPr/>
            </p:nvPicPr>
            <p:blipFill>
              <a:blip r:embed="rId1"/>
              <a:stretch>
                <a:fillRect/>
              </a:stretch>
            </p:blipFill>
            <p:spPr bwMode="gray">
              <a:xfrm>
                <a:off x="0" y="0"/>
                <a:ext cx="5760" cy="1224"/>
              </a:xfrm>
              <a:prstGeom prst="rect">
                <a:avLst/>
              </a:prstGeom>
              <a:noFill/>
            </p:spPr>
          </p:pic>
          <p:pic>
            <p:nvPicPr>
              <p:cNvPr id="1177" name="Picture 153" descr="6"/>
              <p:cNvPicPr>
                <a:picLocks noChangeAspect="1" noChangeArrowheads="1"/>
              </p:cNvPicPr>
              <p:nvPr/>
            </p:nvPicPr>
            <p:blipFill>
              <a:blip r:embed="rId2"/>
              <a:stretch>
                <a:fillRect/>
              </a:stretch>
            </p:blipFill>
            <p:spPr bwMode="gray">
              <a:xfrm>
                <a:off x="5094" y="0"/>
                <a:ext cx="666" cy="846"/>
              </a:xfrm>
              <a:prstGeom prst="rect">
                <a:avLst/>
              </a:prstGeom>
              <a:noFill/>
            </p:spPr>
          </p:pic>
          <p:pic>
            <p:nvPicPr>
              <p:cNvPr id="1182" name="Picture 158" descr="123"/>
              <p:cNvPicPr>
                <a:picLocks noChangeAspect="1" noChangeArrowheads="1"/>
              </p:cNvPicPr>
              <p:nvPr/>
            </p:nvPicPr>
            <p:blipFill>
              <a:blip r:embed="rId3"/>
              <a:stretch>
                <a:fillRect/>
              </a:stretch>
            </p:blipFill>
            <p:spPr bwMode="gray">
              <a:xfrm rot="930090">
                <a:off x="48" y="96"/>
                <a:ext cx="543" cy="524"/>
              </a:xfrm>
              <a:prstGeom prst="rect">
                <a:avLst/>
              </a:prstGeom>
              <a:noFill/>
            </p:spPr>
          </p:pic>
        </p:grpSp>
        <p:sp>
          <p:nvSpPr>
            <p:cNvPr id="1188" name="Rectangle 164"/>
            <p:cNvSpPr>
              <a:spLocks noChangeArrowheads="1"/>
            </p:cNvSpPr>
            <p:nvPr/>
          </p:nvSpPr>
          <p:spPr bwMode="gray">
            <a:xfrm>
              <a:off x="0" y="4128"/>
              <a:ext cx="5760" cy="19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pic>
          <p:nvPicPr>
            <p:cNvPr id="1187" name="Picture 163" descr="artplus_nature_naturalcity38_g"/>
            <p:cNvPicPr>
              <a:picLocks noChangeAspect="1" noChangeArrowheads="1"/>
            </p:cNvPicPr>
            <p:nvPr/>
          </p:nvPicPr>
          <p:blipFill>
            <a:blip r:embed="rId4">
              <a:lum bright="12000" contrast="12000"/>
            </a:blip>
            <a:srcRect r="31580"/>
            <a:stretch>
              <a:fillRect/>
            </a:stretch>
          </p:blipFill>
          <p:spPr bwMode="gray">
            <a:xfrm>
              <a:off x="4752" y="3353"/>
              <a:ext cx="1008" cy="967"/>
            </a:xfrm>
            <a:prstGeom prst="rect">
              <a:avLst/>
            </a:prstGeom>
            <a:noFill/>
          </p:spPr>
        </p:pic>
      </p:grp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7"/>
            <a:ext cx="21336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750" b="1">
                <a:solidFill>
                  <a:schemeClr val="bg1"/>
                </a:solidFill>
                <a:latin typeface="+mn-lt"/>
              </a:defRPr>
            </a:lvl1pPr>
          </a:lstStyle>
          <a:p>
            <a:pPr defTabSz="342900"/>
            <a:fld id="{48A87A34-81AB-432B-8DAE-1953F412C126}" type="datetimeFigureOut">
              <a:rPr lang="en-US" smtClean="0">
                <a:solidFill>
                  <a:srgbClr val="FFFFFF"/>
                </a:solidFill>
              </a:rPr>
              <a:pPr defTabSz="342900"/>
              <a:t>10/13/2024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7"/>
            <a:ext cx="5334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750">
                <a:solidFill>
                  <a:schemeClr val="bg1"/>
                </a:solidFill>
                <a:latin typeface="+mn-lt"/>
              </a:defRPr>
            </a:lvl1pPr>
          </a:lstStyle>
          <a:p>
            <a:pPr defTabSz="342900"/>
            <a:fld id="{6D22F896-40B5-4ADD-8801-0D06FADFA095}" type="slidenum">
              <a:rPr lang="en-US" smtClean="0">
                <a:solidFill>
                  <a:srgbClr val="FFFFFF"/>
                </a:solidFill>
              </a:rPr>
              <a:pPr defTabSz="342900"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</a:ln>
          <a:effectLst/>
        </p:spPr>
        <p:txBody>
          <a:bodyPr/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14400" y="6537327"/>
            <a:ext cx="28956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chemeClr val="bg1"/>
                </a:solidFill>
              </a:defRPr>
            </a:lvl1pPr>
          </a:lstStyle>
          <a:p>
            <a:pPr defTabSz="342900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952890"/>
      </p:ext>
    </p:extLst>
  </p:cSld>
  <p:clrMap bg1="lt1" tx1="dk1" bg2="lt2" tx2="dk2" accent1="accent1" accent2="accent2" accent3="accent3" accent4="accent4" accent5="accent5" accent6="accent6" hlink="hlink" folHlink="folHlink"/>
  <p:transition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100" b="1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100">
          <a:solidFill>
            <a:schemeClr val="tx1"/>
          </a:solidFill>
          <a:latin typeface="Arial" pitchFamily="34" charset="0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1800">
          <a:solidFill>
            <a:schemeClr val="tx1"/>
          </a:solidFill>
          <a:latin typeface="Arial" pitchFamily="34" charset="0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Arial" pitchFamily="34" charset="0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166"/>
          <p:cNvGrpSpPr/>
          <p:nvPr/>
        </p:nvGrpSpPr>
        <p:grpSpPr>
          <a:xfrm>
            <a:off x="0" y="0"/>
            <a:ext cx="9144000" cy="6858000"/>
            <a:chExt cx="5760" cy="4320"/>
          </a:xfrm>
        </p:grpSpPr>
        <p:grpSp>
          <p:nvGrpSpPr>
            <p:cNvPr id="3" name="Group 165"/>
            <p:cNvGrpSpPr/>
            <p:nvPr/>
          </p:nvGrpSpPr>
          <p:grpSpPr>
            <a:xfrm>
              <a:off x="0" y="0"/>
              <a:ext cx="5760" cy="1224"/>
              <a:chExt cx="5760" cy="1224"/>
            </a:xfrm>
          </p:grpSpPr>
          <p:pic>
            <p:nvPicPr>
              <p:cNvPr id="1173" name="Picture 149" descr="4_1"/>
              <p:cNvPicPr>
                <a:picLocks noChangeAspect="1" noChangeArrowheads="1"/>
              </p:cNvPicPr>
              <p:nvPr/>
            </p:nvPicPr>
            <p:blipFill>
              <a:blip r:embed="rId1"/>
              <a:stretch>
                <a:fillRect/>
              </a:stretch>
            </p:blipFill>
            <p:spPr bwMode="gray">
              <a:xfrm>
                <a:off x="0" y="0"/>
                <a:ext cx="5760" cy="1224"/>
              </a:xfrm>
              <a:prstGeom prst="rect">
                <a:avLst/>
              </a:prstGeom>
              <a:noFill/>
            </p:spPr>
          </p:pic>
          <p:pic>
            <p:nvPicPr>
              <p:cNvPr id="1177" name="Picture 153" descr="6"/>
              <p:cNvPicPr>
                <a:picLocks noChangeAspect="1" noChangeArrowheads="1"/>
              </p:cNvPicPr>
              <p:nvPr/>
            </p:nvPicPr>
            <p:blipFill>
              <a:blip r:embed="rId2"/>
              <a:stretch>
                <a:fillRect/>
              </a:stretch>
            </p:blipFill>
            <p:spPr bwMode="gray">
              <a:xfrm>
                <a:off x="5094" y="0"/>
                <a:ext cx="666" cy="846"/>
              </a:xfrm>
              <a:prstGeom prst="rect">
                <a:avLst/>
              </a:prstGeom>
              <a:noFill/>
            </p:spPr>
          </p:pic>
          <p:pic>
            <p:nvPicPr>
              <p:cNvPr id="1182" name="Picture 158" descr="123"/>
              <p:cNvPicPr>
                <a:picLocks noChangeAspect="1" noChangeArrowheads="1"/>
              </p:cNvPicPr>
              <p:nvPr/>
            </p:nvPicPr>
            <p:blipFill>
              <a:blip r:embed="rId3"/>
              <a:stretch>
                <a:fillRect/>
              </a:stretch>
            </p:blipFill>
            <p:spPr bwMode="gray">
              <a:xfrm rot="930090">
                <a:off x="48" y="96"/>
                <a:ext cx="543" cy="524"/>
              </a:xfrm>
              <a:prstGeom prst="rect">
                <a:avLst/>
              </a:prstGeom>
              <a:noFill/>
            </p:spPr>
          </p:pic>
        </p:grpSp>
        <p:sp>
          <p:nvSpPr>
            <p:cNvPr id="1188" name="Rectangle 164"/>
            <p:cNvSpPr>
              <a:spLocks noChangeArrowheads="1"/>
            </p:cNvSpPr>
            <p:nvPr/>
          </p:nvSpPr>
          <p:spPr bwMode="gray">
            <a:xfrm>
              <a:off x="0" y="4128"/>
              <a:ext cx="5760" cy="19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pic>
          <p:nvPicPr>
            <p:cNvPr id="1187" name="Picture 163" descr="artplus_nature_naturalcity38_g"/>
            <p:cNvPicPr>
              <a:picLocks noChangeAspect="1" noChangeArrowheads="1"/>
            </p:cNvPicPr>
            <p:nvPr/>
          </p:nvPicPr>
          <p:blipFill>
            <a:blip r:embed="rId4">
              <a:lum bright="12000" contrast="12000"/>
            </a:blip>
            <a:srcRect r="31580"/>
            <a:stretch>
              <a:fillRect/>
            </a:stretch>
          </p:blipFill>
          <p:spPr bwMode="gray">
            <a:xfrm>
              <a:off x="4752" y="3353"/>
              <a:ext cx="1008" cy="967"/>
            </a:xfrm>
            <a:prstGeom prst="rect">
              <a:avLst/>
            </a:prstGeom>
            <a:noFill/>
          </p:spPr>
        </p:pic>
      </p:grp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7"/>
            <a:ext cx="21336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750" b="1">
                <a:solidFill>
                  <a:schemeClr val="bg1"/>
                </a:solidFill>
                <a:latin typeface="+mn-lt"/>
              </a:defRPr>
            </a:lvl1pPr>
          </a:lstStyle>
          <a:p>
            <a:pPr defTabSz="342900"/>
            <a:fld id="{48A87A34-81AB-432B-8DAE-1953F412C126}" type="datetimeFigureOut">
              <a:rPr lang="en-US" smtClean="0">
                <a:solidFill>
                  <a:srgbClr val="FFFFFF"/>
                </a:solidFill>
              </a:rPr>
              <a:pPr defTabSz="342900"/>
              <a:t>10/13/2024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7"/>
            <a:ext cx="5334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750">
                <a:solidFill>
                  <a:schemeClr val="bg1"/>
                </a:solidFill>
                <a:latin typeface="+mn-lt"/>
              </a:defRPr>
            </a:lvl1pPr>
          </a:lstStyle>
          <a:p>
            <a:pPr defTabSz="342900"/>
            <a:fld id="{6D22F896-40B5-4ADD-8801-0D06FADFA095}" type="slidenum">
              <a:rPr lang="en-US" smtClean="0">
                <a:solidFill>
                  <a:srgbClr val="FFFFFF"/>
                </a:solidFill>
              </a:rPr>
              <a:pPr defTabSz="342900"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</a:ln>
          <a:effectLst/>
        </p:spPr>
        <p:txBody>
          <a:bodyPr/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14400" y="6537327"/>
            <a:ext cx="28956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chemeClr val="bg1"/>
                </a:solidFill>
              </a:defRPr>
            </a:lvl1pPr>
          </a:lstStyle>
          <a:p>
            <a:pPr defTabSz="342900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072955"/>
      </p:ext>
    </p:extLst>
  </p:cSld>
  <p:clrMap bg1="lt1" tx1="dk1" bg2="lt2" tx2="dk2" accent1="accent1" accent2="accent2" accent3="accent3" accent4="accent4" accent5="accent5" accent6="accent6" hlink="hlink" folHlink="folHlink"/>
  <p:transition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100" b="1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100">
          <a:solidFill>
            <a:schemeClr val="tx1"/>
          </a:solidFill>
          <a:latin typeface="Arial" pitchFamily="34" charset="0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1800">
          <a:solidFill>
            <a:schemeClr val="tx1"/>
          </a:solidFill>
          <a:latin typeface="Arial" pitchFamily="34" charset="0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Arial" pitchFamily="34" charset="0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166"/>
          <p:cNvGrpSpPr/>
          <p:nvPr/>
        </p:nvGrpSpPr>
        <p:grpSpPr>
          <a:xfrm>
            <a:off x="0" y="0"/>
            <a:ext cx="9144000" cy="6858000"/>
            <a:chExt cx="5760" cy="4320"/>
          </a:xfrm>
        </p:grpSpPr>
        <p:grpSp>
          <p:nvGrpSpPr>
            <p:cNvPr id="3" name="Group 165"/>
            <p:cNvGrpSpPr/>
            <p:nvPr/>
          </p:nvGrpSpPr>
          <p:grpSpPr>
            <a:xfrm>
              <a:off x="0" y="0"/>
              <a:ext cx="5760" cy="1224"/>
              <a:chExt cx="5760" cy="1224"/>
            </a:xfrm>
          </p:grpSpPr>
          <p:pic>
            <p:nvPicPr>
              <p:cNvPr id="1173" name="Picture 149" descr="4_1"/>
              <p:cNvPicPr>
                <a:picLocks noChangeAspect="1" noChangeArrowheads="1"/>
              </p:cNvPicPr>
              <p:nvPr/>
            </p:nvPicPr>
            <p:blipFill>
              <a:blip r:embed="rId1"/>
              <a:stretch>
                <a:fillRect/>
              </a:stretch>
            </p:blipFill>
            <p:spPr bwMode="gray">
              <a:xfrm>
                <a:off x="0" y="0"/>
                <a:ext cx="5760" cy="1224"/>
              </a:xfrm>
              <a:prstGeom prst="rect">
                <a:avLst/>
              </a:prstGeom>
              <a:noFill/>
            </p:spPr>
          </p:pic>
          <p:pic>
            <p:nvPicPr>
              <p:cNvPr id="1177" name="Picture 153" descr="6"/>
              <p:cNvPicPr>
                <a:picLocks noChangeAspect="1" noChangeArrowheads="1"/>
              </p:cNvPicPr>
              <p:nvPr/>
            </p:nvPicPr>
            <p:blipFill>
              <a:blip r:embed="rId2"/>
              <a:stretch>
                <a:fillRect/>
              </a:stretch>
            </p:blipFill>
            <p:spPr bwMode="gray">
              <a:xfrm>
                <a:off x="5094" y="0"/>
                <a:ext cx="666" cy="846"/>
              </a:xfrm>
              <a:prstGeom prst="rect">
                <a:avLst/>
              </a:prstGeom>
              <a:noFill/>
            </p:spPr>
          </p:pic>
          <p:pic>
            <p:nvPicPr>
              <p:cNvPr id="1182" name="Picture 158" descr="123"/>
              <p:cNvPicPr>
                <a:picLocks noChangeAspect="1" noChangeArrowheads="1"/>
              </p:cNvPicPr>
              <p:nvPr/>
            </p:nvPicPr>
            <p:blipFill>
              <a:blip r:embed="rId3"/>
              <a:stretch>
                <a:fillRect/>
              </a:stretch>
            </p:blipFill>
            <p:spPr bwMode="gray">
              <a:xfrm rot="930090">
                <a:off x="48" y="96"/>
                <a:ext cx="543" cy="524"/>
              </a:xfrm>
              <a:prstGeom prst="rect">
                <a:avLst/>
              </a:prstGeom>
              <a:noFill/>
            </p:spPr>
          </p:pic>
        </p:grpSp>
        <p:sp>
          <p:nvSpPr>
            <p:cNvPr id="1188" name="Rectangle 164"/>
            <p:cNvSpPr>
              <a:spLocks noChangeArrowheads="1"/>
            </p:cNvSpPr>
            <p:nvPr/>
          </p:nvSpPr>
          <p:spPr bwMode="gray">
            <a:xfrm>
              <a:off x="0" y="4128"/>
              <a:ext cx="5760" cy="19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pic>
          <p:nvPicPr>
            <p:cNvPr id="1187" name="Picture 163" descr="artplus_nature_naturalcity38_g"/>
            <p:cNvPicPr>
              <a:picLocks noChangeAspect="1" noChangeArrowheads="1"/>
            </p:cNvPicPr>
            <p:nvPr/>
          </p:nvPicPr>
          <p:blipFill>
            <a:blip r:embed="rId4">
              <a:lum bright="12000" contrast="12000"/>
            </a:blip>
            <a:srcRect r="31580"/>
            <a:stretch>
              <a:fillRect/>
            </a:stretch>
          </p:blipFill>
          <p:spPr bwMode="gray">
            <a:xfrm>
              <a:off x="4752" y="3353"/>
              <a:ext cx="1008" cy="967"/>
            </a:xfrm>
            <a:prstGeom prst="rect">
              <a:avLst/>
            </a:prstGeom>
            <a:noFill/>
          </p:spPr>
        </p:pic>
      </p:grp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7"/>
            <a:ext cx="21336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750" b="1">
                <a:solidFill>
                  <a:schemeClr val="bg1"/>
                </a:solidFill>
                <a:latin typeface="+mn-lt"/>
              </a:defRPr>
            </a:lvl1pPr>
          </a:lstStyle>
          <a:p>
            <a:pPr defTabSz="342900"/>
            <a:fld id="{48A87A34-81AB-432B-8DAE-1953F412C126}" type="datetimeFigureOut">
              <a:rPr lang="en-US" smtClean="0">
                <a:solidFill>
                  <a:srgbClr val="FFFFFF"/>
                </a:solidFill>
              </a:rPr>
              <a:pPr defTabSz="342900"/>
              <a:t>10/13/2024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7"/>
            <a:ext cx="5334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750">
                <a:solidFill>
                  <a:schemeClr val="bg1"/>
                </a:solidFill>
                <a:latin typeface="+mn-lt"/>
              </a:defRPr>
            </a:lvl1pPr>
          </a:lstStyle>
          <a:p>
            <a:pPr defTabSz="342900"/>
            <a:fld id="{6D22F896-40B5-4ADD-8801-0D06FADFA095}" type="slidenum">
              <a:rPr lang="en-US" smtClean="0">
                <a:solidFill>
                  <a:srgbClr val="FFFFFF"/>
                </a:solidFill>
              </a:rPr>
              <a:pPr defTabSz="342900"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</a:ln>
          <a:effectLst/>
        </p:spPr>
        <p:txBody>
          <a:bodyPr/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14400" y="6537327"/>
            <a:ext cx="28956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chemeClr val="bg1"/>
                </a:solidFill>
              </a:defRPr>
            </a:lvl1pPr>
          </a:lstStyle>
          <a:p>
            <a:pPr defTabSz="342900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857191"/>
      </p:ext>
    </p:extLst>
  </p:cSld>
  <p:clrMap bg1="lt1" tx1="dk1" bg2="lt2" tx2="dk2" accent1="accent1" accent2="accent2" accent3="accent3" accent4="accent4" accent5="accent5" accent6="accent6" hlink="hlink" folHlink="folHlink"/>
  <p:transition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100" b="1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100">
          <a:solidFill>
            <a:schemeClr val="tx1"/>
          </a:solidFill>
          <a:latin typeface="Arial" pitchFamily="34" charset="0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1800">
          <a:solidFill>
            <a:schemeClr val="tx1"/>
          </a:solidFill>
          <a:latin typeface="Arial" pitchFamily="34" charset="0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Arial" pitchFamily="34" charset="0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166"/>
          <p:cNvGrpSpPr/>
          <p:nvPr/>
        </p:nvGrpSpPr>
        <p:grpSpPr>
          <a:xfrm>
            <a:off x="0" y="0"/>
            <a:ext cx="9144000" cy="6858000"/>
            <a:chExt cx="5760" cy="4320"/>
          </a:xfrm>
        </p:grpSpPr>
        <p:grpSp>
          <p:nvGrpSpPr>
            <p:cNvPr id="3" name="Group 165"/>
            <p:cNvGrpSpPr/>
            <p:nvPr/>
          </p:nvGrpSpPr>
          <p:grpSpPr>
            <a:xfrm>
              <a:off x="0" y="0"/>
              <a:ext cx="5760" cy="1224"/>
              <a:chExt cx="5760" cy="1224"/>
            </a:xfrm>
          </p:grpSpPr>
          <p:pic>
            <p:nvPicPr>
              <p:cNvPr id="1173" name="Picture 149" descr="4_1"/>
              <p:cNvPicPr>
                <a:picLocks noChangeAspect="1" noChangeArrowheads="1"/>
              </p:cNvPicPr>
              <p:nvPr/>
            </p:nvPicPr>
            <p:blipFill>
              <a:blip r:embed="rId1"/>
              <a:stretch>
                <a:fillRect/>
              </a:stretch>
            </p:blipFill>
            <p:spPr bwMode="gray">
              <a:xfrm>
                <a:off x="0" y="0"/>
                <a:ext cx="5760" cy="1224"/>
              </a:xfrm>
              <a:prstGeom prst="rect">
                <a:avLst/>
              </a:prstGeom>
              <a:noFill/>
            </p:spPr>
          </p:pic>
          <p:pic>
            <p:nvPicPr>
              <p:cNvPr id="1177" name="Picture 153" descr="6"/>
              <p:cNvPicPr>
                <a:picLocks noChangeAspect="1" noChangeArrowheads="1"/>
              </p:cNvPicPr>
              <p:nvPr/>
            </p:nvPicPr>
            <p:blipFill>
              <a:blip r:embed="rId2"/>
              <a:stretch>
                <a:fillRect/>
              </a:stretch>
            </p:blipFill>
            <p:spPr bwMode="gray">
              <a:xfrm>
                <a:off x="5094" y="0"/>
                <a:ext cx="666" cy="846"/>
              </a:xfrm>
              <a:prstGeom prst="rect">
                <a:avLst/>
              </a:prstGeom>
              <a:noFill/>
            </p:spPr>
          </p:pic>
          <p:pic>
            <p:nvPicPr>
              <p:cNvPr id="1182" name="Picture 158" descr="123"/>
              <p:cNvPicPr>
                <a:picLocks noChangeAspect="1" noChangeArrowheads="1"/>
              </p:cNvPicPr>
              <p:nvPr/>
            </p:nvPicPr>
            <p:blipFill>
              <a:blip r:embed="rId3"/>
              <a:stretch>
                <a:fillRect/>
              </a:stretch>
            </p:blipFill>
            <p:spPr bwMode="gray">
              <a:xfrm rot="930090">
                <a:off x="48" y="96"/>
                <a:ext cx="543" cy="524"/>
              </a:xfrm>
              <a:prstGeom prst="rect">
                <a:avLst/>
              </a:prstGeom>
              <a:noFill/>
            </p:spPr>
          </p:pic>
        </p:grpSp>
        <p:sp>
          <p:nvSpPr>
            <p:cNvPr id="1188" name="Rectangle 164"/>
            <p:cNvSpPr>
              <a:spLocks noChangeArrowheads="1"/>
            </p:cNvSpPr>
            <p:nvPr/>
          </p:nvSpPr>
          <p:spPr bwMode="gray">
            <a:xfrm>
              <a:off x="0" y="4128"/>
              <a:ext cx="5760" cy="19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pic>
          <p:nvPicPr>
            <p:cNvPr id="1187" name="Picture 163" descr="artplus_nature_naturalcity38_g"/>
            <p:cNvPicPr>
              <a:picLocks noChangeAspect="1" noChangeArrowheads="1"/>
            </p:cNvPicPr>
            <p:nvPr/>
          </p:nvPicPr>
          <p:blipFill>
            <a:blip r:embed="rId4">
              <a:lum bright="12000" contrast="12000"/>
            </a:blip>
            <a:srcRect r="31580"/>
            <a:stretch>
              <a:fillRect/>
            </a:stretch>
          </p:blipFill>
          <p:spPr bwMode="gray">
            <a:xfrm>
              <a:off x="4752" y="3353"/>
              <a:ext cx="1008" cy="967"/>
            </a:xfrm>
            <a:prstGeom prst="rect">
              <a:avLst/>
            </a:prstGeom>
            <a:noFill/>
          </p:spPr>
        </p:pic>
      </p:grp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7"/>
            <a:ext cx="21336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750" b="1">
                <a:solidFill>
                  <a:schemeClr val="bg1"/>
                </a:solidFill>
                <a:latin typeface="+mn-lt"/>
              </a:defRPr>
            </a:lvl1pPr>
          </a:lstStyle>
          <a:p>
            <a:pPr defTabSz="342900"/>
            <a:fld id="{48A87A34-81AB-432B-8DAE-1953F412C126}" type="datetimeFigureOut">
              <a:rPr lang="en-US" smtClean="0">
                <a:solidFill>
                  <a:srgbClr val="FFFFFF"/>
                </a:solidFill>
              </a:rPr>
              <a:pPr defTabSz="342900"/>
              <a:t>10/13/2024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7"/>
            <a:ext cx="5334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750">
                <a:solidFill>
                  <a:schemeClr val="bg1"/>
                </a:solidFill>
                <a:latin typeface="+mn-lt"/>
              </a:defRPr>
            </a:lvl1pPr>
          </a:lstStyle>
          <a:p>
            <a:pPr defTabSz="342900"/>
            <a:fld id="{6D22F896-40B5-4ADD-8801-0D06FADFA095}" type="slidenum">
              <a:rPr lang="en-US" smtClean="0">
                <a:solidFill>
                  <a:srgbClr val="FFFFFF"/>
                </a:solidFill>
              </a:rPr>
              <a:pPr defTabSz="342900"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</a:ln>
          <a:effectLst/>
        </p:spPr>
        <p:txBody>
          <a:bodyPr/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14400" y="6537327"/>
            <a:ext cx="28956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chemeClr val="bg1"/>
                </a:solidFill>
              </a:defRPr>
            </a:lvl1pPr>
          </a:lstStyle>
          <a:p>
            <a:pPr defTabSz="342900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941737"/>
      </p:ext>
    </p:extLst>
  </p:cSld>
  <p:clrMap bg1="lt1" tx1="dk1" bg2="lt2" tx2="dk2" accent1="accent1" accent2="accent2" accent3="accent3" accent4="accent4" accent5="accent5" accent6="accent6" hlink="hlink" folHlink="folHlink"/>
  <p:transition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Verdana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100" b="1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100">
          <a:solidFill>
            <a:schemeClr val="tx1"/>
          </a:solidFill>
          <a:latin typeface="Arial" pitchFamily="34" charset="0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1800">
          <a:solidFill>
            <a:schemeClr val="tx1"/>
          </a:solidFill>
          <a:latin typeface="Arial" pitchFamily="34" charset="0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Arial" pitchFamily="34" charset="0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pitchFamily="34" charset="0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12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jpeg" /><Relationship Id="rId3" Type="http://schemas.openxmlformats.org/officeDocument/2006/relationships/image" Target="../media/image17.jpeg" /><Relationship Id="rId4" Type="http://schemas.openxmlformats.org/officeDocument/2006/relationships/image" Target="../media/image18.jpeg" /><Relationship Id="rId5" Type="http://schemas.openxmlformats.org/officeDocument/2006/relationships/image" Target="../media/image19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jpeg" /><Relationship Id="rId3" Type="http://schemas.openxmlformats.org/officeDocument/2006/relationships/image" Target="../media/image21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jpeg" /><Relationship Id="rId3" Type="http://schemas.openxmlformats.org/officeDocument/2006/relationships/image" Target="../media/image23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jpeg" /><Relationship Id="rId3" Type="http://schemas.openxmlformats.org/officeDocument/2006/relationships/image" Target="../media/image25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jpeg" /><Relationship Id="rId3" Type="http://schemas.openxmlformats.org/officeDocument/2006/relationships/image" Target="../media/image28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jpeg" /><Relationship Id="rId3" Type="http://schemas.openxmlformats.org/officeDocument/2006/relationships/image" Target="../media/image30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jpeg" /><Relationship Id="rId3" Type="http://schemas.openxmlformats.org/officeDocument/2006/relationships/image" Target="../media/image36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jpeg" /><Relationship Id="rId3" Type="http://schemas.openxmlformats.org/officeDocument/2006/relationships/image" Target="../media/image38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9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0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1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2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3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4.jpe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5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6.jpe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7.jpeg" /><Relationship Id="rId3" Type="http://schemas.openxmlformats.org/officeDocument/2006/relationships/image" Target="../media/image48.jpe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9.jpeg" /><Relationship Id="rId3" Type="http://schemas.openxmlformats.org/officeDocument/2006/relationships/image" Target="../media/image50.jpe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1.jpe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44824"/>
            <a:ext cx="8892480" cy="1656184"/>
          </a:xfrm>
        </p:spPr>
        <p:txBody>
          <a:bodyPr/>
          <a:lstStyle/>
          <a:p>
            <a:r>
              <a:rPr lang="ru-RU" sz="280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«Духовно – нравственное воспитание  детей  дошкольного возраста на основе взаимодействия с родителями в процессе реализации проекта : «Поделись своей добротой»»</a:t>
            </a:r>
            <a:endParaRPr lang="ru-RU" sz="2800">
              <a:solidFill>
                <a:schemeClr val="accent6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5984" y="142852"/>
            <a:ext cx="66437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none" spc="0" normalizeH="0" baseline="0" noProof="0" smtClean="0">
                <a:ln>
                  <a:noFill/>
                </a:ln>
                <a:solidFill>
                  <a:srgbClr val="4E67C8"/>
                </a:solidFill>
                <a:effectLst/>
                <a:uLnTx/>
                <a:uFillTx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Структурное подразделение МБОУ « Пожарская СОШ»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none" spc="0" normalizeH="0" baseline="0" noProof="0" err="1" smtClean="0">
                <a:ln>
                  <a:noFill/>
                </a:ln>
                <a:solidFill>
                  <a:srgbClr val="4E67C8"/>
                </a:solidFill>
                <a:effectLst/>
                <a:uLnTx/>
                <a:uFillTx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Кочко-Пожарский детский сад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800" b="1" i="0" u="none" strike="noStrike" kern="1200" cap="none" spc="0" normalizeH="0" baseline="0" noProof="0" smtClean="0">
              <a:ln>
                <a:noFill/>
              </a:ln>
              <a:solidFill>
                <a:srgbClr val="4E67C8"/>
              </a:solidFill>
              <a:effectLst/>
              <a:uLnTx/>
              <a:uFillTx/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none" spc="0" normalizeH="0" baseline="0" noProof="0" smtClean="0">
                <a:ln>
                  <a:noFill/>
                </a:ln>
                <a:solidFill>
                  <a:srgbClr val="4E67C8"/>
                </a:solidFill>
                <a:effectLst/>
                <a:uLnTx/>
                <a:uFillTx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Тема проекта:</a:t>
            </a:r>
            <a:endParaRPr kumimoji="0" lang="ru-RU" sz="1800" b="1" i="0" u="none" strike="noStrike" kern="1200" cap="none" spc="0" normalizeH="0" baseline="0" noProof="0">
              <a:ln>
                <a:noFill/>
              </a:ln>
              <a:solidFill>
                <a:srgbClr val="4E67C8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57686" y="5214950"/>
            <a:ext cx="4572000" cy="9787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none" spc="0" normalizeH="0" baseline="0" noProof="0" smtClean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Автор проекта: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0" i="1" u="none" strike="noStrike" kern="1200" cap="none" spc="0" normalizeH="0" baseline="0" noProof="0" smtClean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Воспитатели  Кочко- Пожарского детского сада 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0" i="1" u="none" strike="noStrike" kern="1200" cap="none" spc="0" normalizeH="0" baseline="0" noProof="0" smtClean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Ахметбаева А.А., Фехретдинова В.Х.</a:t>
            </a:r>
          </a:p>
        </p:txBody>
      </p:sp>
    </p:spTree>
    <p:extLst>
      <p:ext uri="{BB962C8B-B14F-4D97-AF65-F5344CB8AC3E}">
        <p14:creationId xmlns:p14="http://schemas.microsoft.com/office/powerpoint/2010/main" val="3038743752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280920" cy="6525344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sz="2600" b="1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Тип проекта: </a:t>
            </a:r>
            <a:r>
              <a:rPr lang="ru-RU" sz="260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творческий.</a:t>
            </a:r>
            <a:br>
              <a:rPr lang="ru-RU" sz="260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600" b="1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Участники </a:t>
            </a:r>
            <a:r>
              <a:rPr lang="ru-RU" sz="2600" b="1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проекта: </a:t>
            </a:r>
            <a:r>
              <a:rPr lang="ru-RU" sz="260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детский сад ; </a:t>
            </a:r>
            <a:r>
              <a:rPr lang="ru-RU" sz="260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родители.</a:t>
            </a:r>
            <a:br>
              <a:rPr lang="ru-RU" sz="260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600" b="1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Вид проекта:</a:t>
            </a:r>
            <a:r>
              <a:rPr lang="ru-RU" sz="260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долгосрочный </a:t>
            </a:r>
            <a:r>
              <a:rPr lang="ru-RU" sz="260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,общественно-полезный</a:t>
            </a:r>
            <a:r>
              <a:rPr lang="ru-RU" sz="260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2600">
              <a:solidFill>
                <a:srgbClr val="0070C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/>
            <a:r>
              <a:rPr lang="ru-RU" sz="2600" b="1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Цель </a:t>
            </a:r>
            <a:r>
              <a:rPr lang="ru-RU" sz="2600" b="1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проекта: </a:t>
            </a:r>
            <a:r>
              <a:rPr lang="ru-RU" sz="26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Организация взаимодействия  с семьями воспитанников по духовно-нравственному воспитанию в процессе реализации образовательного проекта «Поделись  своей добротой».</a:t>
            </a:r>
          </a:p>
          <a:p>
            <a:pPr algn="just">
              <a:buNone/>
            </a:pPr>
            <a:r>
              <a:rPr lang="ru-RU" sz="26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600" b="1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Задачи </a:t>
            </a:r>
            <a:r>
              <a:rPr lang="ru-RU" sz="2600" b="1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проекта:</a:t>
            </a:r>
            <a:r>
              <a:rPr lang="ru-RU" sz="260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endParaRPr lang="ru-RU" sz="2600" smtClean="0">
              <a:solidFill>
                <a:srgbClr val="0070C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/>
              </a:tabLst>
            </a:pPr>
            <a:r>
              <a:rPr lang="ru-RU" sz="26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Разработка плана мероприятий взаимодействия с семьями воспитанников  по духовно – нравственному  воспитанию, в процессе реализации проекта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/>
              </a:tabLst>
            </a:pPr>
            <a:r>
              <a:rPr lang="ru-RU" sz="26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Создание необходимых условий для развития духовно – нравственных  качеств у  дошкольников  через добрые поступки родителей.</a:t>
            </a:r>
          </a:p>
          <a:p>
            <a:pPr marL="342900" indent="-342900" algn="just">
              <a:lnSpc>
                <a:spcPct val="150000"/>
              </a:lnSpc>
              <a:spcAft>
                <a:spcPct val="0"/>
              </a:spcAft>
            </a:pPr>
            <a:r>
              <a:rPr lang="ru-RU" sz="260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побуждать </a:t>
            </a:r>
            <a:r>
              <a:rPr lang="ru-RU" sz="260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 желанию творить добрые дела бескорыстно и искренне: воспитывать уважение </a:t>
            </a:r>
            <a:r>
              <a:rPr lang="ru-RU" sz="260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 окружающим   </a:t>
            </a:r>
            <a:r>
              <a:rPr lang="ru-RU" sz="260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оказавшимся в трудной жизненной ситуации</a:t>
            </a:r>
            <a:r>
              <a:rPr lang="ru-RU" sz="260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;</a:t>
            </a:r>
          </a:p>
          <a:p>
            <a:pPr marL="285750" indent="-285750" algn="just">
              <a:lnSpc>
                <a:spcPct val="150000"/>
              </a:lnSpc>
              <a:spcAft>
                <a:spcPct val="0"/>
              </a:spcAft>
            </a:pPr>
            <a:r>
              <a:rPr lang="ru-RU" sz="260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запланировать виды добрых дел в семье, </a:t>
            </a:r>
            <a:r>
              <a:rPr lang="ru-RU" sz="260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 детском саду;</a:t>
            </a:r>
            <a:endParaRPr lang="ru-RU" sz="2600">
              <a:solidFill>
                <a:srgbClr val="0070C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ct val="0"/>
              </a:spcAft>
            </a:pPr>
            <a:r>
              <a:rPr lang="ru-RU" sz="260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осуществить запланированные добрые </a:t>
            </a:r>
            <a:r>
              <a:rPr lang="ru-RU" sz="260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дела;</a:t>
            </a:r>
          </a:p>
          <a:p>
            <a:pPr marL="285750" indent="-285750" algn="just">
              <a:lnSpc>
                <a:spcPct val="150000"/>
              </a:lnSpc>
              <a:spcAft>
                <a:spcPct val="0"/>
              </a:spcAft>
            </a:pPr>
            <a:r>
              <a:rPr lang="ru-RU" sz="2600" smtClean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выявить </a:t>
            </a:r>
            <a:r>
              <a:rPr lang="ru-RU" sz="260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личные изменения, появившиеся в результате реализации добрых дел.</a:t>
            </a:r>
          </a:p>
          <a:p>
            <a:pPr marL="0" lvl="0" indent="0" algn="just">
              <a:lnSpc>
                <a:spcPct val="150000"/>
              </a:lnSpc>
              <a:spcAft>
                <a:spcPct val="0"/>
              </a:spcAft>
              <a:buNone/>
            </a:pPr>
            <a:endParaRPr lang="ru-RU" sz="2600">
              <a:solidFill>
                <a:srgbClr val="0070C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/>
              </a:tabLst>
            </a:pPr>
            <a:endParaRPr lang="ru-RU" sz="20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019226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39552" y="764704"/>
            <a:ext cx="7848872" cy="5760640"/>
          </a:xfrm>
        </p:spPr>
        <p:txBody>
          <a:bodyPr>
            <a:normAutofit/>
          </a:bodyPr>
          <a:lstStyle/>
          <a:p>
            <a:r>
              <a:rPr lang="ru-RU" smtClean="0"/>
              <a:t>План </a:t>
            </a:r>
          </a:p>
          <a:p>
            <a:endParaRPr lang="ru-RU" smtClean="0"/>
          </a:p>
          <a:p>
            <a:pPr fontAlgn="auto"/>
            <a:endParaRPr lang="ru-RU" smtClean="0"/>
          </a:p>
          <a:p>
            <a:endParaRPr lang="ru-RU" smtClean="0"/>
          </a:p>
          <a:p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051922"/>
              </p:ext>
            </p:extLst>
          </p:nvPr>
        </p:nvGraphicFramePr>
        <p:xfrm>
          <a:off x="323528" y="507694"/>
          <a:ext cx="8496942" cy="6214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83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3683"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Виды деятельности</a:t>
                      </a:r>
                      <a:endParaRPr lang="ru-RU" sz="1400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smtClean="0"/>
                        <a:t>Срок</a:t>
                      </a:r>
                      <a:endParaRPr lang="ru-RU" sz="1400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smtClean="0"/>
                        <a:t>Результат</a:t>
                      </a:r>
                      <a:endParaRPr lang="ru-RU" sz="14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4469"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kern="120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Акция «Чистый двор»</a:t>
                      </a:r>
                    </a:p>
                    <a:p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ru-RU" sz="1400" b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b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Сентябрь-Октябрь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fontAlgn="auto"/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Помощь дворнику в уборке сухих листьев на территории детского сада.</a:t>
                      </a:r>
                    </a:p>
                    <a:p>
                      <a:pPr fontAlgn="auto"/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Помощь в уборке территории</a:t>
                      </a:r>
                      <a:r>
                        <a:rPr lang="ru-RU" sz="1400" b="1" kern="1200" baseline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ru-RU" sz="1400" b="1" kern="120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3612"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Организация мероприятия совместно с родителями на День пожилых людей «Пусть осень жизни будет золотой….»</a:t>
                      </a:r>
                    </a:p>
                    <a:p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Формировать понятие о доброте, привычку совершать добрые поступки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4916">
                <a:tc>
                  <a:txBody>
                    <a:bodyPr vert="horz" wrap="square"/>
                    <a:lstStyle/>
                    <a:p>
                      <a:pPr fontAlgn="auto"/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Природоохранная</a:t>
                      </a:r>
                      <a:r>
                        <a:rPr lang="ru-RU" sz="1400" b="1" kern="1200" baseline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акци</a:t>
                      </a:r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я « Поможем птицам перезимовать»</a:t>
                      </a:r>
                    </a:p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Изготовление кормушек птицам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Ноябрь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Кормушки для зимующих птиц , сделанные совместно с родителями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6400"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Благотворительная акция «Починим мебель в детском саду»</a:t>
                      </a:r>
                    </a:p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«Подари радость детям своими руками»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протяжение всего проекта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Ремонт мебели в  детском саду</a:t>
                      </a:r>
                    </a:p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Изготовление детской игровой  мебели, дидактического материала своими руками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16800">
                <a:tc>
                  <a:txBody>
                    <a:bodyPr vert="horz" wrap="square"/>
                    <a:lstStyle/>
                    <a:p>
                      <a:pPr fontAlgn="auto"/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Аллея добрых дел</a:t>
                      </a:r>
                    </a:p>
                    <a:p>
                      <a:pPr fontAlgn="auto"/>
                      <a:endParaRPr lang="ru-RU" sz="1400" b="1" kern="120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протяжение всего проекта</a:t>
                      </a:r>
                      <a:endParaRPr lang="ru-RU" sz="1400" b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fontAlgn="auto"/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Благотворительность детскому саду, инвалидам и нуждающимся</a:t>
                      </a:r>
                    </a:p>
                    <a:p>
                      <a:pPr fontAlgn="auto"/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Помощь одиноким пожилым людям</a:t>
                      </a:r>
                    </a:p>
                    <a:p>
                      <a:pPr fontAlgn="auto"/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Организация праздников детям с участием аниматоров</a:t>
                      </a:r>
                    </a:p>
                    <a:p>
                      <a:pPr fontAlgn="auto"/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«День рождения»</a:t>
                      </a:r>
                    </a:p>
                    <a:p>
                      <a:pPr fontAlgn="auto"/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«День смеха»</a:t>
                      </a:r>
                    </a:p>
                    <a:p>
                      <a:pPr fontAlgn="auto"/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«День защиты детей»</a:t>
                      </a:r>
                    </a:p>
                    <a:p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195736" y="0"/>
            <a:ext cx="44909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Перспективный план проекта </a:t>
            </a:r>
            <a:endParaRPr lang="ru-RU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127563213"/>
              </p:ext>
            </p:extLst>
          </p:nvPr>
        </p:nvGraphicFramePr>
        <p:xfrm>
          <a:off x="107504" y="260648"/>
          <a:ext cx="8856985" cy="6120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43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81084"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« Снежный городок» с девизом : «Радость детям в зимней прогулке»</a:t>
                      </a:r>
                      <a:endParaRPr lang="ru-RU" sz="1400" b="1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Декабрь-январь</a:t>
                      </a:r>
                      <a:endParaRPr lang="ru-RU" sz="1400" b="1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Оформление зимнего участка снежными постройками</a:t>
                      </a:r>
                      <a:endParaRPr lang="ru-RU" sz="1400" b="1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5768"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Акция «Встречаем птиц уютными</a:t>
                      </a:r>
                      <a:r>
                        <a:rPr lang="ru-RU" sz="1400" b="1" kern="1200" baseline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домиками</a:t>
                      </a:r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Март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Изготовление скворечников для птиц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5768"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Акция «Субботник»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Уборка территории детского сада после зимы.</a:t>
                      </a:r>
                    </a:p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Уборка  реки</a:t>
                      </a:r>
                      <a:r>
                        <a:rPr lang="ru-RU" sz="1400" b="1" kern="1200" baseline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«Пьяна»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1657">
                <a:tc>
                  <a:txBody>
                    <a:bodyPr vert="horz" wrap="square"/>
                    <a:lstStyle/>
                    <a:p>
                      <a:pPr fontAlgn="auto">
                        <a:spcBef>
                          <a:spcPts val="150"/>
                        </a:spcBef>
                        <a:spcAft>
                          <a:spcPts val="150"/>
                        </a:spcAft>
                      </a:pPr>
                      <a:r>
                        <a:rPr lang="ru-RU" sz="1400" b="1" kern="15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Акция «</a:t>
                      </a:r>
                      <a:r>
                        <a:rPr lang="ru-RU" sz="1400" b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</a:rPr>
                        <a:t>Согрей душу ветерану»</a:t>
                      </a:r>
                      <a:endParaRPr lang="ru-RU" sz="1400" b="1" kern="15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  <a:p>
                      <a:pPr fontAlgn="auto">
                        <a:spcBef>
                          <a:spcPts val="150"/>
                        </a:spcBef>
                        <a:spcAft>
                          <a:spcPts val="150"/>
                        </a:spcAft>
                      </a:pPr>
                      <a:r>
                        <a:rPr lang="ru-RU" sz="1400" b="1" kern="15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Участие </a:t>
                      </a:r>
                      <a:r>
                        <a:rPr lang="ru-RU" sz="1400" b="1" kern="15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в </a:t>
                      </a:r>
                      <a:r>
                        <a:rPr lang="ru-RU" sz="1400" b="1" kern="15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бессмертном </a:t>
                      </a:r>
                      <a:r>
                        <a:rPr lang="ru-RU" sz="1400" b="1" kern="15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полку в честь </a:t>
                      </a:r>
                      <a:r>
                        <a:rPr lang="ru-RU" sz="1400" b="1" kern="15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погибших </a:t>
                      </a:r>
                      <a:r>
                        <a:rPr lang="ru-RU" sz="1400" b="1" kern="15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ветеранов ВОВ</a:t>
                      </a:r>
                    </a:p>
                    <a:p>
                      <a:pPr fontAlgn="auto">
                        <a:spcBef>
                          <a:spcPts val="150"/>
                        </a:spcBef>
                        <a:spcAft>
                          <a:spcPts val="150"/>
                        </a:spcAft>
                      </a:pPr>
                      <a:r>
                        <a:rPr lang="ru-RU" sz="1400" b="1" kern="15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Участие с праздничным концертом  </a:t>
                      </a:r>
                      <a:r>
                        <a:rPr lang="ru-RU" sz="1400" b="1" kern="15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в митинге посвященному празднику «День Победы»</a:t>
                      </a:r>
                    </a:p>
                  </a:txBody>
                  <a:tcPr marL="68580" marR="68580" marT="0" marB="0"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Посещение ветеранов, беседы.</a:t>
                      </a:r>
                    </a:p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Воспитание чувства доброты, любви уважения к ветеранам ВОВ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90635"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Акция «Детский сад- цветущий сад» под девизом «Подари цветок детскому саду»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Озеленение цветочных клумб на территории детского сада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5768"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 «Летний  участок-2017»</a:t>
                      </a:r>
                    </a:p>
                    <a:p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ru-RU" sz="1400" b="1" kern="120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Оформление летнего участка поделками </a:t>
                      </a:r>
                      <a:endParaRPr lang="ru-RU" sz="1400" b="1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755576" y="260648"/>
            <a:ext cx="6400800" cy="1224136"/>
          </a:xfrm>
        </p:spPr>
        <p:txBody>
          <a:bodyPr>
            <a:noAutofit/>
          </a:bodyPr>
          <a:lstStyle/>
          <a:p>
            <a:r>
              <a:rPr lang="ru-RU" sz="32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Практический этап </a:t>
            </a:r>
          </a:p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Акция «Чистый двор»</a:t>
            </a:r>
            <a:endParaRPr lang="ru-RU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P11005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412776"/>
            <a:ext cx="7992888" cy="502255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Содержимое 3" descr="P1080066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11560" y="764704"/>
            <a:ext cx="7436643" cy="5577482"/>
          </a:xfr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Содержимое 3" descr="P1080067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67598" y="476672"/>
            <a:ext cx="7964842" cy="5796748"/>
          </a:xfrm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4"/>
          <p:cNvSpPr txBox="1"/>
          <p:nvPr/>
        </p:nvSpPr>
        <p:spPr>
          <a:xfrm>
            <a:off x="683568" y="260648"/>
            <a:ext cx="7884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Мероприятия посвященные «Дню пожилого человека»</a:t>
            </a:r>
            <a:endParaRPr lang="ru-RU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80729"/>
            <a:ext cx="7920880" cy="5268840"/>
          </a:xfrm>
        </p:spPr>
      </p:pic>
    </p:spTree>
    <p:extLst>
      <p:ext uri="{BB962C8B-B14F-4D97-AF65-F5344CB8AC3E}">
        <p14:creationId xmlns:p14="http://schemas.microsoft.com/office/powerpoint/2010/main" val="103085366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Содержимое 2" descr="image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23528" y="548680"/>
            <a:ext cx="8339261" cy="5544616"/>
          </a:xfrm>
        </p:spPr>
      </p:pic>
    </p:spTree>
    <p:extLst>
      <p:ext uri="{BB962C8B-B14F-4D97-AF65-F5344CB8AC3E}">
        <p14:creationId xmlns:p14="http://schemas.microsoft.com/office/powerpoint/2010/main" val="3303356934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Содержимое 3" descr="IMG_20191023_152750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500166" y="500042"/>
            <a:ext cx="6215106" cy="5709469"/>
          </a:xfr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Содержимое 3" descr="IMG_20191009_133434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85720" y="1071546"/>
            <a:ext cx="5857916" cy="4393437"/>
          </a:xfrm>
        </p:spPr>
      </p:pic>
      <p:pic>
        <p:nvPicPr>
          <p:cNvPr id="5" name="Рисунок 4" descr="IMG_20191009_1345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714356"/>
            <a:ext cx="4786346" cy="54292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Содержимое 4" descr="DSCF2973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 rot="5400000">
            <a:off x="3995710" y="556260"/>
            <a:ext cx="3153644" cy="3297209"/>
          </a:xfrm>
        </p:spPr>
      </p:pic>
      <p:sp>
        <p:nvSpPr>
          <p:cNvPr id="4" name="TextBox 3"/>
          <p:cNvSpPr txBox="1"/>
          <p:nvPr/>
        </p:nvSpPr>
        <p:spPr>
          <a:xfrm>
            <a:off x="1691679" y="187196"/>
            <a:ext cx="630211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Операция«Поможем птицам перезимовать»</a:t>
            </a:r>
          </a:p>
          <a:p>
            <a:endParaRPr lang="ru-RU"/>
          </a:p>
        </p:txBody>
      </p:sp>
      <p:pic>
        <p:nvPicPr>
          <p:cNvPr id="6" name="Рисунок 5" descr="6FJUF5ioll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042" y="2204864"/>
            <a:ext cx="2738558" cy="4412059"/>
          </a:xfrm>
          <a:prstGeom prst="rect">
            <a:avLst/>
          </a:prstGeom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90" y="3817103"/>
            <a:ext cx="3852435" cy="288932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538" y="476672"/>
            <a:ext cx="3917486" cy="293811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42" b="35441"/>
          <a:stretch>
            <a:fillRect/>
          </a:stretch>
        </p:blipFill>
        <p:spPr>
          <a:xfrm>
            <a:off x="525148" y="3807042"/>
            <a:ext cx="3672408" cy="292304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538" y="3807042"/>
            <a:ext cx="4067944" cy="3050958"/>
          </a:xfrm>
          <a:prstGeom prst="rect">
            <a:avLst/>
          </a:prstGeom>
        </p:spPr>
      </p:pic>
      <p:pic>
        <p:nvPicPr>
          <p:cNvPr id="7" name="Содержимое 3" descr="P106009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069" y="476672"/>
            <a:ext cx="3917487" cy="2938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264255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Содержимое 4" descr="DSCF3028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95537" y="1196752"/>
            <a:ext cx="4104456" cy="4824536"/>
          </a:xfrm>
        </p:spPr>
      </p:pic>
      <p:sp>
        <p:nvSpPr>
          <p:cNvPr id="4" name="TextBox 3"/>
          <p:cNvSpPr txBox="1"/>
          <p:nvPr/>
        </p:nvSpPr>
        <p:spPr>
          <a:xfrm>
            <a:off x="179512" y="332656"/>
            <a:ext cx="872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Благотворительная акция «Починим мебель в детском саду»</a:t>
            </a:r>
            <a:endParaRPr lang="ru-RU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DSCF30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1124744"/>
            <a:ext cx="3923525" cy="4896544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84784"/>
            <a:ext cx="3816424" cy="5068340"/>
          </a:xfrm>
        </p:spPr>
      </p:pic>
      <p:sp>
        <p:nvSpPr>
          <p:cNvPr id="3" name="TextBox 2"/>
          <p:cNvSpPr txBox="1"/>
          <p:nvPr/>
        </p:nvSpPr>
        <p:spPr>
          <a:xfrm>
            <a:off x="1043608" y="188640"/>
            <a:ext cx="68454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1400" b="1" smtClean="0">
                <a:solidFill>
                  <a:srgbClr val="4E67C8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Акция «Подари </a:t>
            </a:r>
            <a:r>
              <a:rPr lang="ru-RU" sz="24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радость детям своими руками</a:t>
            </a:r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lvl="0"/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Семья Ахметбаевых                 Семья Шурцевых</a:t>
            </a:r>
            <a:endParaRPr lang="ru-RU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P114009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6249" y="1484784"/>
            <a:ext cx="4287523" cy="5068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339396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Содержимое 4" descr="P1050333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95537" y="1556792"/>
            <a:ext cx="3960439" cy="4824536"/>
          </a:xfrm>
        </p:spPr>
      </p:pic>
      <p:sp>
        <p:nvSpPr>
          <p:cNvPr id="4" name="TextBox 3"/>
          <p:cNvSpPr txBox="1"/>
          <p:nvPr/>
        </p:nvSpPr>
        <p:spPr>
          <a:xfrm>
            <a:off x="827584" y="476672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Аллея добрых дел:</a:t>
            </a:r>
          </a:p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Благотворительность детскому саду</a:t>
            </a:r>
            <a:endParaRPr lang="ru-RU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P10503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1556792"/>
            <a:ext cx="4032448" cy="482453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85720" y="1571612"/>
            <a:ext cx="3571900" cy="2071702"/>
          </a:xfrm>
        </p:spPr>
        <p:txBody>
          <a:bodyPr>
            <a:normAutofit/>
          </a:bodyPr>
          <a:lstStyle/>
          <a:p>
            <a:pPr lvl="2">
              <a:buNone/>
            </a:pPr>
            <a:r>
              <a:rPr lang="ru-RU" sz="2400" b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Сбор средств</a:t>
            </a:r>
          </a:p>
          <a:p>
            <a:pPr>
              <a:buNone/>
            </a:pPr>
            <a:r>
              <a:rPr lang="ru-RU" sz="2400" b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онкологическому</a:t>
            </a:r>
          </a:p>
          <a:p>
            <a:pPr>
              <a:buNone/>
            </a:pPr>
            <a:r>
              <a:rPr lang="ru-RU" sz="2400" b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больному ребенку.</a:t>
            </a:r>
            <a:endParaRPr lang="ru-RU" sz="2400" b="1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 (4).jpg"/>
          <p:cNvPicPr>
            <a:picLocks noChangeAspect="1"/>
          </p:cNvPicPr>
          <p:nvPr/>
        </p:nvPicPr>
        <p:blipFill>
          <a:blip r:embed="rId2"/>
          <a:srcRect l="27344" r="26562" b="11458"/>
          <a:stretch>
            <a:fillRect/>
          </a:stretch>
        </p:blipFill>
        <p:spPr>
          <a:xfrm>
            <a:off x="4071934" y="214290"/>
            <a:ext cx="4456891" cy="6420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22812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Содержимое 4" descr="image (60)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51520" y="908720"/>
            <a:ext cx="4248471" cy="5400600"/>
          </a:xfrm>
        </p:spPr>
      </p:pic>
      <p:sp>
        <p:nvSpPr>
          <p:cNvPr id="4" name="TextBox 3"/>
          <p:cNvSpPr txBox="1"/>
          <p:nvPr/>
        </p:nvSpPr>
        <p:spPr>
          <a:xfrm>
            <a:off x="899592" y="298491"/>
            <a:ext cx="788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Благотворительный концерт «Поможем Диане вместе»</a:t>
            </a:r>
            <a:endParaRPr lang="ru-RU" sz="2400" b="1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age (6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908720"/>
            <a:ext cx="4067944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163863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3312369" cy="561662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827" y="476672"/>
            <a:ext cx="4857621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107200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Содержимое 3" descr="i (2)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71472" y="642918"/>
            <a:ext cx="8228080" cy="5483244"/>
          </a:xfrm>
        </p:spPr>
      </p:pic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Содержимое 4" descr="IMG_20180408_163931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71600" y="1268760"/>
            <a:ext cx="7128792" cy="4590510"/>
          </a:xfrm>
        </p:spPr>
      </p:pic>
      <p:sp>
        <p:nvSpPr>
          <p:cNvPr id="4" name="TextBox 3"/>
          <p:cNvSpPr txBox="1"/>
          <p:nvPr/>
        </p:nvSpPr>
        <p:spPr>
          <a:xfrm>
            <a:off x="1979712" y="332656"/>
            <a:ext cx="52334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Помощь пожилым одиноким людям</a:t>
            </a:r>
          </a:p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Семья Польяновых</a:t>
            </a:r>
            <a:endParaRPr lang="ru-RU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Содержимое 3" descr="DSCF2755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115616" y="1052736"/>
            <a:ext cx="7056914" cy="4713386"/>
          </a:xfrm>
        </p:spPr>
      </p:pic>
      <p:sp>
        <p:nvSpPr>
          <p:cNvPr id="3" name="TextBox 2"/>
          <p:cNvSpPr txBox="1"/>
          <p:nvPr/>
        </p:nvSpPr>
        <p:spPr>
          <a:xfrm>
            <a:off x="2339752" y="548680"/>
            <a:ext cx="27583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mtClean="0"/>
              <a:t> </a:t>
            </a:r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Семья Трушиных</a:t>
            </a:r>
            <a:endParaRPr lang="ru-RU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Содержимое 5" descr="8UlTera0GaE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83568" y="764704"/>
            <a:ext cx="7704856" cy="5600288"/>
          </a:xfrm>
        </p:spPr>
      </p:pic>
      <p:sp>
        <p:nvSpPr>
          <p:cNvPr id="3" name="TextBox 2"/>
          <p:cNvSpPr txBox="1"/>
          <p:nvPr/>
        </p:nvSpPr>
        <p:spPr>
          <a:xfrm>
            <a:off x="2987824" y="188640"/>
            <a:ext cx="30973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Семья Мустафиных</a:t>
            </a:r>
            <a:endParaRPr lang="ru-RU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Содержимое 3" descr="DSC03660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467544" y="836712"/>
            <a:ext cx="3024336" cy="5544616"/>
          </a:xfrm>
        </p:spPr>
      </p:pic>
      <p:pic>
        <p:nvPicPr>
          <p:cNvPr id="5" name="Рисунок 4" descr="DSC0366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904" y="836712"/>
            <a:ext cx="4784532" cy="554461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23728" y="260648"/>
            <a:ext cx="3184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Семья Сямиуллиных</a:t>
            </a:r>
            <a:endParaRPr lang="ru-RU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619672" y="764704"/>
            <a:ext cx="55472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Акция «Встречаем птиц уютными домиками»</a:t>
            </a:r>
            <a:endParaRPr lang="ru-RU" sz="20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age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4048" y="1315842"/>
            <a:ext cx="3816424" cy="5137494"/>
          </a:xfrm>
          <a:prstGeom prst="rect">
            <a:avLst/>
          </a:prstGeom>
        </p:spPr>
      </p:pic>
      <p:pic>
        <p:nvPicPr>
          <p:cNvPr id="8" name="Содержимое 7" descr="image (12).jpg"/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683568" y="1340768"/>
            <a:ext cx="3888432" cy="5157192"/>
          </a:xfrm>
        </p:spPr>
      </p:pic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Содержимое 3" descr="image (1)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467544" y="404664"/>
            <a:ext cx="8064896" cy="5976664"/>
          </a:xfrm>
        </p:spPr>
      </p:pic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2843808" y="404664"/>
            <a:ext cx="30903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Акция « Субботник»</a:t>
            </a:r>
            <a:endParaRPr lang="ru-RU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:\DCIM\103_FUJI\DSCF3095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 bwMode="auto">
          <a:xfrm>
            <a:off x="827584" y="908720"/>
            <a:ext cx="7457001" cy="4980609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2123728" y="188640"/>
            <a:ext cx="484760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Акция «Чистоту –малым рекам».</a:t>
            </a:r>
          </a:p>
          <a:p>
            <a:endParaRPr lang="ru-RU"/>
          </a:p>
        </p:txBody>
      </p:sp>
      <p:pic>
        <p:nvPicPr>
          <p:cNvPr id="8" name="Содержимое 7" descr="Нашим рекам - чистые берега (3)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51520" y="908720"/>
            <a:ext cx="8352928" cy="5400600"/>
          </a:xfrm>
        </p:spPr>
      </p:pic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8251338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877412"/>
      </p:ext>
    </p:extLst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Содержимое 3" descr="P1140890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827584" y="836712"/>
            <a:ext cx="7353597" cy="5688632"/>
          </a:xfrm>
        </p:spPr>
      </p:pic>
      <p:sp>
        <p:nvSpPr>
          <p:cNvPr id="3" name="TextBox 2"/>
          <p:cNvSpPr txBox="1"/>
          <p:nvPr/>
        </p:nvSpPr>
        <p:spPr>
          <a:xfrm>
            <a:off x="38622" y="0"/>
            <a:ext cx="91053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/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Участие в бессмертном полку в честь погибших ветеранов ВОВ</a:t>
            </a:r>
          </a:p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Участие в митинге посвященному празднику «День Победы»</a:t>
            </a:r>
            <a:endParaRPr lang="ru-RU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Содержимое 3" descr="P1140941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11560" y="404665"/>
            <a:ext cx="7920880" cy="5814750"/>
          </a:xfrm>
        </p:spPr>
      </p:pic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Содержимое 3" descr="image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23528" y="548680"/>
            <a:ext cx="8568952" cy="6048672"/>
          </a:xfrm>
        </p:spPr>
      </p:pic>
    </p:spTree>
    <p:extLst>
      <p:ext uri="{BB962C8B-B14F-4D97-AF65-F5344CB8AC3E}">
        <p14:creationId xmlns:p14="http://schemas.microsoft.com/office/powerpoint/2010/main" val="1963386514"/>
      </p:ext>
    </p:extLst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8157894" cy="6117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388379"/>
      </p:ext>
    </p:extLst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187624" y="260648"/>
            <a:ext cx="64300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Акция «Детский сад- цветущий сад»</a:t>
            </a:r>
          </a:p>
          <a:p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под девизом «Подари цветок детскому саду»</a:t>
            </a:r>
            <a:endParaRPr lang="ru-RU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766"/>
          <a:stretch>
            <a:fillRect/>
          </a:stretch>
        </p:blipFill>
        <p:spPr>
          <a:xfrm>
            <a:off x="323528" y="1150080"/>
            <a:ext cx="4176464" cy="3809091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rcRect l="36220" t="25065"/>
          <a:stretch>
            <a:fillRect/>
          </a:stretch>
        </p:blipFill>
        <p:spPr>
          <a:xfrm>
            <a:off x="4211960" y="2492896"/>
            <a:ext cx="4666029" cy="411159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980728"/>
            <a:ext cx="3946708" cy="4464496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00" r="16926"/>
          <a:stretch>
            <a:fillRect/>
          </a:stretch>
        </p:blipFill>
        <p:spPr>
          <a:xfrm>
            <a:off x="4932040" y="1001332"/>
            <a:ext cx="3780471" cy="446449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Содержимое 3" descr="DSCN0262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857356" y="214290"/>
            <a:ext cx="5429288" cy="6381794"/>
          </a:xfrm>
        </p:spPr>
      </p:pic>
    </p:spTree>
    <p:extLst>
      <p:ext uri="{BB962C8B-B14F-4D97-AF65-F5344CB8AC3E}">
        <p14:creationId xmlns:p14="http://schemas.microsoft.com/office/powerpoint/2010/main" val="1824788093"/>
      </p:ext>
    </p:extLst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568952" cy="6408712"/>
          </a:xfrm>
        </p:spPr>
        <p:txBody>
          <a:bodyPr>
            <a:normAutofit/>
          </a:bodyPr>
          <a:lstStyle/>
          <a:p>
            <a:r>
              <a:rPr lang="ru-RU" sz="3500" b="1" cap="all" smtClean="0"/>
              <a:t> </a:t>
            </a:r>
            <a:r>
              <a:rPr lang="ru-RU" sz="2800" b="1" cap="all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 Заключение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>
                <a:solidFill>
                  <a:schemeClr val="bg2">
                    <a:lumMod val="50000"/>
                  </a:schemeClr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На сегодняшний день можно сказать, что у нас сложилась определенная система в работе с родителями , стали активными участниками встреч и помощниками воспитателя ,создана атмосфера взаимоуважения.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>
                <a:solidFill>
                  <a:schemeClr val="bg2">
                    <a:lumMod val="50000"/>
                  </a:schemeClr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Родители стали проявлять искренний интерес к жизни группы, научились выражать восхищение результатами и продуктами детской деятельности, эмоционально поддерживать своего ребенка</a:t>
            </a:r>
            <a:r>
              <a:rPr lang="ru-RU" sz="2800" b="1">
                <a:solidFill>
                  <a:schemeClr val="bg2">
                    <a:lumMod val="50000"/>
                  </a:schemeClr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</a:p>
          <a:p>
            <a:endParaRPr lang="ru-RU" sz="3500" b="1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420888"/>
            <a:ext cx="7334200" cy="1143000"/>
          </a:xfrm>
        </p:spPr>
        <p:txBody>
          <a:bodyPr/>
          <a:lstStyle/>
          <a:p>
            <a:r>
              <a:rPr lang="ru-RU" smtClean="0">
                <a:solidFill>
                  <a:srgbClr val="FF0000"/>
                </a:solidFill>
              </a:rPr>
              <a:t>Спасибо за внимание!</a:t>
            </a: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Arial"/>
        <a:cs typeface="Arial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Arial"/>
        <a:cs typeface="Arial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300TGp_natural_light">
  <a:themeElements>
    <a:clrScheme name="300TGp_natural_light 3">
      <a:dk1>
        <a:srgbClr val="000000"/>
      </a:dk1>
      <a:lt1>
        <a:srgbClr val="FFFFFF"/>
      </a:lt1>
      <a:dk2>
        <a:srgbClr val="1A578E"/>
      </a:dk2>
      <a:lt2>
        <a:srgbClr val="C0C0C0"/>
      </a:lt2>
      <a:accent1>
        <a:srgbClr val="5EB52D"/>
      </a:accent1>
      <a:accent2>
        <a:srgbClr val="F26D00"/>
      </a:accent2>
      <a:accent3>
        <a:srgbClr val="FFFFFF"/>
      </a:accent3>
      <a:accent4>
        <a:srgbClr val="000000"/>
      </a:accent4>
      <a:accent5>
        <a:srgbClr val="B6D7AD"/>
      </a:accent5>
      <a:accent6>
        <a:srgbClr val="DB6200"/>
      </a:accent6>
      <a:hlink>
        <a:srgbClr val="5983D7"/>
      </a:hlink>
      <a:folHlink>
        <a:srgbClr val="AAAD25"/>
      </a:folHlink>
    </a:clrScheme>
    <a:fontScheme name="300TGp_natural_light">
      <a:majorFont>
        <a:latin typeface="Verdana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r="http://schemas.openxmlformats.org/officeDocument/2006/relationships" xmlns:a="http://schemas.openxmlformats.org/drawingml/2006/main" name="1_300TGp_natural_light">
  <a:themeElements>
    <a:clrScheme name="300TGp_natural_light 3">
      <a:dk1>
        <a:srgbClr val="000000"/>
      </a:dk1>
      <a:lt1>
        <a:srgbClr val="FFFFFF"/>
      </a:lt1>
      <a:dk2>
        <a:srgbClr val="1A578E"/>
      </a:dk2>
      <a:lt2>
        <a:srgbClr val="C0C0C0"/>
      </a:lt2>
      <a:accent1>
        <a:srgbClr val="5EB52D"/>
      </a:accent1>
      <a:accent2>
        <a:srgbClr val="F26D00"/>
      </a:accent2>
      <a:accent3>
        <a:srgbClr val="FFFFFF"/>
      </a:accent3>
      <a:accent4>
        <a:srgbClr val="000000"/>
      </a:accent4>
      <a:accent5>
        <a:srgbClr val="B6D7AD"/>
      </a:accent5>
      <a:accent6>
        <a:srgbClr val="DB6200"/>
      </a:accent6>
      <a:hlink>
        <a:srgbClr val="5983D7"/>
      </a:hlink>
      <a:folHlink>
        <a:srgbClr val="AAAD25"/>
      </a:folHlink>
    </a:clrScheme>
    <a:fontScheme name="300TGp_natural_light">
      <a:majorFont>
        <a:latin typeface="Verdana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r="http://schemas.openxmlformats.org/officeDocument/2006/relationships" xmlns:a="http://schemas.openxmlformats.org/drawingml/2006/main" name="2_300TGp_natural_light">
  <a:themeElements>
    <a:clrScheme name="300TGp_natural_light 3">
      <a:dk1>
        <a:srgbClr val="000000"/>
      </a:dk1>
      <a:lt1>
        <a:srgbClr val="FFFFFF"/>
      </a:lt1>
      <a:dk2>
        <a:srgbClr val="1A578E"/>
      </a:dk2>
      <a:lt2>
        <a:srgbClr val="C0C0C0"/>
      </a:lt2>
      <a:accent1>
        <a:srgbClr val="5EB52D"/>
      </a:accent1>
      <a:accent2>
        <a:srgbClr val="F26D00"/>
      </a:accent2>
      <a:accent3>
        <a:srgbClr val="FFFFFF"/>
      </a:accent3>
      <a:accent4>
        <a:srgbClr val="000000"/>
      </a:accent4>
      <a:accent5>
        <a:srgbClr val="B6D7AD"/>
      </a:accent5>
      <a:accent6>
        <a:srgbClr val="DB6200"/>
      </a:accent6>
      <a:hlink>
        <a:srgbClr val="5983D7"/>
      </a:hlink>
      <a:folHlink>
        <a:srgbClr val="AAAD25"/>
      </a:folHlink>
    </a:clrScheme>
    <a:fontScheme name="300TGp_natural_light">
      <a:majorFont>
        <a:latin typeface="Verdana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r="http://schemas.openxmlformats.org/officeDocument/2006/relationships" xmlns:a="http://schemas.openxmlformats.org/drawingml/2006/main" name="3_300TGp_natural_light">
  <a:themeElements>
    <a:clrScheme name="300TGp_natural_light 3">
      <a:dk1>
        <a:srgbClr val="000000"/>
      </a:dk1>
      <a:lt1>
        <a:srgbClr val="FFFFFF"/>
      </a:lt1>
      <a:dk2>
        <a:srgbClr val="1A578E"/>
      </a:dk2>
      <a:lt2>
        <a:srgbClr val="C0C0C0"/>
      </a:lt2>
      <a:accent1>
        <a:srgbClr val="5EB52D"/>
      </a:accent1>
      <a:accent2>
        <a:srgbClr val="F26D00"/>
      </a:accent2>
      <a:accent3>
        <a:srgbClr val="FFFFFF"/>
      </a:accent3>
      <a:accent4>
        <a:srgbClr val="000000"/>
      </a:accent4>
      <a:accent5>
        <a:srgbClr val="B6D7AD"/>
      </a:accent5>
      <a:accent6>
        <a:srgbClr val="DB6200"/>
      </a:accent6>
      <a:hlink>
        <a:srgbClr val="5983D7"/>
      </a:hlink>
      <a:folHlink>
        <a:srgbClr val="AAAD25"/>
      </a:folHlink>
    </a:clrScheme>
    <a:fontScheme name="300TGp_natural_light">
      <a:majorFont>
        <a:latin typeface="Verdana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r="http://schemas.openxmlformats.org/officeDocument/2006/relationships" xmlns:a="http://schemas.openxmlformats.org/drawingml/2006/main" name="4_300TGp_natural_light">
  <a:themeElements>
    <a:clrScheme name="300TGp_natural_light 3">
      <a:dk1>
        <a:srgbClr val="000000"/>
      </a:dk1>
      <a:lt1>
        <a:srgbClr val="FFFFFF"/>
      </a:lt1>
      <a:dk2>
        <a:srgbClr val="1A578E"/>
      </a:dk2>
      <a:lt2>
        <a:srgbClr val="C0C0C0"/>
      </a:lt2>
      <a:accent1>
        <a:srgbClr val="5EB52D"/>
      </a:accent1>
      <a:accent2>
        <a:srgbClr val="F26D00"/>
      </a:accent2>
      <a:accent3>
        <a:srgbClr val="FFFFFF"/>
      </a:accent3>
      <a:accent4>
        <a:srgbClr val="000000"/>
      </a:accent4>
      <a:accent5>
        <a:srgbClr val="B6D7AD"/>
      </a:accent5>
      <a:accent6>
        <a:srgbClr val="DB6200"/>
      </a:accent6>
      <a:hlink>
        <a:srgbClr val="5983D7"/>
      </a:hlink>
      <a:folHlink>
        <a:srgbClr val="AAAD25"/>
      </a:folHlink>
    </a:clrScheme>
    <a:fontScheme name="300TGp_natural_light">
      <a:majorFont>
        <a:latin typeface="Verdana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Slipstream</Template>
  <Company/>
  <PresentationFormat>On-screen Show (4:3)</PresentationFormat>
  <Paragraphs>47</Paragraphs>
  <Slides>38</Slides>
  <Notes>0</Notes>
  <TotalTime>1914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baseType="lpstr" size="50">
      <vt:lpstr>Arial</vt:lpstr>
      <vt:lpstr>Trebuchet MS</vt:lpstr>
      <vt:lpstr>Georgia</vt:lpstr>
      <vt:lpstr>Verdana</vt:lpstr>
      <vt:lpstr>Wingdings</vt:lpstr>
      <vt:lpstr>Arial Black</vt:lpstr>
      <vt:lpstr>Calibri Light</vt:lpstr>
      <vt:lpstr>Calibri</vt:lpstr>
      <vt:lpstr>Times New Roman</vt:lpstr>
      <vt:lpstr>Symbol</vt:lpstr>
      <vt:lpstr>SimSun</vt:lpstr>
      <vt:lpstr>Воздушный поток</vt:lpstr>
      <vt:lpstr>«Духовно – нравственное воспитание  детей  дошкольного возраста на основе взаимодействия с родителями в процессе реализации проекта : «Поделись своей добротой»»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Спасибо за внимание!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Admin</dc:creator>
  <cp:lastModifiedBy>Пользователь</cp:lastModifiedBy>
  <cp:revision>151</cp:revision>
  <dcterms:created xsi:type="dcterms:W3CDTF">2018-04-09T00:39:16Z</dcterms:created>
  <dcterms:modified xsi:type="dcterms:W3CDTF">2024-10-13T13:08:22Z</dcterms:modified>
</cp:coreProperties>
</file>