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4" r:id="rId4"/>
    <p:sldId id="265" r:id="rId5"/>
    <p:sldId id="267" r:id="rId6"/>
    <p:sldId id="258" r:id="rId7"/>
    <p:sldId id="260" r:id="rId8"/>
    <p:sldId id="259" r:id="rId9"/>
    <p:sldId id="257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80CC8F-79C3-41EB-9BE1-E606BE6D99B5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92CB141-6923-4F97-86C1-A3A32CC2796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1670" y="1571612"/>
            <a:ext cx="6572296" cy="1214446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Comic Sans MS" pitchFamily="66" charset="0"/>
              </a:rPr>
              <a:t>Артикуляционная гимнастика для звуков </a:t>
            </a:r>
            <a:r>
              <a:rPr lang="en-US" sz="3600" dirty="0" smtClean="0">
                <a:solidFill>
                  <a:schemeClr val="tx1"/>
                </a:solidFill>
                <a:latin typeface="Comic Sans MS" pitchFamily="66" charset="0"/>
              </a:rPr>
              <a:t>[</a:t>
            </a:r>
            <a:r>
              <a:rPr lang="ru-RU" sz="3600" dirty="0" err="1" smtClean="0">
                <a:solidFill>
                  <a:schemeClr val="tx1"/>
                </a:solidFill>
                <a:latin typeface="Comic Sans MS" pitchFamily="66" charset="0"/>
              </a:rPr>
              <a:t>Р,Рь</a:t>
            </a:r>
            <a:r>
              <a:rPr lang="en-US" sz="36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ru-RU" sz="3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72132" y="4429132"/>
            <a:ext cx="2957506" cy="1371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Учитель-логопед: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Новоселова </a:t>
            </a:r>
          </a:p>
          <a:p>
            <a:r>
              <a:rPr lang="ru-RU" smtClean="0">
                <a:solidFill>
                  <a:schemeClr val="tx1"/>
                </a:solidFill>
              </a:rPr>
              <a:t>Ксения Юрьевна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308f9e42bfe311f08012ee68bf6c0233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3429000"/>
            <a:ext cx="2880000" cy="288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357166"/>
            <a:ext cx="7143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При выполнении упражнений артикуляционной гимнастики следует помнить:</a:t>
            </a:r>
            <a:endParaRPr lang="ru-RU" dirty="0"/>
          </a:p>
          <a:p>
            <a:pPr algn="just">
              <a:buFont typeface="Arial" pitchFamily="34" charset="0"/>
              <a:buChar char="•"/>
              <a:tabLst>
                <a:tab pos="177800" algn="l"/>
              </a:tabLst>
            </a:pPr>
            <a:r>
              <a:rPr lang="ru-RU" dirty="0" smtClean="0"/>
              <a:t>	Необходимо </a:t>
            </a:r>
            <a:r>
              <a:rPr lang="ru-RU" dirty="0"/>
              <a:t>соблюдать определенную последовательность – от простых упражнений к более сложным.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На </a:t>
            </a:r>
            <a:r>
              <a:rPr lang="ru-RU" dirty="0"/>
              <a:t>начальном этапе упражнения выполняются в медленном темпе и перед зеркалом.</a:t>
            </a:r>
          </a:p>
          <a:p>
            <a:pPr algn="just">
              <a:buFont typeface="Arial" pitchFamily="34" charset="0"/>
              <a:buChar char="•"/>
              <a:tabLst>
                <a:tab pos="177800" algn="l"/>
              </a:tabLst>
            </a:pPr>
            <a:r>
              <a:rPr lang="ru-RU" dirty="0"/>
              <a:t>	</a:t>
            </a:r>
            <a:r>
              <a:rPr lang="ru-RU" dirty="0" smtClean="0"/>
              <a:t>Количество </a:t>
            </a:r>
            <a:r>
              <a:rPr lang="ru-RU" dirty="0"/>
              <a:t>повторов каждого упражнения от 2 до 15 раз. </a:t>
            </a:r>
            <a:r>
              <a:rPr lang="ru-RU" b="1" dirty="0"/>
              <a:t>Главное, чтобы упражнение выполнялось правильно.</a:t>
            </a:r>
            <a:endParaRPr lang="ru-RU" dirty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Зеркало </a:t>
            </a:r>
            <a:r>
              <a:rPr lang="ru-RU" dirty="0"/>
              <a:t>можно убрать, когда ребенок научится правильно выполнять движения.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Выполняйте </a:t>
            </a:r>
            <a:r>
              <a:rPr lang="ru-RU" dirty="0"/>
              <a:t>рекомендованный логопедом комплекс артикуляционной гимнастики </a:t>
            </a:r>
            <a:r>
              <a:rPr lang="ru-RU" b="1" dirty="0"/>
              <a:t>каждый день.</a:t>
            </a:r>
            <a:endParaRPr lang="ru-RU" dirty="0"/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Если </a:t>
            </a:r>
            <a:r>
              <a:rPr lang="ru-RU" dirty="0"/>
              <a:t>для ребенка утомительно выполнять все упражнения подряд, можно разбить гимнастику на блоки и выполнять их в течение дня.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Можно </a:t>
            </a:r>
            <a:r>
              <a:rPr lang="ru-RU" dirty="0"/>
              <a:t>использовать механическую помощь, если у ребенка не получится какое-либо движение. Ручкой чайной ложки или чистым пальцем можно помочь ребенку принять нужное положение языка.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/>
              <a:t> Занятия </a:t>
            </a:r>
            <a:r>
              <a:rPr lang="ru-RU" dirty="0"/>
              <a:t>дадут наилучший результат, если они проводятся в игровой форме.</a:t>
            </a: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ff89032a80c11f0beb18ec0c566578f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714356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14480" y="285728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Рупор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3aba387a80a11f095452a25ac14d6e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571480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7356" y="357166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Вкусное варенье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69c32f5a80a11f0b4ce4a96454a5ad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571480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28794" y="357166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Индюк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1e92192a80b11f0a6459ab6d1a43d2e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642918"/>
            <a:ext cx="5400000" cy="540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7290" y="285728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Лошадка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ed93372a5a011f0a8a73e2f0e65f5d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857232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85984" y="428604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Грибок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5da4104a80b11f08ac0aec9314a837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928670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71604" y="357166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Гармошка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1ae34b9a80a11f0b7d51ea1a8429c95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928670"/>
            <a:ext cx="5400000" cy="540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728" y="142852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Дятел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3042" y="1571612"/>
            <a:ext cx="6286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У вас все получится!</a:t>
            </a:r>
            <a:endParaRPr lang="ru-RU" sz="6600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</TotalTime>
  <Words>33</Words>
  <Application>Microsoft Office PowerPoint</Application>
  <PresentationFormat>Экран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Артикуляционная гимнастика для звуков [Р,Рь]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Артикуляционная гимнастика для звуков [Р,Рь]</dc:title>
  <dc:creator>User</dc:creator>
  <cp:lastModifiedBy>User</cp:lastModifiedBy>
  <cp:revision>5</cp:revision>
  <dcterms:created xsi:type="dcterms:W3CDTF">2025-11-12T16:15:22Z</dcterms:created>
  <dcterms:modified xsi:type="dcterms:W3CDTF">2025-11-12T16:47:20Z</dcterms:modified>
</cp:coreProperties>
</file>