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69972C-833D-4BEC-B187-41B7126DA994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D2204-569C-4FCD-ACC8-09B6C13F3C9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D2204-569C-4FCD-ACC8-09B6C13F3C9D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26.03.2025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anya\OneDrive\Рабочий стол\1568620762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2852936"/>
            <a:ext cx="8276456" cy="1470025"/>
          </a:xfrm>
        </p:spPr>
        <p:txBody>
          <a:bodyPr>
            <a:normAutofit fontScale="90000"/>
          </a:bodyPr>
          <a:lstStyle/>
          <a:p>
            <a:r>
              <a:rPr lang="ru-RU" sz="2200" dirty="0" smtClean="0"/>
              <a:t>Министерство сельского хозяйства, пищевой и перерабатывающей       </a:t>
            </a:r>
            <a:br>
              <a:rPr lang="ru-RU" sz="2200" dirty="0" smtClean="0"/>
            </a:br>
            <a:r>
              <a:rPr lang="ru-RU" sz="2200" dirty="0" smtClean="0"/>
              <a:t>      промышленности Тверской области</a:t>
            </a:r>
            <a:br>
              <a:rPr lang="ru-RU" sz="2200" dirty="0" smtClean="0"/>
            </a:br>
            <a:r>
              <a:rPr lang="ru-RU" sz="2200" dirty="0" smtClean="0"/>
              <a:t>     Государственное бюджетное профессиональное</a:t>
            </a:r>
            <a:br>
              <a:rPr lang="ru-RU" sz="2200" dirty="0" smtClean="0"/>
            </a:br>
            <a:r>
              <a:rPr lang="ru-RU" sz="2200" dirty="0" smtClean="0"/>
              <a:t>        образовательное учреждение «</a:t>
            </a:r>
            <a:r>
              <a:rPr lang="ru-RU" sz="2200" dirty="0" err="1" smtClean="0"/>
              <a:t>Кашинский</a:t>
            </a:r>
            <a:r>
              <a:rPr lang="ru-RU" sz="2200" dirty="0" smtClean="0"/>
              <a:t> колледж»</a:t>
            </a:r>
            <a:br>
              <a:rPr lang="ru-RU" sz="2200" dirty="0" smtClean="0"/>
            </a:br>
            <a:r>
              <a:rPr lang="ru-RU" sz="2200" dirty="0" smtClean="0"/>
              <a:t>  (ГБП ОУ «</a:t>
            </a:r>
            <a:r>
              <a:rPr lang="ru-RU" sz="2200" dirty="0" err="1" smtClean="0"/>
              <a:t>Кашинский</a:t>
            </a:r>
            <a:r>
              <a:rPr lang="ru-RU" sz="2200" dirty="0" smtClean="0"/>
              <a:t> колледж»)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200" dirty="0" smtClean="0"/>
              <a:t> </a:t>
            </a:r>
            <a:r>
              <a:rPr lang="ru-RU" sz="2200" b="1" dirty="0" smtClean="0"/>
              <a:t>БИЗНЕС-ПЛАН</a:t>
            </a:r>
            <a:br>
              <a:rPr lang="ru-RU" sz="2200" b="1" dirty="0" smtClean="0"/>
            </a:br>
            <a:r>
              <a:rPr lang="ru-RU" sz="2200" dirty="0" smtClean="0"/>
              <a:t/>
            </a:r>
            <a:br>
              <a:rPr lang="ru-RU" sz="2200" dirty="0" smtClean="0"/>
            </a:br>
            <a:r>
              <a:rPr lang="ru-RU" sz="2200" dirty="0" smtClean="0"/>
              <a:t>    организации и проведения сельского тура «Деревенские каникулы»</a:t>
            </a:r>
            <a:br>
              <a:rPr lang="ru-RU" sz="2200" dirty="0" smtClean="0"/>
            </a:br>
            <a:r>
              <a:rPr lang="ru-RU" sz="2200" dirty="0" smtClean="0"/>
              <a:t>Участники проекта: студенты ГБП ОУ «</a:t>
            </a:r>
            <a:r>
              <a:rPr lang="ru-RU" sz="2200" dirty="0" err="1" smtClean="0"/>
              <a:t>Кашинский</a:t>
            </a:r>
            <a:r>
              <a:rPr lang="ru-RU" sz="2200" dirty="0" smtClean="0"/>
              <a:t> колледж</a:t>
            </a:r>
            <a:r>
              <a:rPr lang="ru-RU" sz="2200" smtClean="0"/>
              <a:t>» </a:t>
            </a:r>
            <a:br>
              <a:rPr lang="ru-RU" sz="2200" smtClean="0"/>
            </a:br>
            <a:r>
              <a:rPr lang="ru-RU" sz="2200" smtClean="0"/>
              <a:t> </a:t>
            </a:r>
            <a:r>
              <a:rPr lang="ru-RU" sz="2200" dirty="0" err="1" smtClean="0"/>
              <a:t>Малхасян</a:t>
            </a:r>
            <a:r>
              <a:rPr lang="ru-RU" sz="2200" dirty="0" smtClean="0"/>
              <a:t> В.Г., </a:t>
            </a:r>
            <a:r>
              <a:rPr lang="ru-RU" sz="2200" dirty="0" err="1" smtClean="0"/>
              <a:t>Синецкая</a:t>
            </a:r>
            <a:r>
              <a:rPr lang="ru-RU" sz="2200" dirty="0" smtClean="0"/>
              <a:t> К.А.</a:t>
            </a:r>
            <a:br>
              <a:rPr lang="ru-RU" sz="2200" dirty="0" smtClean="0"/>
            </a:br>
            <a:r>
              <a:rPr lang="ru-RU" sz="2200" dirty="0" smtClean="0"/>
              <a:t>Руководители: </a:t>
            </a:r>
            <a:r>
              <a:rPr lang="ru-RU" sz="2200" dirty="0" err="1" smtClean="0"/>
              <a:t>Волощенко</a:t>
            </a:r>
            <a:r>
              <a:rPr lang="ru-RU" sz="2200" dirty="0" smtClean="0"/>
              <a:t> О.А., Ковалева Т.В</a:t>
            </a:r>
            <a:r>
              <a:rPr lang="ru-RU" sz="1800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anya\OneDrive\Рабочий стол\1568620762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620688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Резюме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1600" dirty="0" smtClean="0"/>
              <a:t>Сельский туризм - это не только проживание туриста в сельском доме, но и функционирование целой инфраструктуры, которая включает хорошие транспортные сообщения между населенными пунктами, места проведения досуга, наличие служб, оказывающих различные услуги по предоставлению информации и обслуживанию, маленькие ресторанчики, кафе и трактиры. При этом каждый гость, а в сельском туризме туриста называют «гостем», должен постоянно ощущать домашний комфорт и повышенное персональное внимание. Главной фигурой, обеспечивающей проживание, питание и знакомство с достопримечательностями сельской местности, является сельская семья. 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Цель проекта – разработка нового туристского продукта для организации досуга и отдыха гостей и туристов (на коммерческой основе) в сельской местности; развитие сельского туризма. Туристам предлагается окунуться в сельский образ жизни, познакомиться с бытом, культурой, трудом.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tanya\OneDrive\Рабочий стол\1568620762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06400" y="0"/>
            <a:ext cx="9550400" cy="687628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772400" cy="5904656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           </a:t>
            </a:r>
            <a:r>
              <a:rPr lang="ru-RU" sz="3200" dirty="0" smtClean="0"/>
              <a:t>ОПИСАНИЕ ПРЕДПРИЯТИЯ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1300" dirty="0" smtClean="0"/>
              <a:t>Жители д. Давыдово   приглашают туристов побывать у них в гостях, воспользоваться гостеприимством их теплого уютного дома, провести свой отпуск, в приятном общении с природой и друг с другом. Новая благожелательная обстановка способна оздоровить не только  тело, но и душу, восстановить мирные семейные отношения, дать отдых и покой. А как рады будут  дети поездке в деревню! Здесь они узнают и увидят много нового и интересного, заведут себе новых друзей, новых бабушек и дедушек.</a:t>
            </a:r>
            <a:br>
              <a:rPr lang="ru-RU" sz="1300" dirty="0" smtClean="0"/>
            </a:br>
            <a:r>
              <a:rPr lang="ru-RU" sz="1300" dirty="0" smtClean="0"/>
              <a:t>Туристам будет предоставлена отдельная комната в благоустроенном деревенском доме.  Пока они будут гулять или поедут на экскурсию, хозяйка приготовит  стол с деревенскими припасами и угощеньями. Еда будет приготовлена из экологически чистых продуктов. А дети, возможно, впервые увидят живую корову и отведают парного молока.</a:t>
            </a:r>
            <a:br>
              <a:rPr lang="ru-RU" sz="1300" dirty="0" smtClean="0"/>
            </a:br>
            <a:r>
              <a:rPr lang="ru-RU" sz="1300" dirty="0" smtClean="0"/>
              <a:t>Туристы смогут посетить такие экскурсии как:</a:t>
            </a:r>
            <a:br>
              <a:rPr lang="ru-RU" sz="1300" dirty="0" smtClean="0"/>
            </a:br>
            <a:r>
              <a:rPr lang="ru-RU" sz="1300" dirty="0" smtClean="0"/>
              <a:t>«Природа д. Давыдово» - маршрут экскурсии пройдет по наиболее красивым местам около села.  Также туристы смогут посетить храм  Святителя Николая Чудотворца расположенный в  древнем селе </a:t>
            </a:r>
            <a:r>
              <a:rPr lang="ru-RU" sz="1300" dirty="0" err="1" smtClean="0"/>
              <a:t>Савцыно</a:t>
            </a:r>
            <a:r>
              <a:rPr lang="ru-RU" sz="1300" dirty="0" smtClean="0"/>
              <a:t>, Храм </a:t>
            </a:r>
            <a:r>
              <a:rPr lang="ru-RU" sz="1300" dirty="0" err="1" smtClean="0"/>
              <a:t>Живоначальной</a:t>
            </a:r>
            <a:r>
              <a:rPr lang="ru-RU" sz="1300" dirty="0" smtClean="0"/>
              <a:t> Троицы в селе </a:t>
            </a:r>
            <a:r>
              <a:rPr lang="ru-RU" sz="1300" dirty="0" err="1" smtClean="0"/>
              <a:t>Уницы</a:t>
            </a:r>
            <a:r>
              <a:rPr lang="ru-RU" sz="1300" dirty="0" smtClean="0"/>
              <a:t>, покататься на лошади, покупаться, позагорать, а так же заняться рыбалкой на берегу озера </a:t>
            </a:r>
            <a:r>
              <a:rPr lang="ru-RU" sz="1300" dirty="0" err="1" smtClean="0"/>
              <a:t>Скорбеж,поучаствовать</a:t>
            </a:r>
            <a:r>
              <a:rPr lang="ru-RU" sz="1300" dirty="0" smtClean="0"/>
              <a:t> в «Вечерних посиделках», сделать ягодные и овощные заготовки под руководством опытной мастерицы, подоить корову и многое другое.</a:t>
            </a:r>
            <a:br>
              <a:rPr lang="ru-RU" sz="1300" dirty="0" smtClean="0"/>
            </a:br>
            <a:r>
              <a:rPr lang="ru-RU" sz="1300" dirty="0" smtClean="0"/>
              <a:t>Данный вид бизнеса будет зарегистрирован как ИП с упрощенной системой налогообложения.	Предметом деятельности будет являться осуществление предпринимательской деятельности по оказанию туристских услуг. Цель деятельности – получение прибыли.</a:t>
            </a:r>
            <a:endParaRPr lang="ru-RU" sz="13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tanya\OneDrive\Рабочий стол\1568620762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81000" y="0"/>
            <a:ext cx="9525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548680"/>
            <a:ext cx="7772400" cy="6048672"/>
          </a:xfrm>
        </p:spPr>
        <p:txBody>
          <a:bodyPr>
            <a:normAutofit/>
          </a:bodyPr>
          <a:lstStyle/>
          <a:p>
            <a:r>
              <a:rPr lang="ru-RU" sz="3600" dirty="0" smtClean="0"/>
              <a:t>                    </a:t>
            </a:r>
            <a:r>
              <a:rPr lang="ru-RU" sz="3200" dirty="0" smtClean="0"/>
              <a:t>ОПИСАНИЕ УСЛУГ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1600" dirty="0" smtClean="0"/>
              <a:t>данная программа является трех дневной и включает в себя экскурсии, прогулку в лес.</a:t>
            </a:r>
            <a:br>
              <a:rPr lang="ru-RU" sz="1600" dirty="0" smtClean="0"/>
            </a:br>
            <a:r>
              <a:rPr lang="ru-RU" sz="1600" dirty="0" smtClean="0"/>
              <a:t>В стоимость тура включено:</a:t>
            </a:r>
            <a:br>
              <a:rPr lang="ru-RU" sz="1600" dirty="0" smtClean="0"/>
            </a:br>
            <a:r>
              <a:rPr lang="ru-RU" sz="1600" dirty="0" smtClean="0"/>
              <a:t>- проживание;</a:t>
            </a:r>
            <a:br>
              <a:rPr lang="ru-RU" sz="1600" dirty="0" smtClean="0"/>
            </a:br>
            <a:r>
              <a:rPr lang="ru-RU" sz="1600" dirty="0" smtClean="0"/>
              <a:t>- трехразовое питание;</a:t>
            </a:r>
            <a:br>
              <a:rPr lang="ru-RU" sz="1600" dirty="0" smtClean="0"/>
            </a:br>
            <a:r>
              <a:rPr lang="ru-RU" sz="1600" dirty="0" smtClean="0"/>
              <a:t>- транспортное обслуживание;</a:t>
            </a:r>
            <a:br>
              <a:rPr lang="ru-RU" sz="1600" dirty="0" smtClean="0"/>
            </a:br>
            <a:r>
              <a:rPr lang="ru-RU" sz="1600" dirty="0" smtClean="0"/>
              <a:t>- экскурсионное обслуживание;</a:t>
            </a:r>
            <a:br>
              <a:rPr lang="ru-RU" sz="1600" dirty="0" smtClean="0"/>
            </a:br>
            <a:r>
              <a:rPr lang="ru-RU" sz="1600" dirty="0" smtClean="0"/>
              <a:t>- баня два раза</a:t>
            </a:r>
            <a:r>
              <a:rPr lang="ru-RU" sz="1800" dirty="0" smtClean="0"/>
              <a:t>.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pic>
        <p:nvPicPr>
          <p:cNvPr id="5" name="Рисунок 4" descr="10768_20140718_00434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3" y="3645025"/>
            <a:ext cx="2808311" cy="1944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ram_i_kolokolnya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03848" y="3645024"/>
            <a:ext cx="2798578" cy="1934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Mzd8V2WfZY4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3645024"/>
            <a:ext cx="2736304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tanya\OneDrive\Рабочий стол\1568620762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869160"/>
          </a:xfrm>
        </p:spPr>
        <p:txBody>
          <a:bodyPr>
            <a:normAutofit/>
          </a:bodyPr>
          <a:lstStyle/>
          <a:p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      </a:t>
            </a:r>
            <a:r>
              <a:rPr lang="ru-RU" sz="3200" dirty="0" smtClean="0"/>
              <a:t>МАРКЕТИНГ И СБЫТ ПРОДУКЦИИ    (услуг)                    </a:t>
            </a: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1600" dirty="0" smtClean="0"/>
              <a:t>При реализации проекта требуется продуманная система маркетинговых мероприятий:</a:t>
            </a:r>
            <a:br>
              <a:rPr lang="ru-RU" sz="1600" dirty="0" smtClean="0"/>
            </a:br>
            <a:r>
              <a:rPr lang="ru-RU" sz="1600" dirty="0" smtClean="0"/>
              <a:t>	1) Целевая аудитория - жители Тверской области и близлежащих субъектов РФ. Возрастная категория – от 3-ех лет и старше </a:t>
            </a:r>
            <a:br>
              <a:rPr lang="ru-RU" sz="1600" dirty="0" smtClean="0"/>
            </a:br>
            <a:r>
              <a:rPr lang="ru-RU" sz="1600" dirty="0" smtClean="0"/>
              <a:t>	2) Ценовая политика - При выборе цены на услугу будет использоваться метод «себестоимость плюс наценка». Расчет цены приведен в Финансовом плане . В ходе проведенных расчетов цена </a:t>
            </a:r>
            <a:r>
              <a:rPr lang="ru-RU" sz="1600" smtClean="0"/>
              <a:t>составит </a:t>
            </a:r>
            <a:r>
              <a:rPr lang="ru-RU" sz="1600" smtClean="0"/>
              <a:t>8 300</a:t>
            </a:r>
            <a:r>
              <a:rPr lang="ru-RU" sz="1600" smtClean="0"/>
              <a:t> </a:t>
            </a:r>
            <a:r>
              <a:rPr lang="ru-RU" sz="1600" dirty="0" err="1" smtClean="0"/>
              <a:t>руб</a:t>
            </a:r>
            <a:r>
              <a:rPr lang="ru-RU" sz="1600" dirty="0" smtClean="0"/>
              <a:t>/ чел .</a:t>
            </a:r>
            <a:br>
              <a:rPr lang="ru-RU" sz="1600" dirty="0" smtClean="0"/>
            </a:br>
            <a:r>
              <a:rPr lang="ru-RU" sz="1600" dirty="0" smtClean="0"/>
              <a:t>	3) Реклама - В качестве рекламных инструментов в данном проекте предусмотрено использовать брошюры, буклеты, реклама в социальных сетях.</a:t>
            </a:r>
            <a:endParaRPr lang="ru-RU" sz="1600" dirty="0"/>
          </a:p>
        </p:txBody>
      </p:sp>
      <p:pic>
        <p:nvPicPr>
          <p:cNvPr id="5124" name="Picture 4" descr="ВК логотип ПНГ на Прозрачном Фоне • Скачать PNG ВК логотип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600" y="4005064"/>
            <a:ext cx="1656184" cy="1656184"/>
          </a:xfrm>
          <a:prstGeom prst="rect">
            <a:avLst/>
          </a:prstGeom>
          <a:noFill/>
        </p:spPr>
      </p:pic>
      <p:pic>
        <p:nvPicPr>
          <p:cNvPr id="5126" name="Picture 6" descr="Иконка значок одноклассники - Png картинки и иконки без фон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4077072"/>
            <a:ext cx="1656184" cy="1656184"/>
          </a:xfrm>
          <a:prstGeom prst="rect">
            <a:avLst/>
          </a:prstGeom>
          <a:noFill/>
        </p:spPr>
      </p:pic>
      <p:pic>
        <p:nvPicPr>
          <p:cNvPr id="5128" name="Picture 8" descr="Буклет гармошка. Оперативная печать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077072"/>
            <a:ext cx="2520280" cy="1800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tanya\OneDrive\Рабочий стол\1568620762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836712"/>
            <a:ext cx="7772400" cy="56166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    ПРОИЗВОДСТВЕННЫЙ ПЛАН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200" dirty="0" smtClean="0"/>
              <a:t> </a:t>
            </a:r>
            <a:r>
              <a:rPr lang="ru-RU" sz="1800" dirty="0" smtClean="0"/>
              <a:t>Производственная схема будет включать в себя следующие блоки мероприятий: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	1) пойти этап юридического оформления. Оптимальный вариант юридического оформления данного вида бизнеса – это ИП. Схема налогообложения «доходы минус расходы».</a:t>
            </a:r>
            <a:br>
              <a:rPr lang="ru-RU" sz="1800" dirty="0" smtClean="0"/>
            </a:br>
            <a:r>
              <a:rPr lang="ru-RU" sz="1800" dirty="0" smtClean="0"/>
              <a:t>	2) Помещение. Для реализации данного тура имеется дом в деревне со всем необходимым инвентарем.</a:t>
            </a:r>
            <a:br>
              <a:rPr lang="ru-RU" sz="1800" dirty="0" smtClean="0"/>
            </a:br>
            <a:r>
              <a:rPr lang="ru-RU" sz="1800" dirty="0" smtClean="0"/>
              <a:t>Далее необходимо спланировать  объем продаж туристической услуги. На первоначальном этапе тур «Деревенские каникулы» предполагается реализовывать в июне – августе 2025 года. Планируется продавать 1 тур в неделю, соответственно за указанный период будет продано 13 туров.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tanya\OneDrive\Рабочий стол\1568620762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76672"/>
            <a:ext cx="7772400" cy="1362075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              Организационный план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1800" dirty="0" smtClean="0"/>
              <a:t> В разработанном  проекте планируется привлечь следующих участников проекта:</a:t>
            </a:r>
            <a:br>
              <a:rPr lang="ru-RU" sz="1800" dirty="0" smtClean="0"/>
            </a:br>
            <a:r>
              <a:rPr lang="ru-RU" sz="1800" dirty="0" smtClean="0"/>
              <a:t>- деревенский дом с хозяйкой (оказывает услуги по проживанию и питанию гостей);</a:t>
            </a:r>
            <a:br>
              <a:rPr lang="ru-RU" sz="1800" dirty="0" smtClean="0"/>
            </a:br>
            <a:r>
              <a:rPr lang="ru-RU" sz="1800" dirty="0" smtClean="0"/>
              <a:t>- экскурсовод (оказывает услуги по сопровождению гостей на экскурсии, походу в лес и т.д.);</a:t>
            </a:r>
            <a:br>
              <a:rPr lang="ru-RU" sz="1800" dirty="0" smtClean="0"/>
            </a:br>
            <a:r>
              <a:rPr lang="ru-RU" sz="1800" dirty="0" smtClean="0"/>
              <a:t>- водитель с автомобилем - оказывают услуги транспорта,  пассажирские перевозки, совмещает обязанности банщика.</a:t>
            </a:r>
            <a:br>
              <a:rPr lang="ru-RU" sz="1800" dirty="0" smtClean="0"/>
            </a:br>
            <a:r>
              <a:rPr lang="ru-RU" sz="1800" dirty="0" smtClean="0"/>
              <a:t>Для выявления группы потенциальных клиентов  разработана анкета. </a:t>
            </a:r>
            <a:br>
              <a:rPr lang="ru-RU" sz="1800" dirty="0" smtClean="0"/>
            </a:br>
            <a:r>
              <a:rPr lang="ru-RU" sz="1800" dirty="0" smtClean="0"/>
              <a:t>Возрастной состав участников программы: от 3-х лет до преклонного возраста.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600" dirty="0"/>
          </a:p>
        </p:txBody>
      </p:sp>
      <p:pic>
        <p:nvPicPr>
          <p:cNvPr id="19460" name="Picture 4" descr="Интерьер деревенского дома: оформление в сельском стиле 100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4149080"/>
            <a:ext cx="3496444" cy="23309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tanya\OneDrive\Рабочий стол\1568620762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04664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> ФИНАНСОВЫЙ ПЛАН</a:t>
            </a:r>
            <a:br>
              <a:rPr lang="ru-RU" sz="36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1800" dirty="0" smtClean="0"/>
              <a:t>Всего затраты на сельский тур составляет 6950 рублей. </a:t>
            </a:r>
            <a:br>
              <a:rPr lang="ru-RU" sz="1800" dirty="0" smtClean="0"/>
            </a:br>
            <a:r>
              <a:rPr lang="ru-RU" sz="1800" dirty="0" smtClean="0"/>
              <a:t>Заложенная прибыль 20% = 1350,00 рублей.</a:t>
            </a:r>
            <a:br>
              <a:rPr lang="ru-RU" sz="1800" dirty="0" smtClean="0"/>
            </a:br>
            <a:r>
              <a:rPr lang="ru-RU" sz="1800" dirty="0" smtClean="0"/>
              <a:t> Средняя цена предлагаемого тура на одного человека:</a:t>
            </a:r>
            <a:br>
              <a:rPr lang="ru-RU" sz="1800" dirty="0" smtClean="0"/>
            </a:br>
            <a:r>
              <a:rPr lang="ru-RU" sz="1800" dirty="0" smtClean="0"/>
              <a:t> 6950 + 1350 = 8300 рублей.</a:t>
            </a:r>
            <a:br>
              <a:rPr lang="ru-RU" sz="1800" dirty="0" smtClean="0"/>
            </a:br>
            <a:r>
              <a:rPr lang="ru-RU" sz="1800" dirty="0" smtClean="0"/>
              <a:t>Таким образом, выручка за летний период составит: 8300х13= 107900 руб. </a:t>
            </a:r>
            <a:br>
              <a:rPr lang="ru-RU" sz="1800" dirty="0" smtClean="0"/>
            </a:br>
            <a:r>
              <a:rPr lang="ru-RU" sz="1800" dirty="0" smtClean="0"/>
              <a:t>Прибыль составит: 107900 – (6950х13) = 17550 руб.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600" dirty="0" smtClean="0"/>
              <a:t/>
            </a:r>
            <a:br>
              <a:rPr lang="ru-RU" sz="3600" dirty="0" smtClean="0"/>
            </a:br>
            <a:endParaRPr lang="ru-RU" sz="3600" dirty="0"/>
          </a:p>
        </p:txBody>
      </p:sp>
      <p:pic>
        <p:nvPicPr>
          <p:cNvPr id="22532" name="Picture 4" descr="Прочитайте: Как выбрать калькулятор? — мнение читателя в Журнале Маркет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3212976"/>
            <a:ext cx="4752528" cy="26913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tanya\OneDrive\Рабочий стол\1568620762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Текст 2"/>
          <p:cNvSpPr>
            <a:spLocks noGrp="1"/>
          </p:cNvSpPr>
          <p:nvPr>
            <p:ph type="title"/>
          </p:nvPr>
        </p:nvSpPr>
        <p:spPr>
          <a:xfrm>
            <a:off x="467544" y="548680"/>
            <a:ext cx="8136904" cy="5976664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           НАПРАВЛЕННОСТЬ И              ЭФФЕКТИВНОСТЬ ПРОЕКТА</a:t>
            </a: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Необходимо отметить, что в развитии сельского туризма заинтересовано не только государство, но и местные жители, которые, предоставляя для отдыхающих свое жилье и работая в качестве обслуживающего персонала, имеют постоянный доход. Кроме того, сельский туризм поможет сохранить от вымирания многие отдаленные деревушки России, где сохранилось множество памятников старины, например красивые деревянные церкви.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3556" name="Picture 4" descr="Аналитик объяснил, могут ли США &quot;обнулить&quot; все доллары в России - РИА  Новости, 21.03.202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3717032"/>
            <a:ext cx="3960440" cy="22277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tanya\OneDrive\Рабочий стол\1568620762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620688"/>
            <a:ext cx="7772400" cy="136207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   РИСКИ И ГАРАНТИИ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1800" dirty="0" smtClean="0"/>
              <a:t>На каждом мероприятии  могут быть различные форс-мажоры. При реализации данного тура возможны следующие неблагоприятные факторы:</a:t>
            </a:r>
            <a:br>
              <a:rPr lang="ru-RU" sz="1800" dirty="0" smtClean="0"/>
            </a:br>
            <a:r>
              <a:rPr lang="ru-RU" sz="1800" dirty="0" smtClean="0"/>
              <a:t>- к внешним факторам относятся: общая политическая и социально-экономическая среда ведения бизнеса, уровень преступности в стране и регионе. Внешние факторы не зависят от владельца;</a:t>
            </a:r>
            <a:br>
              <a:rPr lang="ru-RU" sz="1800" dirty="0" smtClean="0"/>
            </a:br>
            <a:r>
              <a:rPr lang="ru-RU" sz="1800" dirty="0" smtClean="0"/>
              <a:t>- внутренние же факторы полностью зависят от владельца жилья. К ним относятся вопросы безопасного проживания, соблюдение санитарно-гигиенических требований при приготовлении пищи, обеспечение в доме локальной пожарной и противоэпидемической безопасности, соблюдение техники безопасности при пользовании бытовыми приборами. </a:t>
            </a:r>
            <a:br>
              <a:rPr lang="ru-RU" sz="1800" dirty="0" smtClean="0"/>
            </a:br>
            <a:r>
              <a:rPr lang="ru-RU" sz="1800" dirty="0" smtClean="0"/>
              <a:t>Кроме того, владельцу усадьбы рекомендуется застраховать свой бизнес от непредвиденных случаев</a:t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          </a:t>
            </a:r>
            <a:r>
              <a:rPr lang="ru-RU" sz="2200" dirty="0" smtClean="0"/>
              <a:t>Спасибо за внимание!</a:t>
            </a:r>
            <a:endParaRPr lang="ru-RU" sz="2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33</Words>
  <Application>Microsoft Office PowerPoint</Application>
  <PresentationFormat>Экран (4:3)</PresentationFormat>
  <Paragraphs>11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Министерство сельского хозяйства, пищевой и перерабатывающей              промышленности Тверской области      Государственное бюджетное профессиональное         образовательное учреждение «Кашинский колледж»   (ГБП ОУ «Кашинский колледж»)    БИЗНЕС-ПЛАН      организации и проведения сельского тура «Деревенские каникулы» Участники проекта: студенты ГБП ОУ «Кашинский колледж»   Малхасян В.Г., Синецкая К.А. Руководители: Волощенко О.А., Ковалева Т.В. </vt:lpstr>
      <vt:lpstr>Резюме  Сельский туризм - это не только проживание туриста в сельском доме, но и функционирование целой инфраструктуры, которая включает хорошие транспортные сообщения между населенными пунктами, места проведения досуга, наличие служб, оказывающих различные услуги по предоставлению информации и обслуживанию, маленькие ресторанчики, кафе и трактиры. При этом каждый гость, а в сельском туризме туриста называют «гостем», должен постоянно ощущать домашний комфорт и повышенное персональное внимание. Главной фигурой, обеспечивающей проживание, питание и знакомство с достопримечательностями сельской местности, является сельская семья.    Цель проекта – разработка нового туристского продукта для организации досуга и отдыха гостей и туристов (на коммерческой основе) в сельской местности; развитие сельского туризма. Туристам предлагается окунуться в сельский образ жизни, познакомиться с бытом, культурой, трудом.   </vt:lpstr>
      <vt:lpstr>           ОПИСАНИЕ ПРЕДПРИЯТИЯ  Жители д. Давыдово   приглашают туристов побывать у них в гостях, воспользоваться гостеприимством их теплого уютного дома, провести свой отпуск, в приятном общении с природой и друг с другом. Новая благожелательная обстановка способна оздоровить не только  тело, но и душу, восстановить мирные семейные отношения, дать отдых и покой. А как рады будут  дети поездке в деревню! Здесь они узнают и увидят много нового и интересного, заведут себе новых друзей, новых бабушек и дедушек. Туристам будет предоставлена отдельная комната в благоустроенном деревенском доме.  Пока они будут гулять или поедут на экскурсию, хозяйка приготовит  стол с деревенскими припасами и угощеньями. Еда будет приготовлена из экологически чистых продуктов. А дети, возможно, впервые увидят живую корову и отведают парного молока. Туристы смогут посетить такие экскурсии как: «Природа д. Давыдово» - маршрут экскурсии пройдет по наиболее красивым местам около села.  Также туристы смогут посетить храм  Святителя Николая Чудотворца расположенный в  древнем селе Савцыно, Храм Живоначальной Троицы в селе Уницы, покататься на лошади, покупаться, позагорать, а так же заняться рыбалкой на берегу озера Скорбеж,поучаствовать в «Вечерних посиделках», сделать ягодные и овощные заготовки под руководством опытной мастерицы, подоить корову и многое другое. Данный вид бизнеса будет зарегистрирован как ИП с упрощенной системой налогообложения. Предметом деятельности будет являться осуществление предпринимательской деятельности по оказанию туристских услуг. Цель деятельности – получение прибыли.</vt:lpstr>
      <vt:lpstr>                    ОПИСАНИЕ УСЛУГ данная программа является трех дневной и включает в себя экскурсии, прогулку в лес. В стоимость тура включено: - проживание; - трехразовое питание; - транспортное обслуживание; - экскурсионное обслуживание; - баня два раза.  </vt:lpstr>
      <vt:lpstr>       МАРКЕТИНГ И СБЫТ ПРОДУКЦИИ    (услуг)                      При реализации проекта требуется продуманная система маркетинговых мероприятий:  1) Целевая аудитория - жители Тверской области и близлежащих субъектов РФ. Возрастная категория – от 3-ех лет и старше   2) Ценовая политика - При выборе цены на услугу будет использоваться метод «себестоимость плюс наценка». Расчет цены приведен в Финансовом плане . В ходе проведенных расчетов цена составит 8 300 руб/ чел .  3) Реклама - В качестве рекламных инструментов в данном проекте предусмотрено использовать брошюры, буклеты, реклама в социальных сетях.</vt:lpstr>
      <vt:lpstr>    ПРОИЗВОДСТВЕННЫЙ ПЛАН   Производственная схема будет включать в себя следующие блоки мероприятий:   1) пойти этап юридического оформления. Оптимальный вариант юридического оформления данного вида бизнеса – это ИП. Схема налогообложения «доходы минус расходы».  2) Помещение. Для реализации данного тура имеется дом в деревне со всем необходимым инвентарем. Далее необходимо спланировать  объем продаж туристической услуги. На первоначальном этапе тур «Деревенские каникулы» предполагается реализовывать в июне – августе 2025 года. Планируется продавать 1 тур в неделю, соответственно за указанный период будет продано 13 туров.  </vt:lpstr>
      <vt:lpstr>              Организационный план   В разработанном  проекте планируется привлечь следующих участников проекта: - деревенский дом с хозяйкой (оказывает услуги по проживанию и питанию гостей); - экскурсовод (оказывает услуги по сопровождению гостей на экскурсии, походу в лес и т.д.); - водитель с автомобилем - оказывают услуги транспорта,  пассажирские перевозки, совмещает обязанности банщика. Для выявления группы потенциальных клиентов  разработана анкета.  Возрастной состав участников программы: от 3-х лет до преклонного возраста. </vt:lpstr>
      <vt:lpstr> ФИНАНСОВЫЙ ПЛАН  Всего затраты на сельский тур составляет 6950 рублей.  Заложенная прибыль 20% = 1350,00 рублей.  Средняя цена предлагаемого тура на одного человека:  6950 + 1350 = 8300 рублей. Таким образом, выручка за летний период составит: 8300х13= 107900 руб.  Прибыль составит: 107900 – (6950х13) = 17550 руб.  </vt:lpstr>
      <vt:lpstr>           НАПРАВЛЕННОСТЬ И              ЭФФЕКТИВНОСТЬ ПРОЕКТА  Необходимо отметить, что в развитии сельского туризма заинтересовано не только государство, но и местные жители, которые, предоставляя для отдыхающих свое жилье и работая в качестве обслуживающего персонала, имеют постоянный доход. Кроме того, сельский туризм поможет сохранить от вымирания многие отдаленные деревушки России, где сохранилось множество памятников старины, например красивые деревянные церкви.  </vt:lpstr>
      <vt:lpstr>    РИСКИ И ГАРАНТИИ  На каждом мероприятии  могут быть различные форс-мажоры. При реализации данного тура возможны следующие неблагоприятные факторы: - к внешним факторам относятся: общая политическая и социально-экономическая среда ведения бизнеса, уровень преступности в стране и регионе. Внешние факторы не зависят от владельца; - внутренние же факторы полностью зависят от владельца жилья. К ним относятся вопросы безопасного проживания, соблюдение санитарно-гигиенических требований при приготовлении пищи, обеспечение в доме локальной пожарной и противоэпидемической безопасности, соблюдение техники безопасности при пользовании бытовыми приборами.  Кроме того, владельцу усадьбы рекомендуется застраховать свой бизнес от непредвиденных случаев               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Министерство сельского хозяйства, пищевой и перерабатывающей              промышленности Тверской области      Государственное бюджетное профессиональное         образовательное учреждение «Кашинский колледж»   (ГБП ОУ «Кашинский колледж»)</dc:title>
  <dc:creator>tanya</dc:creator>
  <cp:lastModifiedBy>tanya</cp:lastModifiedBy>
  <cp:revision>13</cp:revision>
  <dcterms:created xsi:type="dcterms:W3CDTF">2022-05-12T17:14:20Z</dcterms:created>
  <dcterms:modified xsi:type="dcterms:W3CDTF">2025-03-26T06:36:05Z</dcterms:modified>
</cp:coreProperties>
</file>