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57" r:id="rId5"/>
    <p:sldId id="259" r:id="rId6"/>
    <p:sldId id="260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5" autoAdjust="0"/>
    <p:restoredTop sz="94660"/>
  </p:normalViewPr>
  <p:slideViewPr>
    <p:cSldViewPr>
      <p:cViewPr varScale="1">
        <p:scale>
          <a:sx n="65" d="100"/>
          <a:sy n="65" d="100"/>
        </p:scale>
        <p:origin x="-15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936104"/>
          </a:xfrm>
        </p:spPr>
        <p:txBody>
          <a:bodyPr>
            <a:normAutofit/>
          </a:bodyPr>
          <a:lstStyle/>
          <a:p>
            <a:r>
              <a:rPr lang="ru-RU" dirty="0"/>
              <a:t>МКОУ </a:t>
            </a:r>
            <a:r>
              <a:rPr lang="ru-RU" dirty="0" err="1"/>
              <a:t>Мошковская</a:t>
            </a:r>
            <a:r>
              <a:rPr lang="ru-RU" dirty="0"/>
              <a:t> ОШИ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7604" y="1682193"/>
            <a:ext cx="6400800" cy="4608512"/>
          </a:xfrm>
        </p:spPr>
        <p:txBody>
          <a:bodyPr>
            <a:normAutofit/>
          </a:bodyPr>
          <a:lstStyle/>
          <a:p>
            <a:endParaRPr lang="ru-RU" sz="3200" b="1" dirty="0" smtClean="0">
              <a:solidFill>
                <a:srgbClr val="FFC000"/>
              </a:solidFill>
            </a:endParaRPr>
          </a:p>
          <a:p>
            <a:r>
              <a:rPr lang="ru-RU" sz="3200" b="1" dirty="0" err="1" smtClean="0">
                <a:solidFill>
                  <a:srgbClr val="FFC000"/>
                </a:solidFill>
              </a:rPr>
              <a:t>Рпгггггггггг</a:t>
            </a:r>
            <a:endParaRPr lang="ru-RU" sz="3200" b="1" dirty="0" smtClean="0">
              <a:solidFill>
                <a:srgbClr val="FFC000"/>
              </a:solidFill>
            </a:endParaRPr>
          </a:p>
          <a:p>
            <a:endParaRPr lang="ru-RU" sz="3200" b="1" dirty="0">
              <a:solidFill>
                <a:srgbClr val="FFC000"/>
              </a:solidFill>
            </a:endParaRPr>
          </a:p>
          <a:p>
            <a:endParaRPr lang="ru-RU" sz="3200" b="1" dirty="0" smtClean="0">
              <a:solidFill>
                <a:srgbClr val="FFC000"/>
              </a:solidFill>
            </a:endParaRPr>
          </a:p>
          <a:p>
            <a:endParaRPr lang="ru-RU" sz="3200" b="1" dirty="0">
              <a:solidFill>
                <a:srgbClr val="FFC000"/>
              </a:solidFill>
            </a:endParaRPr>
          </a:p>
          <a:p>
            <a:endParaRPr lang="ru-RU" sz="3200" b="1" dirty="0" smtClean="0">
              <a:solidFill>
                <a:srgbClr val="FFC000"/>
              </a:solidFill>
            </a:endParaRPr>
          </a:p>
          <a:p>
            <a:pPr algn="r"/>
            <a:r>
              <a:rPr lang="ru-RU" b="1" dirty="0" smtClean="0">
                <a:solidFill>
                  <a:srgbClr val="002060"/>
                </a:solidFill>
              </a:rPr>
              <a:t>Автор: Лопатина Л.А.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</a:rPr>
              <a:t>учитель-логопед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0808"/>
            <a:ext cx="5112568" cy="3513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021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4345"/>
            <a:ext cx="6984776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Цель проекта</a:t>
            </a:r>
            <a:r>
              <a:rPr lang="ru-RU" sz="3200" dirty="0" smtClean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7030A0"/>
                </a:solidFill>
              </a:rPr>
              <a:t>Познакомить </a:t>
            </a:r>
            <a:r>
              <a:rPr lang="ru-RU" sz="2200" b="1" dirty="0">
                <a:solidFill>
                  <a:srgbClr val="7030A0"/>
                </a:solidFill>
              </a:rPr>
              <a:t>детей с праздником Рождества Христова, его происхождением, историей и особенностями.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7030A0"/>
                </a:solidFill>
              </a:rPr>
              <a:t>Создать </a:t>
            </a:r>
            <a:r>
              <a:rPr lang="ru-RU" sz="2200" b="1" dirty="0">
                <a:solidFill>
                  <a:srgbClr val="7030A0"/>
                </a:solidFill>
              </a:rPr>
              <a:t>у детей праздничное настроение.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7030A0"/>
                </a:solidFill>
              </a:rPr>
              <a:t>Воспитать </a:t>
            </a:r>
            <a:r>
              <a:rPr lang="ru-RU" sz="2200" b="1" dirty="0">
                <a:solidFill>
                  <a:srgbClr val="7030A0"/>
                </a:solidFill>
              </a:rPr>
              <a:t>любовь и уважение к русским народным традициям, доброжелательное отношение друг к другу.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7030A0"/>
                </a:solidFill>
              </a:rPr>
              <a:t>Дать </a:t>
            </a:r>
            <a:r>
              <a:rPr lang="ru-RU" sz="2200" b="1" dirty="0">
                <a:solidFill>
                  <a:srgbClr val="7030A0"/>
                </a:solidFill>
              </a:rPr>
              <a:t>каждому ребёнку возможность поучаствовать в хороводах, плясках и играх.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7030A0"/>
                </a:solidFill>
              </a:rPr>
              <a:t>Помочь </a:t>
            </a:r>
            <a:r>
              <a:rPr lang="ru-RU" sz="2200" b="1" dirty="0">
                <a:solidFill>
                  <a:srgbClr val="7030A0"/>
                </a:solidFill>
              </a:rPr>
              <a:t>детям понять, что эти праздники — часть истории великого русского народа.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7030A0"/>
                </a:solidFill>
              </a:rPr>
              <a:t>Сформировать </a:t>
            </a:r>
            <a:r>
              <a:rPr lang="ru-RU" sz="2200" b="1" dirty="0">
                <a:solidFill>
                  <a:srgbClr val="7030A0"/>
                </a:solidFill>
              </a:rPr>
              <a:t>интерес к истории страны, культуры, духовной жизни своего народа</a:t>
            </a:r>
            <a:r>
              <a:rPr lang="ru-RU" sz="22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7030A0"/>
                </a:solidFill>
              </a:rPr>
              <a:t>Формировать основы духовно-нравственной личности </a:t>
            </a:r>
            <a:r>
              <a:rPr lang="ru-RU" sz="2200" b="1" dirty="0" smtClean="0">
                <a:solidFill>
                  <a:srgbClr val="7030A0"/>
                </a:solidFill>
              </a:rPr>
              <a:t>школьника</a:t>
            </a:r>
            <a:r>
              <a:rPr lang="ru-RU" sz="2200" b="1" dirty="0">
                <a:solidFill>
                  <a:srgbClr val="7030A0"/>
                </a:solidFill>
              </a:rPr>
              <a:t>, воспитывать интерес к православным праздникам и традициям русского </a:t>
            </a:r>
            <a:r>
              <a:rPr lang="ru-RU" sz="2200" b="1" dirty="0" smtClean="0">
                <a:solidFill>
                  <a:srgbClr val="7030A0"/>
                </a:solidFill>
              </a:rPr>
              <a:t>народа.</a:t>
            </a:r>
            <a:endParaRPr lang="ru-RU" sz="2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68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6829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User\Desktop\1768542822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04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414592" cy="2448272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Первый шаг в знакомстве с праздником Рождество Христово проходил через просматривание мультфильма:  «Рождество </a:t>
            </a:r>
            <a:r>
              <a:rPr lang="ru-RU" sz="2000" b="1" dirty="0">
                <a:solidFill>
                  <a:srgbClr val="C00000"/>
                </a:solidFill>
              </a:rPr>
              <a:t>Христово».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Мультфильмы помогают развивать мышление, понимание причинно-следственных связей. Мультфильмы помогают развивать мышление, понимание причинно-следственных связей.</a:t>
            </a:r>
            <a:r>
              <a:rPr lang="ru-RU" sz="2000" b="1" dirty="0" smtClean="0">
                <a:solidFill>
                  <a:srgbClr val="C00000"/>
                </a:solidFill>
              </a:rPr>
              <a:t/>
            </a:r>
            <a:br>
              <a:rPr lang="ru-RU" sz="2000" b="1" dirty="0" smtClean="0">
                <a:solidFill>
                  <a:srgbClr val="C00000"/>
                </a:solidFill>
              </a:rPr>
            </a:b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309634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44535"/>
            <a:ext cx="633670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474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658624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C00000"/>
                </a:solidFill>
              </a:rPr>
              <a:t>Второй шаг </a:t>
            </a:r>
            <a:r>
              <a:rPr lang="ru-RU" sz="2000" b="1" dirty="0" smtClean="0">
                <a:solidFill>
                  <a:srgbClr val="C00000"/>
                </a:solidFill>
              </a:rPr>
              <a:t>в </a:t>
            </a:r>
            <a:r>
              <a:rPr lang="ru-RU" sz="2000" b="1" dirty="0">
                <a:solidFill>
                  <a:srgbClr val="C00000"/>
                </a:solidFill>
              </a:rPr>
              <a:t>знакомстве с праздником Рождество Христово </a:t>
            </a:r>
            <a:r>
              <a:rPr lang="ru-RU" sz="2000" b="1" dirty="0" smtClean="0">
                <a:solidFill>
                  <a:srgbClr val="C00000"/>
                </a:solidFill>
              </a:rPr>
              <a:t>проходил через инсценировку  сказки «Накануне Рождества.»</a:t>
            </a:r>
            <a:br>
              <a:rPr lang="ru-RU" sz="2000" b="1" dirty="0" smtClean="0">
                <a:solidFill>
                  <a:srgbClr val="C00000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 Детям была предложена сказка, которую показывали учащиеся 4 «А» класса , по предмету ОРКСЭ. Сказка была представлена в виде кукольного театра, где каждый учащиеся играл свою роль. </a:t>
            </a:r>
            <a:br>
              <a:rPr lang="ru-RU" sz="2000" b="1" dirty="0" smtClean="0">
                <a:solidFill>
                  <a:srgbClr val="C00000"/>
                </a:solidFill>
              </a:rPr>
            </a:b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2051" name="Picture 3" descr="C:\Users\User\Desktop\1768540360515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674938"/>
            <a:ext cx="3096344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97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1728192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b="1" dirty="0">
                <a:solidFill>
                  <a:srgbClr val="C00000"/>
                </a:solidFill>
              </a:rPr>
              <a:t>В ходе сказки была проведена интерактивная игра:  «Наряди </a:t>
            </a:r>
            <a:r>
              <a:rPr lang="ru-RU" sz="2000" b="1" dirty="0" smtClean="0">
                <a:solidFill>
                  <a:srgbClr val="C00000"/>
                </a:solidFill>
              </a:rPr>
              <a:t> Рождественскую ёлочку</a:t>
            </a:r>
            <a:r>
              <a:rPr lang="ru-RU" sz="2000" b="1" dirty="0">
                <a:solidFill>
                  <a:srgbClr val="C00000"/>
                </a:solidFill>
              </a:rPr>
              <a:t>»,  где участвовали  все учащиеся (зрители). 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Цель интерактивной  игры: познакомить детей с особым украшением Рождественской ёлки. Самым важным элементом украшения ёлки является: Вифлеемская звезда, символ праздника Рождество </a:t>
            </a:r>
            <a:r>
              <a:rPr lang="ru-RU" sz="2000" b="1" dirty="0" smtClean="0">
                <a:solidFill>
                  <a:srgbClr val="C00000"/>
                </a:solidFill>
              </a:rPr>
              <a:t>Христово</a:t>
            </a:r>
            <a:r>
              <a:rPr lang="ru-RU" sz="2000" dirty="0" smtClean="0">
                <a:solidFill>
                  <a:srgbClr val="C00000"/>
                </a:solidFill>
              </a:rPr>
              <a:t>.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3556001"/>
            <a:ext cx="5112568" cy="1473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491" y="2564904"/>
            <a:ext cx="5700713" cy="29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954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Интерактивная игра: «Наряди Рождественскую ёлочку».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C:\Users\User\Downloads\176854036054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201" y="2679700"/>
            <a:ext cx="2584847" cy="344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1768540360563 (1)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951" y="2679700"/>
            <a:ext cx="2584847" cy="344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967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4824536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solidFill>
                  <a:srgbClr val="002060"/>
                </a:solidFill>
              </a:rPr>
              <a:t>Третий </a:t>
            </a:r>
            <a:r>
              <a:rPr lang="ru-RU" sz="2000" b="1" dirty="0" smtClean="0">
                <a:solidFill>
                  <a:srgbClr val="002060"/>
                </a:solidFill>
              </a:rPr>
              <a:t>шаг  </a:t>
            </a:r>
            <a:r>
              <a:rPr lang="ru-RU" sz="2000" b="1" dirty="0">
                <a:solidFill>
                  <a:srgbClr val="002060"/>
                </a:solidFill>
              </a:rPr>
              <a:t>в знакомстве с праздником Рождество </a:t>
            </a:r>
            <a:r>
              <a:rPr lang="ru-RU" sz="2000" b="1" dirty="0" smtClean="0">
                <a:solidFill>
                  <a:srgbClr val="002060"/>
                </a:solidFill>
              </a:rPr>
              <a:t>Христово, проходил через игры: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u="sng" dirty="0" smtClean="0">
                <a:solidFill>
                  <a:srgbClr val="FF0000"/>
                </a:solidFill>
              </a:rPr>
              <a:t>«Поймай зимнее слово» </a:t>
            </a:r>
            <a:r>
              <a:rPr lang="ru-RU" sz="2000" b="1" dirty="0" smtClean="0">
                <a:solidFill>
                  <a:srgbClr val="002060"/>
                </a:solidFill>
              </a:rPr>
              <a:t>- ведущий перечисляет слова. Дети если услышат слово, относящиеся к зиме, должны хлопнут в ладоши.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«</a:t>
            </a:r>
            <a:r>
              <a:rPr lang="ru-RU" sz="2000" b="1" u="sng" dirty="0" smtClean="0">
                <a:solidFill>
                  <a:srgbClr val="FF0000"/>
                </a:solidFill>
              </a:rPr>
              <a:t>А ну-ка не замерзни</a:t>
            </a:r>
            <a:r>
              <a:rPr lang="ru-RU" sz="2000" b="1" dirty="0" smtClean="0">
                <a:solidFill>
                  <a:srgbClr val="FF0000"/>
                </a:solidFill>
              </a:rPr>
              <a:t>» </a:t>
            </a:r>
            <a:r>
              <a:rPr lang="ru-RU" sz="2000" b="1" dirty="0" smtClean="0">
                <a:solidFill>
                  <a:srgbClr val="002060"/>
                </a:solidFill>
              </a:rPr>
              <a:t>- на центр ставят 4 стула и 5 детей под веселую музыку начинают движение вокруг стульев. Как только музыка останавливается, дети должны занять свободный стул.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u="sng" dirty="0" smtClean="0">
                <a:solidFill>
                  <a:srgbClr val="FF0000"/>
                </a:solidFill>
              </a:rPr>
              <a:t>«Заколдованное письмо» </a:t>
            </a:r>
            <a:r>
              <a:rPr lang="ru-RU" sz="2000" b="1" dirty="0" smtClean="0">
                <a:solidFill>
                  <a:srgbClr val="002060"/>
                </a:solidFill>
              </a:rPr>
              <a:t> - дети делятся на две команды по 3 человека, ведущий передает им письма, с заколдованными словами. (в конвертах слово «Рождество», нужно собрать по буквам).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u="sng" dirty="0" smtClean="0">
                <a:solidFill>
                  <a:srgbClr val="FF0000"/>
                </a:solidFill>
              </a:rPr>
              <a:t>«Свеча пожеланий»</a:t>
            </a:r>
            <a:r>
              <a:rPr lang="ru-RU" sz="2000" b="1" u="sng" dirty="0" smtClean="0">
                <a:solidFill>
                  <a:srgbClr val="002060"/>
                </a:solidFill>
              </a:rPr>
              <a:t> -</a:t>
            </a:r>
            <a:r>
              <a:rPr lang="ru-RU" sz="2000" b="1" dirty="0" smtClean="0">
                <a:solidFill>
                  <a:srgbClr val="002060"/>
                </a:solidFill>
              </a:rPr>
              <a:t> каждый праздник и день рождение сопровождается пожеланиями. Все дети встают в круг, под  весёлую музыку по кругу передаётся Свеча, на ком музыка останавливается , тот говорит свои пожелания и поздравления.</a:t>
            </a:r>
            <a:endParaRPr lang="ru-RU" sz="20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34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8269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8640"/>
            <a:ext cx="5328592" cy="6301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052735"/>
            <a:ext cx="7992888" cy="1296145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7030A0"/>
                </a:solidFill>
              </a:rPr>
              <a:t>После веселых конкурсов, дети получили Рождественские подарки.  Были под впечатлением от мероприятия, благодарили за праздник. Следующая наша встреча на Пасху.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36911"/>
            <a:ext cx="4824536" cy="377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471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332656"/>
            <a:ext cx="648072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СЦЕНАРИЙ КУКОЛЬНОГО СПЕКТАКЛЯ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«Накануне Рождества»</a:t>
            </a:r>
          </a:p>
          <a:p>
            <a:endParaRPr lang="ru-RU" dirty="0"/>
          </a:p>
          <a:p>
            <a:r>
              <a:rPr lang="ru-RU" dirty="0" smtClean="0">
                <a:solidFill>
                  <a:srgbClr val="FF0000"/>
                </a:solidFill>
              </a:rPr>
              <a:t>Снегурочка:</a:t>
            </a:r>
          </a:p>
          <a:p>
            <a:r>
              <a:rPr lang="ru-RU" dirty="0" smtClean="0"/>
              <a:t>  </a:t>
            </a:r>
            <a:r>
              <a:rPr lang="ru-RU" dirty="0"/>
              <a:t>Вам рождественскую сказку</a:t>
            </a:r>
          </a:p>
          <a:p>
            <a:r>
              <a:rPr lang="ru-RU" dirty="0"/>
              <a:t>Мы поведаем сейчас.</a:t>
            </a:r>
          </a:p>
          <a:p>
            <a:r>
              <a:rPr lang="ru-RU" dirty="0"/>
              <a:t>Вы садитесь поудобней,</a:t>
            </a:r>
          </a:p>
          <a:p>
            <a:r>
              <a:rPr lang="ru-RU" dirty="0"/>
              <a:t>Начинаем свой рассказ.</a:t>
            </a:r>
          </a:p>
          <a:p>
            <a:r>
              <a:rPr lang="ru-RU" dirty="0" smtClean="0"/>
              <a:t> </a:t>
            </a:r>
            <a:r>
              <a:rPr lang="ru-RU" dirty="0"/>
              <a:t>На полянке теремок,</a:t>
            </a:r>
          </a:p>
          <a:p>
            <a:r>
              <a:rPr lang="ru-RU" dirty="0"/>
              <a:t>Он не низок, не высок!</a:t>
            </a:r>
          </a:p>
          <a:p>
            <a:r>
              <a:rPr lang="ru-RU" dirty="0"/>
              <a:t>В нем живут лесные звери,.</a:t>
            </a:r>
          </a:p>
          <a:p>
            <a:r>
              <a:rPr lang="ru-RU" dirty="0"/>
              <a:t>Скоро, скоро Рождество,</a:t>
            </a:r>
          </a:p>
          <a:p>
            <a:r>
              <a:rPr lang="ru-RU" dirty="0"/>
              <a:t>И повсюду торжество.</a:t>
            </a:r>
          </a:p>
          <a:p>
            <a:r>
              <a:rPr lang="ru-RU" dirty="0"/>
              <a:t>Все готовят, убирают,</a:t>
            </a:r>
          </a:p>
          <a:p>
            <a:r>
              <a:rPr lang="ru-RU" dirty="0"/>
              <a:t>Варят, моют и стирают.</a:t>
            </a:r>
          </a:p>
          <a:p>
            <a:r>
              <a:rPr lang="ru-RU" dirty="0"/>
              <a:t>В доме чисто быть должно,</a:t>
            </a:r>
          </a:p>
          <a:p>
            <a:r>
              <a:rPr lang="ru-RU" dirty="0"/>
              <a:t>Так везде заведено.</a:t>
            </a:r>
          </a:p>
          <a:p>
            <a:r>
              <a:rPr lang="ru-RU" u="sng" dirty="0">
                <a:solidFill>
                  <a:srgbClr val="FF0000"/>
                </a:solidFill>
              </a:rPr>
              <a:t>Мышка:</a:t>
            </a:r>
          </a:p>
          <a:p>
            <a:r>
              <a:rPr lang="ru-RU" dirty="0"/>
              <a:t>Пирогов я напеку, пряников, печенья.</a:t>
            </a:r>
          </a:p>
          <a:p>
            <a:r>
              <a:rPr lang="ru-RU" dirty="0"/>
              <a:t>Будет всем  чудо-угощение.</a:t>
            </a:r>
          </a:p>
          <a:p>
            <a:r>
              <a:rPr lang="ru-RU" u="sng" dirty="0">
                <a:solidFill>
                  <a:srgbClr val="FF0000"/>
                </a:solidFill>
              </a:rPr>
              <a:t>Заяц:</a:t>
            </a:r>
          </a:p>
          <a:p>
            <a:r>
              <a:rPr lang="ru-RU" dirty="0"/>
              <a:t>Сделаем морковный сок, а капусту - в пирожок.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350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60348"/>
            <a:ext cx="559836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u="sng" dirty="0" smtClean="0">
              <a:solidFill>
                <a:srgbClr val="FF0000"/>
              </a:solidFill>
            </a:endParaRPr>
          </a:p>
          <a:p>
            <a:r>
              <a:rPr lang="ru-RU" b="1" u="sng" dirty="0" smtClean="0">
                <a:solidFill>
                  <a:srgbClr val="FF0000"/>
                </a:solidFill>
              </a:rPr>
              <a:t>Медведь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Ягоды и мед я принесу, собирал я их в лесу.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Волк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А я рыбки наловил, целый день ее удил!</a:t>
            </a:r>
          </a:p>
          <a:p>
            <a:r>
              <a:rPr lang="ru-RU" dirty="0"/>
              <a:t>Будет праздник на дворе — будет рыбка на столе!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Лиса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Скатерть вышивала я, </a:t>
            </a:r>
            <a:r>
              <a:rPr lang="ru-RU" dirty="0" err="1"/>
              <a:t>занавесочки</a:t>
            </a:r>
            <a:r>
              <a:rPr lang="ru-RU" dirty="0"/>
              <a:t> стирала.</a:t>
            </a:r>
          </a:p>
          <a:p>
            <a:r>
              <a:rPr lang="ru-RU" dirty="0"/>
              <a:t>Все помыла, убрала и на стол накрыла я!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Мышка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А сейчас, друзья, мы вместе встретим новую звезду.</a:t>
            </a:r>
          </a:p>
          <a:p>
            <a:r>
              <a:rPr lang="ru-RU" dirty="0"/>
              <a:t>Как зажжется та звезда — праздник к нам придет сюда.</a:t>
            </a:r>
          </a:p>
          <a:p>
            <a:r>
              <a:rPr lang="ru-RU" b="1" dirty="0"/>
              <a:t> </a:t>
            </a:r>
            <a:r>
              <a:rPr lang="ru-RU" b="1" u="sng" dirty="0" smtClean="0">
                <a:solidFill>
                  <a:srgbClr val="FF0000"/>
                </a:solidFill>
              </a:rPr>
              <a:t>Медведь</a:t>
            </a:r>
            <a:endParaRPr lang="ru-RU" b="1" u="sng" dirty="0"/>
          </a:p>
          <a:p>
            <a:r>
              <a:rPr lang="ru-RU" dirty="0" smtClean="0"/>
              <a:t>  </a:t>
            </a:r>
            <a:r>
              <a:rPr lang="ru-RU" dirty="0"/>
              <a:t>Родился Иисус Христос и спасенье всем принес!</a:t>
            </a:r>
          </a:p>
          <a:p>
            <a:r>
              <a:rPr lang="ru-RU" b="1" i="1" u="sng" dirty="0">
                <a:solidFill>
                  <a:srgbClr val="00B050"/>
                </a:solidFill>
              </a:rPr>
              <a:t>раздается плач</a:t>
            </a:r>
            <a:endParaRPr lang="ru-RU" u="sng" dirty="0">
              <a:solidFill>
                <a:srgbClr val="00B050"/>
              </a:solidFill>
            </a:endParaRPr>
          </a:p>
          <a:p>
            <a:r>
              <a:rPr lang="ru-RU" dirty="0"/>
              <a:t>Что такое? Что случилось?</a:t>
            </a:r>
          </a:p>
          <a:p>
            <a:r>
              <a:rPr lang="ru-RU" dirty="0"/>
              <a:t>С кем беда здесь приключилась?</a:t>
            </a:r>
          </a:p>
          <a:p>
            <a:r>
              <a:rPr lang="ru-RU" dirty="0"/>
              <a:t>Ах, елочка, это </a:t>
            </a:r>
            <a:r>
              <a:rPr lang="ru-RU" dirty="0" smtClean="0"/>
              <a:t>ты?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Лиса:</a:t>
            </a:r>
          </a:p>
          <a:p>
            <a:r>
              <a:rPr lang="ru-RU" dirty="0"/>
              <a:t>Отчего ты, елочка, так грустна?</a:t>
            </a:r>
          </a:p>
          <a:p>
            <a:r>
              <a:rPr lang="ru-RU" dirty="0"/>
              <a:t>Почему ты плачешь в темноте одна?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885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-1049149"/>
            <a:ext cx="6030416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u="sng" dirty="0" smtClean="0">
                <a:solidFill>
                  <a:srgbClr val="FF0000"/>
                </a:solidFill>
              </a:rPr>
              <a:t>Ёлочка</a:t>
            </a:r>
            <a:r>
              <a:rPr lang="ru-RU" b="1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Как же мне не плакать, горьких слез не лить</a:t>
            </a:r>
          </a:p>
          <a:p>
            <a:r>
              <a:rPr lang="ru-RU" dirty="0"/>
              <a:t>Яркой и нарядной хочется мне быть:</a:t>
            </a:r>
          </a:p>
          <a:p>
            <a:r>
              <a:rPr lang="ru-RU" dirty="0"/>
              <a:t>Как и все вы, жду я дивную звезду,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Волк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Ой, смотрите, Ангел Божий с неба к нам слетел</a:t>
            </a:r>
          </a:p>
          <a:p>
            <a:r>
              <a:rPr lang="ru-RU" dirty="0"/>
              <a:t>сюда! А над ним сияет в небе долгожданная звезда!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АНГЕЛ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Здравствуйте, мои друзья!</a:t>
            </a:r>
          </a:p>
          <a:p>
            <a:r>
              <a:rPr lang="ru-RU" dirty="0"/>
              <a:t>Очень рад вас видеть я.</a:t>
            </a:r>
          </a:p>
          <a:p>
            <a:r>
              <a:rPr lang="ru-RU" dirty="0"/>
              <a:t>Здесь у вас я не напрасно:</a:t>
            </a:r>
          </a:p>
          <a:p>
            <a:r>
              <a:rPr lang="ru-RU" dirty="0"/>
              <a:t>Я летел, спешил на праздник</a:t>
            </a:r>
          </a:p>
          <a:p>
            <a:r>
              <a:rPr lang="ru-RU" dirty="0"/>
              <a:t>А когда над вашим лесом</a:t>
            </a:r>
          </a:p>
          <a:p>
            <a:r>
              <a:rPr lang="ru-RU" dirty="0"/>
              <a:t>В темном небе пролетал,</a:t>
            </a:r>
          </a:p>
          <a:p>
            <a:r>
              <a:rPr lang="ru-RU" dirty="0"/>
              <a:t>Мне Господь на чьи-то слезы</a:t>
            </a:r>
          </a:p>
          <a:p>
            <a:r>
              <a:rPr lang="ru-RU" dirty="0"/>
              <a:t>На полянке указал.</a:t>
            </a:r>
          </a:p>
          <a:p>
            <a:r>
              <a:rPr lang="ru-RU" dirty="0"/>
              <a:t>Чем могу я вам помочь</a:t>
            </a:r>
          </a:p>
          <a:p>
            <a:r>
              <a:rPr lang="ru-RU" dirty="0"/>
              <a:t>В эту праздничную ночь?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Заяц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Только елочка  плачет горько и грустит,</a:t>
            </a:r>
          </a:p>
          <a:p>
            <a:r>
              <a:rPr lang="ru-RU" dirty="0"/>
              <a:t>Оттого что, </a:t>
            </a:r>
            <a:r>
              <a:rPr lang="ru-RU" dirty="0" smtClean="0"/>
              <a:t>ненарядна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723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-1049149"/>
            <a:ext cx="6912768" cy="812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b="1" u="sng" dirty="0" smtClean="0">
                <a:solidFill>
                  <a:srgbClr val="FF0000"/>
                </a:solidFill>
              </a:rPr>
              <a:t>АНГЕЛ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Это нам легко исправить, будем вместе Бога славить.</a:t>
            </a:r>
          </a:p>
          <a:p>
            <a:r>
              <a:rPr lang="ru-RU" dirty="0"/>
              <a:t>                        Вместе ёлку наряжать, праздник вместе отмечать.</a:t>
            </a:r>
          </a:p>
          <a:p>
            <a:r>
              <a:rPr lang="ru-RU" b="1" dirty="0">
                <a:solidFill>
                  <a:srgbClr val="00B050"/>
                </a:solidFill>
              </a:rPr>
              <a:t>Игра с зрителями: </a:t>
            </a:r>
            <a:r>
              <a:rPr lang="ru-RU" dirty="0" smtClean="0"/>
              <a:t>(Ангел просит зрителей помочь, украсить ёлочку. </a:t>
            </a:r>
            <a:r>
              <a:rPr lang="ru-RU" dirty="0"/>
              <a:t>В</a:t>
            </a:r>
            <a:r>
              <a:rPr lang="ru-RU" dirty="0" smtClean="0"/>
              <a:t> </a:t>
            </a:r>
            <a:r>
              <a:rPr lang="ru-RU" dirty="0"/>
              <a:t>коробочке игрушки, каждый берет по игрушки и наряжает елку.)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АНГЕЛ</a:t>
            </a:r>
            <a:r>
              <a:rPr lang="ru-RU" u="sng" dirty="0">
                <a:solidFill>
                  <a:srgbClr val="FF0000"/>
                </a:solidFill>
              </a:rPr>
              <a:t>:</a:t>
            </a:r>
          </a:p>
          <a:p>
            <a:r>
              <a:rPr lang="ru-RU" dirty="0"/>
              <a:t>Вас, друзья, я поздравляю,</a:t>
            </a:r>
          </a:p>
          <a:p>
            <a:r>
              <a:rPr lang="ru-RU" dirty="0"/>
              <a:t>Всех прекрасней — доброта!</a:t>
            </a:r>
          </a:p>
          <a:p>
            <a:r>
              <a:rPr lang="ru-RU" dirty="0"/>
              <a:t>Помогайте все друг другу</a:t>
            </a:r>
          </a:p>
          <a:p>
            <a:r>
              <a:rPr lang="ru-RU" dirty="0"/>
              <a:t>И в жару, и в злую вьюгу.</a:t>
            </a:r>
          </a:p>
          <a:p>
            <a:r>
              <a:rPr lang="ru-RU" dirty="0"/>
              <a:t>Это ждет Господь от нас</a:t>
            </a:r>
          </a:p>
          <a:p>
            <a:r>
              <a:rPr lang="ru-RU" dirty="0"/>
              <a:t>Каждый день и каждый час!</a:t>
            </a:r>
          </a:p>
          <a:p>
            <a:r>
              <a:rPr lang="ru-RU" b="1" dirty="0" smtClean="0"/>
              <a:t>  </a:t>
            </a:r>
            <a:r>
              <a:rPr lang="ru-RU" b="1" u="sng" dirty="0">
                <a:solidFill>
                  <a:srgbClr val="FF0000"/>
                </a:solidFill>
              </a:rPr>
              <a:t>Медведь:</a:t>
            </a:r>
          </a:p>
          <a:p>
            <a:r>
              <a:rPr lang="ru-RU" dirty="0"/>
              <a:t>А теперь, друзья, мы вместе</a:t>
            </a:r>
          </a:p>
          <a:p>
            <a:r>
              <a:rPr lang="ru-RU" dirty="0"/>
              <a:t>Встретим праздник Рождества,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Волк:</a:t>
            </a:r>
          </a:p>
          <a:p>
            <a:r>
              <a:rPr lang="ru-RU" dirty="0"/>
              <a:t>Будем вместе веселиться, возле елочки кружиться!</a:t>
            </a:r>
          </a:p>
          <a:p>
            <a:r>
              <a:rPr lang="ru-RU" b="1" u="sng" dirty="0">
                <a:solidFill>
                  <a:srgbClr val="FF0000"/>
                </a:solidFill>
              </a:rPr>
              <a:t>Снегурочка</a:t>
            </a:r>
            <a:endParaRPr lang="ru-RU" u="sng" dirty="0">
              <a:solidFill>
                <a:srgbClr val="FF0000"/>
              </a:solidFill>
            </a:endParaRPr>
          </a:p>
          <a:p>
            <a:r>
              <a:rPr lang="ru-RU" dirty="0"/>
              <a:t>С Рождеством вас поздравляем</a:t>
            </a:r>
          </a:p>
          <a:p>
            <a:r>
              <a:rPr lang="ru-RU" dirty="0"/>
              <a:t>И, конечно же, желаем:</a:t>
            </a:r>
          </a:p>
          <a:p>
            <a:r>
              <a:rPr lang="ru-RU" dirty="0"/>
              <a:t>Вьюга пусть на целый год</a:t>
            </a:r>
          </a:p>
          <a:p>
            <a:r>
              <a:rPr lang="ru-RU" dirty="0"/>
              <a:t>Вам здоровье наметет,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158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551837"/>
            <a:ext cx="61024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Ветер выдует все хвори</a:t>
            </a:r>
          </a:p>
          <a:p>
            <a:r>
              <a:rPr lang="ru-RU" dirty="0"/>
              <a:t>На холодное подворье</a:t>
            </a:r>
          </a:p>
          <a:p>
            <a:r>
              <a:rPr lang="ru-RU" dirty="0"/>
              <a:t>Снег пусть искрами кружится,</a:t>
            </a:r>
          </a:p>
          <a:p>
            <a:r>
              <a:rPr lang="ru-RU" dirty="0"/>
              <a:t>Чтоб светлели ваши лица!</a:t>
            </a:r>
          </a:p>
          <a:p>
            <a:r>
              <a:rPr lang="ru-RU" dirty="0"/>
              <a:t> </a:t>
            </a:r>
          </a:p>
          <a:p>
            <a:r>
              <a:rPr lang="ru-RU" b="1" u="sng" dirty="0" smtClean="0">
                <a:solidFill>
                  <a:srgbClr val="00B050"/>
                </a:solidFill>
              </a:rPr>
              <a:t>Все  </a:t>
            </a:r>
            <a:r>
              <a:rPr lang="ru-RU" b="1" u="sng" dirty="0">
                <a:solidFill>
                  <a:srgbClr val="00B050"/>
                </a:solidFill>
              </a:rPr>
              <a:t>вместе: </a:t>
            </a:r>
            <a:r>
              <a:rPr lang="ru-RU" b="1" u="sng" dirty="0" smtClean="0">
                <a:solidFill>
                  <a:srgbClr val="00B050"/>
                </a:solidFill>
              </a:rPr>
              <a:t>   </a:t>
            </a:r>
            <a:r>
              <a:rPr lang="ru-RU" b="1" dirty="0" smtClean="0"/>
              <a:t>с </a:t>
            </a:r>
            <a:r>
              <a:rPr lang="ru-RU" b="1" dirty="0"/>
              <a:t>Рождеством Христовым</a:t>
            </a:r>
            <a:r>
              <a:rPr lang="ru-RU" b="1" dirty="0" smtClean="0"/>
              <a:t>!!!!</a:t>
            </a:r>
          </a:p>
          <a:p>
            <a:endParaRPr lang="ru-RU" b="1" u="sng" dirty="0"/>
          </a:p>
          <a:p>
            <a:endParaRPr lang="ru-RU" b="1" u="sng" dirty="0" smtClean="0"/>
          </a:p>
          <a:p>
            <a:endParaRPr lang="ru-RU" b="1" u="sng" dirty="0"/>
          </a:p>
          <a:p>
            <a:endParaRPr lang="ru-RU" b="1" u="sng" dirty="0" smtClean="0"/>
          </a:p>
          <a:p>
            <a:endParaRPr lang="ru-RU" b="1" u="sng" dirty="0"/>
          </a:p>
          <a:p>
            <a:endParaRPr lang="ru-RU" b="1" u="sng" dirty="0" smtClean="0"/>
          </a:p>
          <a:p>
            <a:r>
              <a:rPr lang="ru-RU" b="1" u="sng" dirty="0" smtClean="0"/>
              <a:t>!</a:t>
            </a: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375814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364</TotalTime>
  <Words>697</Words>
  <Application>Microsoft Office PowerPoint</Application>
  <PresentationFormat>Экран (4:3)</PresentationFormat>
  <Paragraphs>132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МКОУ Мошковская ОШИ</vt:lpstr>
      <vt:lpstr>Презентация PowerPoint</vt:lpstr>
      <vt:lpstr>Презентация PowerPoint</vt:lpstr>
      <vt:lpstr>Первый шаг в знакомстве с праздником Рождество Христово проходил через просматривание мультфильма:  «Рождество Христово». Мультфильмы помогают развивать мышление, понимание причинно-следственных связей. Мультфильмы помогают развивать мышление, понимание причинно-следственных связей. </vt:lpstr>
      <vt:lpstr>Второй шаг в знакомстве с праздником Рождество Христово проходил через инсценировку  сказки «Накануне Рождества.»  Детям была предложена сказка, которую показывали учащиеся 4 «А» класса , по предмету ОРКСЭ. Сказка была представлена в виде кукольного театра, где каждый учащиеся играл свою роль.  </vt:lpstr>
      <vt:lpstr>В ходе сказки была проведена интерактивная игра:  «Наряди  Рождественскую ёлочку»,  где участвовали  все учащиеся (зрители).  Цель интерактивной  игры: познакомить детей с особым украшением Рождественской ёлки. Самым важным элементом украшения ёлки является: Вифлеемская звезда, символ праздника Рождество Христово.</vt:lpstr>
      <vt:lpstr>Интерактивная игра: «Наряди Рождественскую ёлочку».</vt:lpstr>
      <vt:lpstr>Третий шаг  в знакомстве с праздником Рождество Христово, проходил через игры: «Поймай зимнее слово» - ведущий перечисляет слова. Дети если услышат слово, относящиеся к зиме, должны хлопнут в ладоши. «А ну-ка не замерзни» - на центр ставят 4 стула и 5 детей под веселую музыку начинают движение вокруг стульев. Как только музыка останавливается, дети должны занять свободный стул. «Заколдованное письмо»  - дети делятся на две команды по 3 человека, ведущий передает им письма, с заколдованными словами. (в конвертах слово «Рождество», нужно собрать по буквам). «Свеча пожеланий» - каждый праздник и день рождение сопровождается пожеланиями. Все дети встают в круг, под  весёлую музыку по кругу передаётся Свеча, на ком музыка останавливается , тот говорит свои пожелания и поздравления.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МКОУ Мошковская ОШИ</dc:title>
  <dc:creator>User</dc:creator>
  <cp:lastModifiedBy>User</cp:lastModifiedBy>
  <cp:revision>19</cp:revision>
  <dcterms:created xsi:type="dcterms:W3CDTF">2026-01-16T05:14:46Z</dcterms:created>
  <dcterms:modified xsi:type="dcterms:W3CDTF">2026-01-30T07:55:53Z</dcterms:modified>
</cp:coreProperties>
</file>