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80" r:id="rId4"/>
    <p:sldId id="281" r:id="rId5"/>
    <p:sldId id="260" r:id="rId6"/>
    <p:sldId id="261" r:id="rId7"/>
    <p:sldId id="257" r:id="rId8"/>
    <p:sldId id="258" r:id="rId9"/>
    <p:sldId id="259" r:id="rId10"/>
    <p:sldId id="270" r:id="rId11"/>
    <p:sldId id="282" r:id="rId12"/>
    <p:sldId id="267" r:id="rId13"/>
    <p:sldId id="265" r:id="rId14"/>
    <p:sldId id="269" r:id="rId15"/>
    <p:sldId id="266" r:id="rId16"/>
    <p:sldId id="268" r:id="rId17"/>
    <p:sldId id="273" r:id="rId18"/>
    <p:sldId id="271" r:id="rId19"/>
    <p:sldId id="272" r:id="rId20"/>
    <p:sldId id="263" r:id="rId21"/>
    <p:sldId id="274" r:id="rId22"/>
    <p:sldId id="275" r:id="rId23"/>
    <p:sldId id="276" r:id="rId24"/>
    <p:sldId id="264" r:id="rId25"/>
    <p:sldId id="283" r:id="rId26"/>
    <p:sldId id="285" r:id="rId27"/>
    <p:sldId id="277" r:id="rId28"/>
    <p:sldId id="27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5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0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7B8E8-EB9B-4BF7-AC05-8EAFEDE84928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24EE1-FD7D-4946-BFA9-DB9499A325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11" Type="http://schemas.openxmlformats.org/officeDocument/2006/relationships/image" Target="../media/image53.jpeg"/><Relationship Id="rId5" Type="http://schemas.openxmlformats.org/officeDocument/2006/relationships/image" Target="../media/image47.jpeg"/><Relationship Id="rId10" Type="http://schemas.openxmlformats.org/officeDocument/2006/relationships/image" Target="../media/image52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png"/><Relationship Id="rId7" Type="http://schemas.openxmlformats.org/officeDocument/2006/relationships/image" Target="../media/image87.jpeg"/><Relationship Id="rId12" Type="http://schemas.openxmlformats.org/officeDocument/2006/relationships/image" Target="../media/image9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11" Type="http://schemas.openxmlformats.org/officeDocument/2006/relationships/image" Target="../media/image91.jpeg"/><Relationship Id="rId5" Type="http://schemas.openxmlformats.org/officeDocument/2006/relationships/image" Target="../media/image85.jpeg"/><Relationship Id="rId10" Type="http://schemas.openxmlformats.org/officeDocument/2006/relationships/image" Target="../media/image90.jpeg"/><Relationship Id="rId4" Type="http://schemas.openxmlformats.org/officeDocument/2006/relationships/image" Target="../media/image84.jpeg"/><Relationship Id="rId9" Type="http://schemas.openxmlformats.org/officeDocument/2006/relationships/image" Target="../media/image8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12" Type="http://schemas.openxmlformats.org/officeDocument/2006/relationships/image" Target="../media/image10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eg"/><Relationship Id="rId11" Type="http://schemas.openxmlformats.org/officeDocument/2006/relationships/image" Target="../media/image101.jpeg"/><Relationship Id="rId5" Type="http://schemas.openxmlformats.org/officeDocument/2006/relationships/image" Target="../media/image95.jpeg"/><Relationship Id="rId10" Type="http://schemas.openxmlformats.org/officeDocument/2006/relationships/image" Target="../media/image100.jpeg"/><Relationship Id="rId4" Type="http://schemas.openxmlformats.org/officeDocument/2006/relationships/image" Target="../media/image94.jpeg"/><Relationship Id="rId9" Type="http://schemas.openxmlformats.org/officeDocument/2006/relationships/image" Target="../media/image9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13" Type="http://schemas.openxmlformats.org/officeDocument/2006/relationships/image" Target="../media/image113.jpeg"/><Relationship Id="rId3" Type="http://schemas.openxmlformats.org/officeDocument/2006/relationships/image" Target="../media/image103.jpeg"/><Relationship Id="rId7" Type="http://schemas.openxmlformats.org/officeDocument/2006/relationships/image" Target="../media/image107.jpeg"/><Relationship Id="rId12" Type="http://schemas.openxmlformats.org/officeDocument/2006/relationships/image" Target="../media/image1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jpeg"/><Relationship Id="rId11" Type="http://schemas.openxmlformats.org/officeDocument/2006/relationships/image" Target="../media/image111.jpeg"/><Relationship Id="rId5" Type="http://schemas.openxmlformats.org/officeDocument/2006/relationships/image" Target="../media/image105.jpeg"/><Relationship Id="rId15" Type="http://schemas.openxmlformats.org/officeDocument/2006/relationships/image" Target="../media/image115.jpeg"/><Relationship Id="rId10" Type="http://schemas.openxmlformats.org/officeDocument/2006/relationships/image" Target="../media/image110.jpeg"/><Relationship Id="rId4" Type="http://schemas.openxmlformats.org/officeDocument/2006/relationships/image" Target="../media/image104.jpeg"/><Relationship Id="rId9" Type="http://schemas.openxmlformats.org/officeDocument/2006/relationships/image" Target="../media/image109.jpeg"/><Relationship Id="rId14" Type="http://schemas.openxmlformats.org/officeDocument/2006/relationships/image" Target="../media/image11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107504" y="260648"/>
            <a:ext cx="5904657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Эффективные методы работы с родителями по образованию детей раннего возраста</a:t>
            </a:r>
          </a:p>
          <a:p>
            <a:pPr algn="ctr"/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Выполнили:</a:t>
            </a:r>
          </a:p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Воспитатели первой младшей группы «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Топотушки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»</a:t>
            </a:r>
          </a:p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козырева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ольга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васильевна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, СЕРГУШКИНА ОЛЬГА ВАСИЛЬЕВНА</a:t>
            </a:r>
            <a:endParaRPr lang="ru-RU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87824" y="476672"/>
            <a:ext cx="2232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404664"/>
            <a:ext cx="4104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«Только вместе с родителями, общими усилиями, воспитатель может дать детям большое человеческое счастье»</a:t>
            </a:r>
          </a:p>
          <a:p>
            <a:r>
              <a:rPr lang="ru-RU" dirty="0" smtClean="0"/>
              <a:t> В. А. Сухомлинский .</a:t>
            </a:r>
            <a:endParaRPr lang="ru-RU" dirty="0"/>
          </a:p>
        </p:txBody>
      </p:sp>
      <p:pic>
        <p:nvPicPr>
          <p:cNvPr id="8" name="Рисунок 7" descr="D:\04.03.2020 сад\IMG_975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7632848" cy="48965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87824" y="476672"/>
            <a:ext cx="2232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692696"/>
            <a:ext cx="7848871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Актуальность:</a:t>
            </a:r>
          </a:p>
          <a:p>
            <a:r>
              <a:rPr lang="ru-RU" dirty="0" smtClean="0"/>
              <a:t>Ранний возраст является одним из ключевых в жизни ребёнка и во многом определяет его будущее развитие. Взаимодействие ребёнка раннего возраста с родителями является первым опытом взаимодействия с окружающим миром.</a:t>
            </a:r>
          </a:p>
          <a:p>
            <a:r>
              <a:rPr lang="ru-RU" b="1" dirty="0" smtClean="0"/>
              <a:t>Семья –</a:t>
            </a:r>
            <a:r>
              <a:rPr lang="ru-RU" dirty="0" smtClean="0"/>
              <a:t> это первый коллектив ребёнка, естественная среда его обитания. Ребёнок подрастает и поступает в детский сад, теперь в его окружении появляются новые люди – взрослые и дети. Для того чтобы родители активными помощниками воспитателей, необходимо вовлечь их в жизнь детского сада. Работа с семьёй является сложной задачей, как в организационном, так и в психолого-педагогическом плане. </a:t>
            </a:r>
          </a:p>
          <a:p>
            <a:r>
              <a:rPr lang="ru-RU" dirty="0" smtClean="0"/>
              <a:t>Родители зачастую испытывают определённые трудности в том, что не могут найти достаточно свободного времени для занятий с детьми дома, бывают неуверенны в своих возможностях и передоверяют ребёнка телевизору, игрушкам-монстрам. Рассуждая «Чем бы ребёнок не тешился, лишь бы не мешал, не кричал». Материальные ценности доминируют над духовными, свои эмоции родители выплёскивают на детей. С каждым годом у нас становится всё больше «проблемных детей», семей группы риска. Педагогам трудно общаться и взаимодействовать с родителями.</a:t>
            </a:r>
          </a:p>
          <a:p>
            <a:r>
              <a:rPr lang="ru-RU" b="1" dirty="0" smtClean="0"/>
              <a:t>Задача педагога - </a:t>
            </a:r>
            <a:r>
              <a:rPr lang="ru-RU" dirty="0" smtClean="0"/>
              <a:t>заинтересовать родителей возможностями совместного воспитания ребёнка, показать родителям их особую роль в развитии малыша.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87824" y="476672"/>
            <a:ext cx="2232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620688"/>
            <a:ext cx="8280920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Гипотеза: </a:t>
            </a:r>
            <a:endParaRPr lang="ru-RU" dirty="0" smtClean="0"/>
          </a:p>
          <a:p>
            <a:r>
              <a:rPr lang="ru-RU" dirty="0" smtClean="0"/>
              <a:t>Мы предполагаем, что включение родителей и детей в данный проект позволит </a:t>
            </a:r>
          </a:p>
          <a:p>
            <a:r>
              <a:rPr lang="ru-RU" dirty="0" smtClean="0"/>
              <a:t>объединить семью и педагога в заинтересованных партнёров.</a:t>
            </a:r>
          </a:p>
          <a:p>
            <a:r>
              <a:rPr lang="ru-RU" sz="2800" b="1" dirty="0" smtClean="0"/>
              <a:t>Цель:</a:t>
            </a:r>
          </a:p>
          <a:p>
            <a:r>
              <a:rPr lang="ru-RU" sz="2800" dirty="0" smtClean="0"/>
              <a:t>-</a:t>
            </a:r>
            <a:r>
              <a:rPr lang="ru-RU" sz="2800" b="1" dirty="0" smtClean="0"/>
              <a:t> </a:t>
            </a:r>
            <a:r>
              <a:rPr lang="ru-RU" dirty="0" smtClean="0"/>
              <a:t>Построить доверительные, партнёрские отношения с родителями на основе диалога.</a:t>
            </a:r>
          </a:p>
          <a:p>
            <a:r>
              <a:rPr lang="ru-RU" sz="2800" b="1" dirty="0" smtClean="0"/>
              <a:t>Задачи: </a:t>
            </a:r>
            <a:endParaRPr lang="ru-RU" dirty="0" smtClean="0"/>
          </a:p>
          <a:p>
            <a:r>
              <a:rPr lang="ru-RU" sz="2800" b="1" dirty="0" smtClean="0"/>
              <a:t>Образовательные:</a:t>
            </a:r>
          </a:p>
          <a:p>
            <a:r>
              <a:rPr lang="ru-RU" dirty="0" smtClean="0"/>
              <a:t>- Установить сотрудничество между воспитателем и семьёй.</a:t>
            </a:r>
          </a:p>
          <a:p>
            <a:pPr>
              <a:buFontTx/>
              <a:buChar char="-"/>
            </a:pPr>
            <a:r>
              <a:rPr lang="ru-RU" dirty="0" smtClean="0"/>
              <a:t>Активизировать воспитательные умения родителей и направить их на партнёрские взаимоотношения с ребёнком.</a:t>
            </a:r>
          </a:p>
          <a:p>
            <a:r>
              <a:rPr lang="ru-RU" sz="2800" b="1" dirty="0" smtClean="0"/>
              <a:t>Развивающие: </a:t>
            </a:r>
          </a:p>
          <a:p>
            <a:r>
              <a:rPr lang="ru-RU" dirty="0" smtClean="0"/>
              <a:t>- Развивать у родителей умение использовать игровые методы и приёмы в домашних условиях.</a:t>
            </a:r>
          </a:p>
          <a:p>
            <a:r>
              <a:rPr lang="ru-RU" sz="2800" b="1" dirty="0" smtClean="0"/>
              <a:t>Воспитательные:</a:t>
            </a:r>
          </a:p>
          <a:p>
            <a:r>
              <a:rPr lang="ru-RU" dirty="0" smtClean="0"/>
              <a:t>- Способствовать активному вовлечению родителей в совместную деятельность с ребёнком в условиях семьи и детского сада.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43608" y="404664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ФОРМЫ РАБОТЫ С РОДИТЕЛЯМИ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91680" y="1196752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ТРАДИЦИОННЫЕ ФОРМЫ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4067944" y="908720"/>
            <a:ext cx="142876" cy="305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1" y="220486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КОЛЛЕКТИВНЫЕ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59832" y="2204864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ИНДИВИДУАЛЬНЫЕ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0152" y="2132856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НАГЛЯДНО-ДЕМОНСТРАЦИОННЫЕ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306896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ЭКСКУРСИИ</a:t>
            </a:r>
          </a:p>
          <a:p>
            <a:r>
              <a:rPr lang="ru-RU" b="1" dirty="0" smtClean="0"/>
              <a:t> ПО САДУ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51520" y="40050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АНКЕТИРОВАНИЕ</a:t>
            </a:r>
            <a:endParaRPr lang="ru-RU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79512" y="4653136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РОДИТЕЛЬСКИЕ СОБРАНИЯ</a:t>
            </a:r>
            <a:endParaRPr lang="ru-RU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347864" y="306896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БЕСЕДЫ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 rot="10800000" flipV="1">
            <a:off x="3491880" y="4071555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КОНСУЛЬТАЦИИ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084168" y="3140968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ВЫСТАВКИ </a:t>
            </a:r>
          </a:p>
          <a:p>
            <a:pPr algn="r"/>
            <a:r>
              <a:rPr lang="ru-RU" b="1" dirty="0" smtClean="0"/>
              <a:t>ДЕТСКИХ РАБОТ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372200" y="407707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ПАПКИ-ПЕРЕДВИЖКИ</a:t>
            </a:r>
            <a:endParaRPr lang="ru-RU" b="1" dirty="0"/>
          </a:p>
        </p:txBody>
      </p:sp>
      <p:sp>
        <p:nvSpPr>
          <p:cNvPr id="25" name="Стрелка вниз 24"/>
          <p:cNvSpPr/>
          <p:nvPr/>
        </p:nvSpPr>
        <p:spPr>
          <a:xfrm>
            <a:off x="1835696" y="1844824"/>
            <a:ext cx="142876" cy="305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6876256" y="1844824"/>
            <a:ext cx="142876" cy="305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1331640" y="2708920"/>
            <a:ext cx="142876" cy="305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4211960" y="2708920"/>
            <a:ext cx="142876" cy="305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7524328" y="2780928"/>
            <a:ext cx="142876" cy="305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2" name="Стрелка вниз 31"/>
          <p:cNvSpPr/>
          <p:nvPr/>
        </p:nvSpPr>
        <p:spPr>
          <a:xfrm>
            <a:off x="4139952" y="1772816"/>
            <a:ext cx="142876" cy="3057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907704" y="260648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В НАЧАЛЕ ГОДА ДЛЯ РОДИТЕЛЕЙ БЫЛ ОБНОВЛЁН РОДИТЕЛЬСКИЙ УГОЛОК</a:t>
            </a:r>
            <a:endParaRPr lang="ru-RU" sz="32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501008"/>
            <a:ext cx="4104117" cy="30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3" y="2492896"/>
            <a:ext cx="417612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7876" y="2492896"/>
            <a:ext cx="417612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75656" y="404664"/>
            <a:ext cx="5472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КОЛЛЕКТИВНЫЕ ФОРМЫ РАБОТЫ С РОДИТЕЛЯМИ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844824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АНКЕТИРОВАНИЕ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68144" y="1628800"/>
            <a:ext cx="2592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РОДИТЕЛЬСКИЕ СОБРАНИЯ</a:t>
            </a:r>
            <a:endParaRPr lang="ru-RU" b="1" dirty="0"/>
          </a:p>
        </p:txBody>
      </p:sp>
      <p:pic>
        <p:nvPicPr>
          <p:cNvPr id="5123" name="Picture 3" descr="G:\СОБРАНИЕ ИТОГОВОЕ 25.04 19\IMG_47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996952"/>
            <a:ext cx="4464496" cy="3456384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103725">
            <a:off x="577046" y="2707805"/>
            <a:ext cx="2123728" cy="3210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246525">
            <a:off x="1875667" y="3443583"/>
            <a:ext cx="2400267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332656"/>
            <a:ext cx="6048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ИНДИВИДУАЛЬНЫЕ ФОРМЫ РАБОТЫ С РОДИТЕЛЯМИ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575" y="1340768"/>
            <a:ext cx="19442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БЕСЕДЫ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652120" y="1412776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КОНСУЛЬТАЦИИ</a:t>
            </a:r>
            <a:endParaRPr lang="ru-RU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996952"/>
            <a:ext cx="4010155" cy="300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714488"/>
            <a:ext cx="2864883" cy="38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204864"/>
            <a:ext cx="251817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00808"/>
            <a:ext cx="2864883" cy="38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64160" y="2357264"/>
            <a:ext cx="251817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19672" y="260649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НАГЛЯДНО-ДЕМОНСТРАЦИОННЫЕ ФОРМЫ РАБОТЫ С РОДИТЕЛЯМИ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1268761"/>
            <a:ext cx="2123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ВЫСТАВКИ </a:t>
            </a:r>
          </a:p>
          <a:p>
            <a:pPr algn="ctr"/>
            <a:r>
              <a:rPr lang="ru-RU" b="1" dirty="0" smtClean="0"/>
              <a:t>ДЕТСКИХ РАБОТ</a:t>
            </a:r>
            <a:endParaRPr lang="ru-RU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4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221088"/>
            <a:ext cx="3528392" cy="250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412776"/>
            <a:ext cx="3600400" cy="2574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C:\Users\dthg\AppData\Local\Microsoft\Windows\INetCache\Content.Word\157119217761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53136"/>
            <a:ext cx="2952328" cy="2085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dthg\AppData\Local\Microsoft\Windows\INetCache\Content.Word\157069001806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30480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dthg\AppData\Local\Microsoft\Windows\INetCache\Content.Word\157647903881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0648"/>
            <a:ext cx="2286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dthg\AppData\Local\Microsoft\Windows\INetCache\Content.Word\157647904214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149080"/>
            <a:ext cx="2502024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611560" y="764704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ВЫСТАВКИ </a:t>
            </a:r>
            <a:endParaRPr lang="ru-RU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221088"/>
            <a:ext cx="201622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655" y="2852936"/>
            <a:ext cx="2699345" cy="2024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188640"/>
            <a:ext cx="2832315" cy="2124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3930948"/>
            <a:ext cx="2195289" cy="292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03648" y="116632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«РОДИТЕЛИ ДОМА НЕ СКУЧАЮТ И</a:t>
            </a:r>
          </a:p>
          <a:p>
            <a:pPr algn="ctr"/>
            <a:r>
              <a:rPr lang="ru-RU" b="1" dirty="0" smtClean="0"/>
              <a:t> ДОМАШНИЕ ЗАДАНИЯ ВЫПОЛНЯЮТ</a:t>
            </a:r>
            <a:endParaRPr lang="ru-RU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60648"/>
            <a:ext cx="1632349" cy="225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36912"/>
            <a:ext cx="969563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692696"/>
            <a:ext cx="134424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56287" y="908720"/>
            <a:ext cx="2187713" cy="161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 descr="D:\image-01-03-20-09-03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980728"/>
            <a:ext cx="2123728" cy="2500545"/>
          </a:xfrm>
          <a:prstGeom prst="rect">
            <a:avLst/>
          </a:prstGeom>
          <a:noFill/>
        </p:spPr>
      </p:pic>
      <p:pic>
        <p:nvPicPr>
          <p:cNvPr id="16" name="Picture 2" descr="D:\image-01-03-20-09-03-2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55768" y="3429000"/>
            <a:ext cx="2088232" cy="2637767"/>
          </a:xfrm>
          <a:prstGeom prst="rect">
            <a:avLst/>
          </a:prstGeom>
          <a:noFill/>
        </p:spPr>
      </p:pic>
      <p:pic>
        <p:nvPicPr>
          <p:cNvPr id="17" name="Picture 2" descr="D:\image-01-03-20-09-04-1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4005064"/>
            <a:ext cx="2448272" cy="1678733"/>
          </a:xfrm>
          <a:prstGeom prst="rect">
            <a:avLst/>
          </a:prstGeom>
          <a:noFill/>
        </p:spPr>
      </p:pic>
      <p:pic>
        <p:nvPicPr>
          <p:cNvPr id="19" name="Picture 2" descr="D:\image-01-03-20-09-04-5.jpe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688" y="2636912"/>
            <a:ext cx="2483768" cy="1700081"/>
          </a:xfrm>
          <a:prstGeom prst="rect">
            <a:avLst/>
          </a:prstGeom>
          <a:noFill/>
        </p:spPr>
      </p:pic>
      <p:pic>
        <p:nvPicPr>
          <p:cNvPr id="20" name="Picture 2" descr="D:\image-01-03-20-09-04.jpe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512" y="4725144"/>
            <a:ext cx="1884623" cy="2376264"/>
          </a:xfrm>
          <a:prstGeom prst="rect">
            <a:avLst/>
          </a:prstGeom>
          <a:noFill/>
        </p:spPr>
      </p:pic>
      <p:pic>
        <p:nvPicPr>
          <p:cNvPr id="24" name="Picture 2" descr="D:\image-01-03-20-09-04-6.jpe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23728" y="4778203"/>
            <a:ext cx="1835696" cy="20797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03648" y="764704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РАЗЛИЧНЫЕ ПАМЯТКИ И БУКЛЕТЫ ДЛЯ РОДИТЕЛЕЙ</a:t>
            </a:r>
            <a:endParaRPr lang="ru-RU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393058"/>
            <a:ext cx="237626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780928"/>
            <a:ext cx="2195289" cy="292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3224" y="1916832"/>
            <a:ext cx="232225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43608" y="83671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ПАПКИ-ПЕРЕДВИЖКИ</a:t>
            </a:r>
            <a:endParaRPr lang="ru-RU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24944"/>
            <a:ext cx="4368485" cy="327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952836"/>
            <a:ext cx="374441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15616" y="188640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 </a:t>
            </a:r>
            <a:r>
              <a:rPr lang="ru-RU" b="1" dirty="0" smtClean="0"/>
              <a:t>ПОКУПКА РОДИТЕЛЯМИ РАЗВИВАЮЩИХ ИГР</a:t>
            </a:r>
            <a:endParaRPr lang="ru-RU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24944"/>
            <a:ext cx="4080453" cy="3060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196752"/>
            <a:ext cx="486003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45962" y="548680"/>
            <a:ext cx="6177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/>
              <a:t>ФОРМЫ РАБОТЫ С РОДИТЕЛЯМИ</a:t>
            </a:r>
            <a:endParaRPr lang="ru-RU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691680" y="1484784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НЕТРАДИЦИОННЫЕ ФОРМЫ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2420888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СОВМЕСТНЫЕ ДОСУГИ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99592" y="436510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ПРАЗДНИКИ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55576" y="551723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КОНКУРСЫ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80112" y="465313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МАСТЕР-КЛАССЫ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940152" y="587727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ВИКТОРИНЫ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 rot="10800000" flipV="1">
            <a:off x="3419872" y="3815969"/>
            <a:ext cx="18640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ВИРТУАЛЬНЫЙ ДЕТСКИЙ САД</a:t>
            </a:r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993459" y="2708920"/>
            <a:ext cx="21546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АКЦИИ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923938" y="4721662"/>
            <a:ext cx="12961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ПРОЕКТЫ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059832" y="908720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СОВМЕСТНЫЕ ДОСУГИ: </a:t>
            </a:r>
          </a:p>
          <a:p>
            <a:pPr algn="ctr"/>
            <a:r>
              <a:rPr lang="ru-RU" b="1" dirty="0" smtClean="0"/>
              <a:t>«В ГОСТИ К ЗАЙЧИКУ»</a:t>
            </a:r>
            <a:endParaRPr lang="ru-RU" b="1" dirty="0"/>
          </a:p>
        </p:txBody>
      </p:sp>
      <p:pic>
        <p:nvPicPr>
          <p:cNvPr id="6" name="Рисунок 5" descr="D:\05.12.2019 Сад\IMG_961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0888"/>
            <a:ext cx="5760085" cy="38398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dthg\AppData\Local\Microsoft\Windows\INetCache\Content.Word\157495350816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01008"/>
            <a:ext cx="4680520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dthg\AppData\Local\Microsoft\Windows\INetCache\Content.Word\157495351259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2286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dthg\AppData\Local\Microsoft\Windows\INetCache\Content.Word\157467712592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1979712" cy="3140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dthg\AppData\Local\Microsoft\Windows\INetCache\Content.Word\157495351178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45024"/>
            <a:ext cx="22860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1484784"/>
            <a:ext cx="2058293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3419872" y="260648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АКЦИЯ: «ОБЪЕДИНИМ СЕМЬЮ»</a:t>
            </a:r>
            <a:endParaRPr lang="ru-RU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C:\Users\dthg\AppData\Local\Microsoft\Windows\INetCache\Content.Word\157637295433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2463800" cy="185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dthg\AppData\Local\Microsoft\Windows\INetCache\Content.Word\157637295414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12776"/>
            <a:ext cx="1944216" cy="1062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dthg\AppData\Local\Microsoft\Windows\INetCache\Content.Word\157637295403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24744"/>
            <a:ext cx="2463800" cy="185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dthg\AppData\Local\Microsoft\Windows\INetCache\Content.Word\157637295424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340100" y="2501900"/>
            <a:ext cx="2463800" cy="185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dthg\AppData\Local\Microsoft\Windows\INetCache\Content.Word\157637295444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2463800" cy="185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dthg\AppData\Local\Microsoft\Windows\INetCache\Content.Word\1576372954548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81128"/>
            <a:ext cx="2463800" cy="185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dthg\AppData\Local\Microsoft\Windows\INetCache\Content.Word\1576372953445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97152"/>
            <a:ext cx="3364632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4293096"/>
            <a:ext cx="3275409" cy="2456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14813" y="2564905"/>
            <a:ext cx="240512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3419872" y="188640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АКЦИЯ: </a:t>
            </a:r>
          </a:p>
          <a:p>
            <a:pPr algn="ctr"/>
            <a:r>
              <a:rPr lang="ru-RU" b="1" dirty="0" smtClean="0"/>
              <a:t>«ПОСТРОЙКА СНЕЖНОГО ГОРОДКА»</a:t>
            </a:r>
            <a:endParaRPr lang="ru-RU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C:\Users\dthg\AppData\Local\Microsoft\Windows\INetCache\Content.Word\15771723514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645024"/>
            <a:ext cx="2286000" cy="30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3923938" y="476672"/>
            <a:ext cx="12961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КОНКУРСЫ НАШИ ПОБЕДЫ</a:t>
            </a:r>
            <a:endParaRPr lang="ru-RU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16632"/>
            <a:ext cx="2339305" cy="3119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6570222" y="3951058"/>
            <a:ext cx="205222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268760"/>
            <a:ext cx="228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1556792"/>
            <a:ext cx="151216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704528" y="4191000"/>
            <a:ext cx="2286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4752020" y="1232756"/>
            <a:ext cx="151216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924944"/>
            <a:ext cx="1607840" cy="1607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4869160"/>
            <a:ext cx="1751856" cy="1751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492896"/>
            <a:ext cx="151216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4581128"/>
            <a:ext cx="194421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2348880"/>
            <a:ext cx="1280759" cy="1707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2636912"/>
            <a:ext cx="153617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509120"/>
            <a:ext cx="1187177" cy="2107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рямоугольник 12"/>
          <p:cNvSpPr/>
          <p:nvPr/>
        </p:nvSpPr>
        <p:spPr>
          <a:xfrm>
            <a:off x="2699792" y="260648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КОНКУРС </a:t>
            </a:r>
          </a:p>
          <a:p>
            <a:pPr algn="ctr"/>
            <a:r>
              <a:rPr lang="ru-RU" b="1" dirty="0" smtClean="0"/>
              <a:t>«ПТИЦЫ РЯДОМ С НАМИ»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11560" y="1052736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НОМИНАЦИЯ «ЮНЫЙ ОРНИТОЛОГ»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44208" y="1196752"/>
            <a:ext cx="20882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НОМИНАЦИЯ</a:t>
            </a:r>
          </a:p>
          <a:p>
            <a:pPr algn="ctr"/>
            <a:r>
              <a:rPr lang="ru-RU" b="1" dirty="0" smtClean="0"/>
              <a:t>«ДВОРЕЦ ДЛЯ СКВОРЦА» </a:t>
            </a:r>
            <a:endParaRPr lang="ru-RU" dirty="0"/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4365104"/>
            <a:ext cx="1656184" cy="2208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63888" y="188640"/>
            <a:ext cx="17200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СОВМЕСТНЫЕ ПРАЗДНИКИ</a:t>
            </a:r>
            <a:endParaRPr lang="ru-RU" b="1" dirty="0"/>
          </a:p>
        </p:txBody>
      </p:sp>
      <p:pic>
        <p:nvPicPr>
          <p:cNvPr id="6" name="Рисунок 5" descr="C:\Users\dthg\AppData\Local\Microsoft\Windows\INetCache\Content.Word\158209988454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3289300" cy="289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D:\04.03.2020 сад\IMG_975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33056"/>
            <a:ext cx="3672130" cy="2279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27584" y="476672"/>
            <a:ext cx="216024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411760" y="476672"/>
            <a:ext cx="3240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МАСТЕР-КЛАССЫ ОТ ПЕДАГОГОВ:</a:t>
            </a:r>
          </a:p>
          <a:p>
            <a:pPr algn="ctr"/>
            <a:r>
              <a:rPr lang="ru-RU" b="1" dirty="0" smtClean="0"/>
              <a:t>«ЗИМНЕЕ СРАЖЕНИЕ»</a:t>
            </a:r>
            <a:endParaRPr lang="ru-RU" b="1" dirty="0"/>
          </a:p>
        </p:txBody>
      </p:sp>
      <p:pic>
        <p:nvPicPr>
          <p:cNvPr id="7" name="Рисунок 6" descr="C:\Users\dthg\AppData\Local\Microsoft\Windows\INetCache\Content.Word\157991533480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2808312" cy="3436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dthg\AppData\Local\Microsoft\Windows\INetCache\Content.Word\157991533499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80728"/>
            <a:ext cx="2654424" cy="2188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dthg\AppData\Local\Microsoft\Windows\INetCache\Content.Word\157991533556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05064"/>
            <a:ext cx="2548880" cy="2582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dthg\AppData\Local\Microsoft\Windows\INetCache\Content.Word\157991533539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53136"/>
            <a:ext cx="2942456" cy="1900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dthg\AppData\Local\Microsoft\Windows\INetCache\Content.Word\157991533525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88840"/>
            <a:ext cx="3086472" cy="28369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95736" y="476672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МАСТЕР-КЛАССЫ ОТ РОДИТЕЛЕЙ:</a:t>
            </a:r>
          </a:p>
          <a:p>
            <a:pPr algn="ctr"/>
            <a:r>
              <a:rPr lang="ru-RU" b="1" dirty="0" smtClean="0"/>
              <a:t>  «ИЗГОТОВЛЕНИЕ ГЕОРГИЕВСКИХ ЛЕНТОЧЕК СВОИМИ РУКАМИ» </a:t>
            </a:r>
            <a:endParaRPr lang="ru-RU" b="1" dirty="0"/>
          </a:p>
        </p:txBody>
      </p:sp>
      <p:pic>
        <p:nvPicPr>
          <p:cNvPr id="13" name="Рисунок 12" descr="C:\Users\dthg\AppData\Local\Microsoft\Windows\INetCache\Content.Word\158151624311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933056"/>
            <a:ext cx="2664296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dthg\AppData\Local\Microsoft\Windows\INetCache\Content.Word\158151624296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93096"/>
            <a:ext cx="1854200" cy="246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628800"/>
            <a:ext cx="167418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365104"/>
            <a:ext cx="288032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1340768"/>
            <a:ext cx="2339305" cy="1754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2204864"/>
            <a:ext cx="2411313" cy="180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Рисунок 14" descr="C:\Users\dthg\AppData\Local\Microsoft\Windows\INetCache\Content.Word\1581516241166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32856"/>
            <a:ext cx="1503164" cy="19519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93459" y="404664"/>
            <a:ext cx="3157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ВИРТУАЛЬНЫЙ ДЕТСКИЙ САД</a:t>
            </a:r>
            <a:endParaRPr lang="ru-RU" b="1" dirty="0"/>
          </a:p>
        </p:txBody>
      </p:sp>
      <p:pic>
        <p:nvPicPr>
          <p:cNvPr id="4098" name="Picture 2" descr="http://mdou96.orsknet.ru/wp-content/uploads/2020/04/imgonline-com-ua-Transparent-backgr-4ewzTebOii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88640"/>
            <a:ext cx="2232248" cy="181768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699792" y="1268760"/>
            <a:ext cx="4896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Сетевой проект, предполагающий, что все родители, чьи дети не имеют возможности посещать детский сад, объединены в сеть, в которой они получают ежедневную программу игр и занятий.</a:t>
            </a:r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619302"/>
            <a:ext cx="1763688" cy="1834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284984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5157192"/>
            <a:ext cx="1566729" cy="16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2852936"/>
            <a:ext cx="2016224" cy="198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581128"/>
            <a:ext cx="1800143" cy="181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2708920"/>
            <a:ext cx="1723903" cy="171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03648" y="5013176"/>
            <a:ext cx="1714350" cy="170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20272" y="2492896"/>
            <a:ext cx="1636717" cy="1618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60032" y="4797152"/>
            <a:ext cx="1907257" cy="1891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463" y="144463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509120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1772816"/>
            <a:ext cx="185737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3068960"/>
            <a:ext cx="185737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116632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 l="13173" t="9702" r="11083" b="12679"/>
          <a:stretch>
            <a:fillRect/>
          </a:stretch>
        </p:blipFill>
        <p:spPr bwMode="auto">
          <a:xfrm>
            <a:off x="3491880" y="1556792"/>
            <a:ext cx="165618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60032" y="5733256"/>
            <a:ext cx="815752" cy="81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4940828"/>
            <a:ext cx="1152128" cy="1536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3645024"/>
            <a:ext cx="1097868" cy="1463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11760" y="4581128"/>
            <a:ext cx="1248374" cy="1967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356992"/>
            <a:ext cx="158642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365104"/>
            <a:ext cx="1297116" cy="1988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9495" y="692696"/>
            <a:ext cx="129614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797152"/>
            <a:ext cx="24574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2564904"/>
            <a:ext cx="110239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188640"/>
            <a:ext cx="1215135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2564904"/>
            <a:ext cx="121703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51720" y="1484784"/>
            <a:ext cx="1156989" cy="2053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836712"/>
            <a:ext cx="1008112" cy="1344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75857" y="3997374"/>
            <a:ext cx="1008112" cy="1543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07904" y="2204864"/>
            <a:ext cx="1224136" cy="1632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08104" y="548680"/>
            <a:ext cx="979497" cy="152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76056" y="2348880"/>
            <a:ext cx="1763241" cy="1763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87824" y="476672"/>
            <a:ext cx="2232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260648"/>
            <a:ext cx="8352928" cy="10864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ПАМЯТКА ДЛЯ ВОСПИТАТЕЛЯ</a:t>
            </a: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РЕКОМЕНДАЦИИ ДЛЯ ВОВЛЕЧЕНИЯ РОДИТЕЛЕЙ 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В СОВМЕСТНУЮ ДЕЯТЕЛЬНОСТЬ</a:t>
            </a:r>
          </a:p>
          <a:p>
            <a:pPr marL="457200" indent="-457200" algn="ctr">
              <a:buAutoNum type="arabicPeriod"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marL="457200" indent="-457200" algn="ctr"/>
            <a:endParaRPr lang="ru-RU" sz="2000" b="1" dirty="0">
              <a:solidFill>
                <a:srgbClr val="7030A0"/>
              </a:solidFill>
            </a:endParaRPr>
          </a:p>
          <a:p>
            <a:pPr marL="457200" indent="-457200" algn="ctr">
              <a:buAutoNum type="arabicPeriod"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7030A0"/>
                </a:solidFill>
              </a:rPr>
              <a:t>ВАЖНО СОЗДАТЬ И ИСПОЛЬЗОВАТЬ ВОЗМОЖНОСТИ ДЛЯ ДОВЕРИТЕЛЬНОГО ОБЩЕНИЯ.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7030A0"/>
                </a:solidFill>
              </a:rPr>
              <a:t>НУЖНО ИСПОЛЬЗОВАТЬ РАЗЛИЧНЫЕ ВИДЫ ДЕЯТЕЛЬНОСТИ И ОБМЕНИВАТЬСЯ ИНФОРМАЦИЕЙ ДРУГ С ДРУГОМ.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7030A0"/>
                </a:solidFill>
              </a:rPr>
              <a:t>УДЕЛЯТЬ ВРЕМЯ ДЛЯ СОВМЕСТНЫХ ДИСКУССИЙ С СЕМЬЯМИ.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7030A0"/>
                </a:solidFill>
              </a:rPr>
              <a:t>СТАРАТЬСЯ ВНИМАТЕЛЬНО СЛУШАТЬ.</a:t>
            </a: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7030A0"/>
                </a:solidFill>
              </a:rPr>
              <a:t>ВАЖНО ВНОСИТЬ БОЛЬШОЕ КОЛИЧЕСТВОИНТЕРЕСНЫХ РОЛЕЙ ДЛЯ РОДИТЕЛЕЙ.</a:t>
            </a:r>
          </a:p>
          <a:p>
            <a:endParaRPr lang="ru-RU" sz="2400" b="1" dirty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krot.info/uploads/posts/2020-01/1579389049_52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87824" y="476672"/>
            <a:ext cx="2232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67545" y="764704"/>
            <a:ext cx="820891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Итог:</a:t>
            </a:r>
          </a:p>
          <a:p>
            <a:r>
              <a:rPr lang="ru-RU" sz="2400" i="1" dirty="0" smtClean="0"/>
              <a:t>Строить работу с родителями сложно. Это продолжительный , кропотливый, но </a:t>
            </a:r>
          </a:p>
          <a:p>
            <a:r>
              <a:rPr lang="ru-RU" sz="2400" i="1" dirty="0" smtClean="0"/>
              <a:t>очень благодарный труд. Только объединившись вместе воспитатель и родитель смогут создать единое для развития и воспитания детей. Вовлечённость в проект позволила родителям стать непосредственными участниками образовательного процесса, обогатить свой опыт, открыть неизвестные стороны собственного ребёнка, испытать чувство удовлетворения от своих успехов и успехов своего ребёнка.</a:t>
            </a:r>
            <a:endParaRPr lang="ru-RU" sz="2400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924</TotalTime>
  <Words>665</Words>
  <Application>Microsoft Office PowerPoint</Application>
  <PresentationFormat>Экран (4:3)</PresentationFormat>
  <Paragraphs>116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dthg</dc:creator>
  <cp:lastModifiedBy>dthg</cp:lastModifiedBy>
  <cp:revision>95</cp:revision>
  <dcterms:created xsi:type="dcterms:W3CDTF">2020-03-16T12:01:41Z</dcterms:created>
  <dcterms:modified xsi:type="dcterms:W3CDTF">2020-06-04T14:01:07Z</dcterms:modified>
</cp:coreProperties>
</file>