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5" r:id="rId4"/>
    <p:sldId id="266" r:id="rId5"/>
    <p:sldId id="267" r:id="rId6"/>
    <p:sldId id="260" r:id="rId7"/>
    <p:sldId id="261" r:id="rId8"/>
    <p:sldId id="262" r:id="rId9"/>
    <p:sldId id="264" r:id="rId10"/>
    <p:sldId id="268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FDF61CB-6CA7-441E-80F5-A312BD761E14}" type="datetimeFigureOut">
              <a:rPr lang="ru-RU" smtClean="0"/>
              <a:t>02.04.2022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421C16A-AFC7-4BC7-A21F-FDB451602D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581128"/>
            <a:ext cx="8305800" cy="1889436"/>
          </a:xfrm>
        </p:spPr>
        <p:txBody>
          <a:bodyPr/>
          <a:lstStyle/>
          <a:p>
            <a:pPr algn="r"/>
            <a:r>
              <a:rPr lang="ru-RU" dirty="0" smtClean="0"/>
              <a:t>Автор: Подобутова О.Н.</a:t>
            </a:r>
          </a:p>
          <a:p>
            <a:pPr algn="r"/>
            <a:r>
              <a:rPr lang="ru-RU" dirty="0"/>
              <a:t>у</a:t>
            </a:r>
            <a:r>
              <a:rPr lang="ru-RU" dirty="0" smtClean="0"/>
              <a:t>читель информатики</a:t>
            </a:r>
          </a:p>
          <a:p>
            <a:pPr algn="r"/>
            <a:r>
              <a:rPr lang="ru-RU" dirty="0" smtClean="0"/>
              <a:t>ГБОУ СОШ №14 </a:t>
            </a:r>
            <a:r>
              <a:rPr lang="ru-RU" dirty="0" err="1" smtClean="0"/>
              <a:t>г.о</a:t>
            </a:r>
            <a:r>
              <a:rPr lang="ru-RU" dirty="0" smtClean="0"/>
              <a:t>. Жигулевск </a:t>
            </a:r>
          </a:p>
          <a:p>
            <a:pPr algn="r"/>
            <a:r>
              <a:rPr lang="ru-RU" dirty="0" smtClean="0"/>
              <a:t>Самарской области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«Организация профориентационной работы с обучающимися с ОВЗ и инвалидностью»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6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000" dirty="0" smtClean="0"/>
              <a:t>	- обеспечение </a:t>
            </a:r>
            <a:r>
              <a:rPr lang="ru-RU" sz="4000" dirty="0"/>
              <a:t>доступности профессионального образования лицам с инвалидностью и ограниченными возможностями здоровья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0439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Цель организации профориентационной работы: </a:t>
            </a:r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54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Информационно – подготовительный:</a:t>
            </a:r>
          </a:p>
          <a:p>
            <a:pPr marL="0" indent="0" algn="ctr">
              <a:buNone/>
            </a:pPr>
            <a:r>
              <a:rPr lang="ru-RU" b="1" i="1" u="sng" dirty="0" smtClean="0"/>
              <a:t>1 – 4 классы</a:t>
            </a:r>
          </a:p>
          <a:p>
            <a:pPr marL="0" indent="0" algn="just">
              <a:buNone/>
            </a:pPr>
            <a:r>
              <a:rPr lang="ru-RU" dirty="0" smtClean="0"/>
              <a:t>Задачи работы:</a:t>
            </a:r>
          </a:p>
          <a:p>
            <a:pPr algn="just">
              <a:buFontTx/>
              <a:buChar char="-"/>
            </a:pPr>
            <a:r>
              <a:rPr lang="ru-RU" dirty="0" smtClean="0"/>
              <a:t>Формировать положительное отношение к труду;</a:t>
            </a:r>
          </a:p>
          <a:p>
            <a:pPr algn="just">
              <a:buFontTx/>
              <a:buChar char="-"/>
            </a:pPr>
            <a:r>
              <a:rPr lang="ru-RU" dirty="0" smtClean="0"/>
              <a:t>Расширять знания детей о мире профессий и предоставлять им возможность «примерять» на себя различные профессии через игровую деятельность;</a:t>
            </a:r>
          </a:p>
          <a:p>
            <a:pPr algn="just">
              <a:buFontTx/>
              <a:buChar char="-"/>
            </a:pPr>
            <a:r>
              <a:rPr lang="ru-RU" dirty="0" smtClean="0"/>
              <a:t>Развивать навыки самообслуживания и общественно полезного труда.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профориентационной работы</a:t>
            </a:r>
            <a:br>
              <a:rPr lang="ru-RU" dirty="0" smtClean="0"/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1 этап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32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Выбор профессионального трудового обучения:</a:t>
            </a:r>
          </a:p>
          <a:p>
            <a:pPr marL="0" indent="0" algn="ctr">
              <a:buNone/>
            </a:pPr>
            <a:r>
              <a:rPr lang="ru-RU" b="1" i="1" u="sng" dirty="0"/>
              <a:t>5</a:t>
            </a:r>
            <a:r>
              <a:rPr lang="ru-RU" b="1" i="1" u="sng" dirty="0" smtClean="0"/>
              <a:t> – 7 классы</a:t>
            </a:r>
          </a:p>
          <a:p>
            <a:pPr marL="0" indent="0" algn="just">
              <a:buNone/>
            </a:pPr>
            <a:r>
              <a:rPr lang="ru-RU" dirty="0" smtClean="0"/>
              <a:t>Задачи работы:</a:t>
            </a:r>
          </a:p>
          <a:p>
            <a:pPr algn="just">
              <a:buFontTx/>
              <a:buChar char="-"/>
            </a:pPr>
            <a:r>
              <a:rPr lang="ru-RU" dirty="0" smtClean="0"/>
              <a:t>Ориентировать детей на профиль трудового обучения, соответствующий их психофизическим возможностям;</a:t>
            </a:r>
          </a:p>
          <a:p>
            <a:pPr algn="just">
              <a:buFontTx/>
              <a:buChar char="-"/>
            </a:pPr>
            <a:r>
              <a:rPr lang="ru-RU" dirty="0" smtClean="0"/>
              <a:t>Знакомить обучающихся с кругом показанных профессий, их условиями труда;</a:t>
            </a:r>
          </a:p>
          <a:p>
            <a:pPr algn="just">
              <a:buFontTx/>
              <a:buChar char="-"/>
            </a:pPr>
            <a:r>
              <a:rPr lang="ru-RU" dirty="0" smtClean="0"/>
              <a:t>Формировать общетрудовые умения и навыки; </a:t>
            </a:r>
          </a:p>
          <a:p>
            <a:pPr algn="just">
              <a:buFontTx/>
              <a:buChar char="-"/>
            </a:pPr>
            <a:r>
              <a:rPr lang="ru-RU" dirty="0" smtClean="0"/>
              <a:t>Создавать представление о рабочих профессиях, их важности и необходимости.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профориентационной работы</a:t>
            </a:r>
            <a:br>
              <a:rPr lang="ru-RU" dirty="0" smtClean="0"/>
            </a:b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 этап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94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Допрофессиональная подготовка:</a:t>
            </a:r>
          </a:p>
          <a:p>
            <a:pPr marL="0" indent="0" algn="ctr">
              <a:buNone/>
            </a:pPr>
            <a:r>
              <a:rPr lang="ru-RU" b="1" i="1" u="sng" dirty="0" smtClean="0"/>
              <a:t>8 – 11 классы</a:t>
            </a:r>
          </a:p>
          <a:p>
            <a:pPr marL="0" indent="0" algn="just">
              <a:buNone/>
            </a:pPr>
            <a:r>
              <a:rPr lang="ru-RU" dirty="0" smtClean="0"/>
              <a:t>Задачи работы:</a:t>
            </a:r>
          </a:p>
          <a:p>
            <a:pPr algn="just">
              <a:buFontTx/>
              <a:buChar char="-"/>
            </a:pPr>
            <a:r>
              <a:rPr lang="ru-RU" dirty="0"/>
              <a:t>Р</a:t>
            </a:r>
            <a:r>
              <a:rPr lang="ru-RU" dirty="0" smtClean="0"/>
              <a:t>азвивать мотивацию к учебе и труду в процессе познавательных и профориентационных игр;</a:t>
            </a:r>
          </a:p>
          <a:p>
            <a:pPr algn="just">
              <a:buFontTx/>
              <a:buChar char="-"/>
            </a:pPr>
            <a:r>
              <a:rPr lang="ru-RU" dirty="0" smtClean="0"/>
              <a:t>Ориентировать обучающихся на конкретные виды профессиональной деятельности;</a:t>
            </a:r>
          </a:p>
          <a:p>
            <a:pPr algn="just">
              <a:buFontTx/>
              <a:buChar char="-"/>
            </a:pPr>
            <a:r>
              <a:rPr lang="ru-RU" dirty="0" smtClean="0"/>
              <a:t>Развивать навыки трудового общения;</a:t>
            </a:r>
          </a:p>
          <a:p>
            <a:pPr algn="just">
              <a:buFontTx/>
              <a:buChar char="-"/>
            </a:pPr>
            <a:r>
              <a:rPr lang="ru-RU" dirty="0" smtClean="0"/>
              <a:t>Развивать положительную мотивацию к профессиональному самоопределению;</a:t>
            </a:r>
          </a:p>
          <a:p>
            <a:pPr algn="just">
              <a:buFontTx/>
              <a:buChar char="-"/>
            </a:pPr>
            <a:r>
              <a:rPr lang="ru-RU" dirty="0" smtClean="0"/>
              <a:t>Определять дальнейший профессиональный маршрут каждого ребенка.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профориентационной работы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3 этап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80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57328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ru-RU" u="sng" dirty="0" smtClean="0"/>
              <a:t>Классные часы </a:t>
            </a:r>
            <a:r>
              <a:rPr lang="ru-RU" dirty="0" smtClean="0"/>
              <a:t>– с 5 по 9 классы(«В мире профессий», «Твой путь к успеху», «Кто ты в этом мире» и т.д.);</a:t>
            </a:r>
          </a:p>
          <a:p>
            <a:pPr>
              <a:buFontTx/>
              <a:buChar char="-"/>
            </a:pPr>
            <a:r>
              <a:rPr lang="ru-RU" u="sng" dirty="0" smtClean="0"/>
              <a:t>Уроки трудового обучения «Технология» </a:t>
            </a:r>
            <a:r>
              <a:rPr lang="ru-RU" dirty="0" smtClean="0"/>
              <a:t>- с 5 по 8 классы (предмет изучают  отдельно мальчики и девочки);</a:t>
            </a:r>
          </a:p>
          <a:p>
            <a:pPr>
              <a:buFontTx/>
              <a:buChar char="-"/>
            </a:pPr>
            <a:r>
              <a:rPr lang="ru-RU" u="sng" dirty="0" smtClean="0"/>
              <a:t>Экскурсии на предприятия </a:t>
            </a:r>
            <a:r>
              <a:rPr lang="ru-RU" dirty="0" smtClean="0"/>
              <a:t>– с 8 по 9 классы (Жигулевская ГЭС, ОЗОН, АКОМ и т.д.);</a:t>
            </a:r>
          </a:p>
          <a:p>
            <a:pPr>
              <a:buFontTx/>
              <a:buChar char="-"/>
            </a:pPr>
            <a:r>
              <a:rPr lang="ru-RU" u="sng" dirty="0" smtClean="0"/>
              <a:t>Предметные недели </a:t>
            </a:r>
            <a:r>
              <a:rPr lang="ru-RU" dirty="0" smtClean="0"/>
              <a:t>– с 5 по 9 классы (организация игр, соревнований, заданий на логику);</a:t>
            </a:r>
          </a:p>
          <a:p>
            <a:pPr>
              <a:buFontTx/>
              <a:buChar char="-"/>
            </a:pPr>
            <a:r>
              <a:rPr lang="ru-RU" u="sng" dirty="0" smtClean="0"/>
              <a:t>Ролевые игры </a:t>
            </a:r>
            <a:r>
              <a:rPr lang="ru-RU" dirty="0" smtClean="0"/>
              <a:t>– с 8 по 9 классы («В мире профессий»).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Формы организации профориентации учащихся с ОВЗ в нашей школе:</a:t>
            </a:r>
            <a:endParaRPr lang="ru-RU" sz="3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40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573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u="sng" dirty="0" smtClean="0"/>
              <a:t>Олимпиады, конкурсы </a:t>
            </a:r>
            <a:r>
              <a:rPr lang="ru-RU" dirty="0" smtClean="0"/>
              <a:t>– с 5 по 9 классы (участие в очных и заочных конкурсах «Я выбираю профессию», «Мой выбор» и т.д.);</a:t>
            </a:r>
          </a:p>
          <a:p>
            <a:pPr>
              <a:buFontTx/>
              <a:buChar char="-"/>
            </a:pPr>
            <a:r>
              <a:rPr lang="ru-RU" u="sng" dirty="0" smtClean="0"/>
              <a:t>Домашнее задание </a:t>
            </a:r>
            <a:r>
              <a:rPr lang="ru-RU" dirty="0" smtClean="0"/>
              <a:t>– с 5 по 9 классы (задания с творческим подходом и помощью родителей – смастерить, приготовить, нарисовать);</a:t>
            </a:r>
          </a:p>
          <a:p>
            <a:pPr>
              <a:buFontTx/>
              <a:buChar char="-"/>
            </a:pPr>
            <a:r>
              <a:rPr lang="ru-RU" u="sng" dirty="0" smtClean="0"/>
              <a:t>Индивидуальная консультация специалиста</a:t>
            </a:r>
            <a:r>
              <a:rPr lang="ru-RU" dirty="0" smtClean="0"/>
              <a:t> – психолога школы (сопровождает ученика на всех этапах его обучения);</a:t>
            </a:r>
          </a:p>
          <a:p>
            <a:pPr>
              <a:buFontTx/>
              <a:buChar char="-"/>
            </a:pPr>
            <a:r>
              <a:rPr lang="ru-RU" u="sng" dirty="0" smtClean="0"/>
              <a:t>Профориентационные занятия </a:t>
            </a:r>
            <a:r>
              <a:rPr lang="ru-RU" dirty="0" smtClean="0"/>
              <a:t>– с 8 по 9 классы (с психологом школы и завучем по проф. обучению).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Формы организации профориентации учащихся с ОВЗ в нашей школе:</a:t>
            </a:r>
            <a:endParaRPr lang="ru-RU" sz="3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88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Но самой удобной формой организации профориентации является 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u="sng" dirty="0" smtClean="0">
                <a:solidFill>
                  <a:srgbClr val="C00000"/>
                </a:solidFill>
              </a:rPr>
              <a:t>МЕТОД ПРОЕКТОВ</a:t>
            </a:r>
            <a:endParaRPr lang="ru-RU" sz="3200" b="1" u="sng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82718"/>
            <a:ext cx="3712786" cy="2444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Ученик\Desktop\Конф ОТК 29.10.20г\12 +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834" y="1323816"/>
            <a:ext cx="3966026" cy="246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Ученик\Desktop\Конф ОТК 29.10.20г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33057"/>
            <a:ext cx="4031713" cy="247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Ученик\Desktop\2020-2021\Конф ОТК 29.10.20г\4 +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47" y="3903324"/>
            <a:ext cx="3749789" cy="250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56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1 – профориентационная работа с самим ребенком;</a:t>
            </a:r>
          </a:p>
          <a:p>
            <a:pPr algn="just"/>
            <a:r>
              <a:rPr lang="ru-RU" dirty="0" smtClean="0"/>
              <a:t>2 - </a:t>
            </a:r>
            <a:r>
              <a:rPr lang="ru-RU" dirty="0"/>
              <a:t>профориентационная работа </a:t>
            </a:r>
            <a:r>
              <a:rPr lang="ru-RU" dirty="0" smtClean="0"/>
              <a:t>с семьей;</a:t>
            </a:r>
          </a:p>
          <a:p>
            <a:pPr algn="just"/>
            <a:r>
              <a:rPr lang="ru-RU" dirty="0" smtClean="0"/>
              <a:t>3 – проведение тестов, тренингов, викторин профориентационной направленности.</a:t>
            </a:r>
          </a:p>
          <a:p>
            <a:endParaRPr lang="ru-RU" dirty="0"/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ru-RU" b="1" dirty="0" smtClean="0">
                <a:solidFill>
                  <a:srgbClr val="C00000"/>
                </a:solidFill>
              </a:rPr>
              <a:t>На протяжении всего образовательного пути ребенка с ОВЗ или инвалидностью мы должны его сопровождать различными мероприятиями, направленными на его становление и выбор будущей профессии.</a:t>
            </a:r>
          </a:p>
          <a:p>
            <a:pPr marL="0" indent="0" algn="just">
              <a:buNone/>
            </a:pPr>
            <a:r>
              <a:rPr lang="ru-RU" b="1" dirty="0">
                <a:solidFill>
                  <a:srgbClr val="C00000"/>
                </a:solidFill>
              </a:rPr>
              <a:t>	</a:t>
            </a:r>
            <a:r>
              <a:rPr lang="ru-RU" b="1" dirty="0" smtClean="0">
                <a:solidFill>
                  <a:srgbClr val="C00000"/>
                </a:solidFill>
              </a:rPr>
              <a:t>Как правило, такие дети в нашей школе заканчивают обучение после 9 класса.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u="sng" dirty="0" smtClean="0"/>
              <a:t>Направления профориентационной работы: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8322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/>
              <a:t>Положительный опыт деятельности педагогического коллектива по профориентации способствует социальному становлению личности и создает основу успешной интеграции в общество.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84149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72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Работа по профессиональной ориентации детей  с ограниченными возможностями здоровья играет ведущую роль во всей системе образования данной категории детей.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rgbClr val="002060"/>
                </a:solidFill>
              </a:rPr>
              <a:t>Целенаправленная и систематическая работа в этом направлении будет способствовать профессиональному самоопределению учащихся и поможет им успешно адаптироваться в социуме после выхода из стен школы.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Заключение: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1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80</TotalTime>
  <Words>496</Words>
  <Application>Microsoft Office PowerPoint</Application>
  <PresentationFormat>Экран (4:3)</PresentationFormat>
  <Paragraphs>56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«Организация профориентационной работы с обучающимися с ОВЗ и инвалидностью»</vt:lpstr>
      <vt:lpstr>Цель организации профориентационной работы: </vt:lpstr>
      <vt:lpstr>Этапы профориентационной работы 1 этап</vt:lpstr>
      <vt:lpstr>Этапы профориентационной работы 2 этап</vt:lpstr>
      <vt:lpstr>Этапы профориентационной работы 3 этап</vt:lpstr>
      <vt:lpstr>Формы организации профориентации учащихся с ОВЗ в нашей школе:</vt:lpstr>
      <vt:lpstr>Формы организации профориентации учащихся с ОВЗ в нашей школе:</vt:lpstr>
      <vt:lpstr>Но самой удобной формой организации профориентации является  МЕТОД ПРОЕКТОВ</vt:lpstr>
      <vt:lpstr>Направления профориентационной работы:</vt:lpstr>
      <vt:lpstr>Презентация PowerPoint</vt:lpstr>
      <vt:lpstr>Заключение: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профориентационной работы с обучающимися с ОВЗ и инвалидностью»</dc:title>
  <dc:creator>Ученик</dc:creator>
  <cp:lastModifiedBy>Ученик</cp:lastModifiedBy>
  <cp:revision>9</cp:revision>
  <dcterms:created xsi:type="dcterms:W3CDTF">2021-11-01T12:08:21Z</dcterms:created>
  <dcterms:modified xsi:type="dcterms:W3CDTF">2022-04-02T11:28:27Z</dcterms:modified>
</cp:coreProperties>
</file>