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75" r:id="rId3"/>
    <p:sldId id="266" r:id="rId4"/>
    <p:sldId id="267" r:id="rId5"/>
    <p:sldId id="268" r:id="rId6"/>
    <p:sldId id="257" r:id="rId7"/>
    <p:sldId id="260" r:id="rId8"/>
    <p:sldId id="261" r:id="rId9"/>
    <p:sldId id="263" r:id="rId10"/>
    <p:sldId id="279" r:id="rId11"/>
    <p:sldId id="280" r:id="rId12"/>
    <p:sldId id="281" r:id="rId13"/>
    <p:sldId id="265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274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149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954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844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525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689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6300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049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8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067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967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9939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915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333264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805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332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954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B618C-3ED8-48E9-8780-6AB1463D621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F44A9E9-D971-4E06-AE04-EAA2AB9CF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800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marina-zyablova.wixsite.com/mysit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learningapps.or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9656" y="3130699"/>
            <a:ext cx="9144000" cy="1387301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Georgia" pitchFamily="18" charset="0"/>
              </a:rPr>
              <a:t>«Педагог в цифровой образовательной  среде» </a:t>
            </a:r>
            <a:r>
              <a:rPr lang="ru-RU" sz="3600" b="1" dirty="0">
                <a:solidFill>
                  <a:schemeClr val="tx1"/>
                </a:solidFill>
                <a:latin typeface="Georgia" pitchFamily="18" charset="0"/>
              </a:rPr>
              <a:t>	</a:t>
            </a:r>
            <a:br>
              <a:rPr lang="ru-RU" sz="3600" b="1" dirty="0">
                <a:solidFill>
                  <a:schemeClr val="tx1"/>
                </a:solidFill>
                <a:latin typeface="Georgia" pitchFamily="18" charset="0"/>
              </a:rPr>
            </a:br>
            <a:endParaRPr lang="ru-RU" sz="36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465440" y="388902"/>
            <a:ext cx="9144000" cy="7259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cap="all" dirty="0" smtClean="0"/>
              <a:t>                   VI </a:t>
            </a:r>
            <a:r>
              <a:rPr lang="ru-RU" b="1" cap="all" dirty="0"/>
              <a:t>ВСЕРОССИЙСКИЙ ПЕДАГОГИЧЕСКИЙ КОНКУРС</a:t>
            </a:r>
            <a:r>
              <a:rPr lang="ru-RU" cap="all" dirty="0"/>
              <a:t/>
            </a:r>
            <a:br>
              <a:rPr lang="ru-RU" cap="all" dirty="0"/>
            </a:br>
            <a:r>
              <a:rPr lang="ru-RU" b="1" cap="all" dirty="0"/>
              <a:t>«ИКТ-КОМПЕТЕНТНОСТЬ ПЕДАГОГА В СОВРЕМЕННОМ ОБРАЗОВАНИИ»</a:t>
            </a:r>
            <a:endParaRPr lang="ru-RU" cap="all" dirty="0"/>
          </a:p>
          <a:p>
            <a:pPr algn="just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b="1" dirty="0" err="1" smtClean="0">
                <a:solidFill>
                  <a:schemeClr val="tx1"/>
                </a:solidFill>
              </a:rPr>
              <a:t>Бадина</a:t>
            </a:r>
            <a:r>
              <a:rPr lang="ru-RU" b="1" dirty="0" smtClean="0">
                <a:solidFill>
                  <a:schemeClr val="tx1"/>
                </a:solidFill>
              </a:rPr>
              <a:t> Марина Николаевна, </a:t>
            </a:r>
            <a:endParaRPr lang="ru-RU" dirty="0">
              <a:solidFill>
                <a:schemeClr val="tx1"/>
              </a:solidFill>
            </a:endParaRPr>
          </a:p>
          <a:p>
            <a:pPr algn="r"/>
            <a:r>
              <a:rPr lang="ru-RU" dirty="0">
                <a:solidFill>
                  <a:schemeClr val="tx1"/>
                </a:solidFill>
              </a:rPr>
              <a:t>у</a:t>
            </a:r>
            <a:r>
              <a:rPr lang="ru-RU" dirty="0" smtClean="0">
                <a:solidFill>
                  <a:schemeClr val="tx1"/>
                </a:solidFill>
              </a:rPr>
              <a:t>читель физики </a:t>
            </a:r>
            <a:r>
              <a:rPr lang="ru-RU" dirty="0" smtClean="0">
                <a:solidFill>
                  <a:schemeClr val="tx1"/>
                </a:solidFill>
              </a:rPr>
              <a:t>МАОУ </a:t>
            </a:r>
            <a:r>
              <a:rPr lang="ru-RU" dirty="0" smtClean="0">
                <a:solidFill>
                  <a:schemeClr val="tx1"/>
                </a:solidFill>
              </a:rPr>
              <a:t>СШ </a:t>
            </a:r>
            <a:r>
              <a:rPr lang="ru-RU" dirty="0">
                <a:solidFill>
                  <a:schemeClr val="tx1"/>
                </a:solidFill>
              </a:rPr>
              <a:t>№ </a:t>
            </a:r>
            <a:r>
              <a:rPr lang="ru-RU" dirty="0" smtClean="0">
                <a:solidFill>
                  <a:schemeClr val="tx1"/>
                </a:solidFill>
              </a:rPr>
              <a:t>9 </a:t>
            </a:r>
            <a:r>
              <a:rPr lang="ru-RU" dirty="0" err="1" smtClean="0">
                <a:solidFill>
                  <a:schemeClr val="tx1"/>
                </a:solidFill>
              </a:rPr>
              <a:t>г.Кстово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6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9775" y="727348"/>
            <a:ext cx="10472225" cy="12808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2017-2020 г.</a:t>
            </a:r>
            <a:br>
              <a:rPr lang="ru-RU" dirty="0" smtClean="0"/>
            </a:br>
            <a:r>
              <a:rPr lang="ru-RU" dirty="0" smtClean="0"/>
              <a:t>Инновационная площадка </a:t>
            </a:r>
            <a:r>
              <a:rPr lang="ru-RU" b="1" dirty="0" smtClean="0"/>
              <a:t>«Профессиональное сетевое взаимодействие как ресурс непрерывного развития ИКТ- компетентности педагога »</a:t>
            </a:r>
            <a:br>
              <a:rPr lang="ru-RU" b="1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В рамках проекта был разработан мастер-класс </a:t>
            </a:r>
            <a:r>
              <a:rPr lang="ru-RU" dirty="0" smtClean="0">
                <a:hlinkClick r:id="rId2"/>
              </a:rPr>
              <a:t>«</a:t>
            </a:r>
            <a:r>
              <a:rPr lang="ru-RU" i="1" dirty="0">
                <a:hlinkClick r:id="rId2"/>
              </a:rPr>
              <a:t>Разработка интерактивных заданий с использованием сервиса LearningApps.org</a:t>
            </a:r>
            <a:r>
              <a:rPr lang="ru-RU" dirty="0" smtClean="0">
                <a:hlinkClick r:id="rId2"/>
              </a:rPr>
              <a:t>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355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7071" y="225904"/>
            <a:ext cx="10103515" cy="1280890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ln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  <a:t>РАЗРАБОТКА ИНТЕРАКТИВНЫХ ЗАДАНИЙ С ИСПОЛЬЗОВАНИЕМ СЕРВИСА LearningApps.org</a:t>
            </a:r>
            <a:r>
              <a:rPr lang="ru-RU" sz="2400" b="1" dirty="0" smtClean="0">
                <a:ln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sz="2400" b="1" dirty="0" smtClean="0">
                <a:ln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336608" y="1344460"/>
            <a:ext cx="10403977" cy="3777622"/>
          </a:xfrm>
        </p:spPr>
        <p:txBody>
          <a:bodyPr>
            <a:noAutofit/>
          </a:bodyPr>
          <a:lstStyle/>
          <a:p>
            <a:pPr algn="just"/>
            <a:r>
              <a:rPr lang="ru-RU" sz="2000" dirty="0"/>
              <a:t>Сегодня в сети размещено огромное количество интерактивных материалов, различных тренажеров и прочих образовательных ресурсов, которые являются большим подспорьем в нашей работе. Но большинство из них  предлагается в уже готовом виде, без возможности внесения изменений. А ведь готовые материалы не всегда соответствуют индивидуальным особенностям учащихся, класса или конкретным целям учителя.</a:t>
            </a:r>
          </a:p>
          <a:p>
            <a:pPr algn="just"/>
            <a:r>
              <a:rPr lang="ru-RU" sz="2000" dirty="0"/>
              <a:t>Поэтому у многих учителей возникает желание создавать свои интерактивные материалы, которые легко вписывались бы в учебный процесс. Именно для поддержки учебного процесса с помощью интерактивных приложений, которые легко можно создавать самому, и разработан веб-сервис </a:t>
            </a:r>
            <a:r>
              <a:rPr lang="ru-RU" sz="2000" dirty="0" err="1" smtClean="0"/>
              <a:t>learningApps</a:t>
            </a:r>
            <a:r>
              <a:rPr lang="ru-RU" sz="2000" dirty="0" smtClean="0"/>
              <a:t>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Использовать упражнения можно на разных этапах и с разными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целями. Для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подготовки к новой теме можно дать просмотреть лекцию и использовать викторину по тезисам этой лекции. Для повторения и обобщения пройденного материала. Игровые задания.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Ученикам доступно самостоятельное создание приложения на заданную тему. Эти созданные учениками  работы можно оценить .</a:t>
            </a:r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0745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7724" y="80010"/>
            <a:ext cx="10353368" cy="120088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Как работать на сайте?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8133" y="640445"/>
            <a:ext cx="9189115" cy="5994730"/>
          </a:xfrm>
        </p:spPr>
        <p:txBody>
          <a:bodyPr>
            <a:normAutofit/>
          </a:bodyPr>
          <a:lstStyle/>
          <a:p>
            <a:pPr lvl="0" algn="just"/>
            <a:r>
              <a:rPr lang="ru-RU" dirty="0"/>
              <a:t>Перейти на сайт </a:t>
            </a:r>
            <a:r>
              <a:rPr lang="ru-RU" u="sng" dirty="0">
                <a:hlinkClick r:id="rId2"/>
              </a:rPr>
              <a:t>http://learningapps.org</a:t>
            </a:r>
            <a:r>
              <a:rPr lang="ru-RU" dirty="0"/>
              <a:t>. Откроется окно. В верхнем правом углу окна можем выбрать  язык. (Перевод не очень хороший, но все равно понятно). Первое что нужно сделать – </a:t>
            </a:r>
            <a:r>
              <a:rPr lang="ru-RU" b="1" dirty="0"/>
              <a:t>зарегистрироваться. </a:t>
            </a:r>
            <a:r>
              <a:rPr lang="ru-RU" dirty="0"/>
              <a:t>Для этого нажимаем на кнопку  </a:t>
            </a:r>
            <a:r>
              <a:rPr lang="ru-RU" b="1" dirty="0" smtClean="0"/>
              <a:t>Вход </a:t>
            </a:r>
            <a:r>
              <a:rPr lang="ru-RU" dirty="0" smtClean="0"/>
              <a:t>и заполняем анкету.</a:t>
            </a:r>
            <a:endParaRPr lang="ru-RU" b="1" dirty="0" smtClean="0"/>
          </a:p>
          <a:p>
            <a:pPr marL="0" lvl="0" indent="0" algn="just">
              <a:buNone/>
            </a:pPr>
            <a:endParaRPr lang="ru-RU" sz="2400" b="1" dirty="0" smtClean="0"/>
          </a:p>
          <a:p>
            <a:pPr lvl="0" algn="just"/>
            <a:endParaRPr lang="ru-RU" sz="2400" b="1" dirty="0"/>
          </a:p>
          <a:p>
            <a:pPr lvl="0" algn="just"/>
            <a:endParaRPr lang="ru-RU" sz="2400" b="1" dirty="0" smtClean="0"/>
          </a:p>
          <a:p>
            <a:pPr lvl="0" algn="just"/>
            <a:endParaRPr lang="ru-RU" sz="2400" b="1" dirty="0"/>
          </a:p>
          <a:p>
            <a:pPr lvl="0" algn="just"/>
            <a:endParaRPr lang="ru-RU" sz="2400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4" t="10788" r="15185" b="8562"/>
          <a:stretch/>
        </p:blipFill>
        <p:spPr bwMode="auto">
          <a:xfrm>
            <a:off x="3049405" y="1795574"/>
            <a:ext cx="8875094" cy="4285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247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8111" y="356052"/>
            <a:ext cx="10383735" cy="3777622"/>
          </a:xfrm>
        </p:spPr>
        <p:txBody>
          <a:bodyPr/>
          <a:lstStyle/>
          <a:p>
            <a:r>
              <a:rPr lang="ru-RU" dirty="0"/>
              <a:t>Ваша учетная запись создана</a:t>
            </a:r>
            <a:r>
              <a:rPr lang="ru-RU" dirty="0" smtClean="0"/>
              <a:t>. </a:t>
            </a:r>
            <a:r>
              <a:rPr lang="ru-RU" dirty="0"/>
              <a:t>Перед Вами огромный выбор приложений, которые Вы можете создать для своих </a:t>
            </a:r>
            <a:r>
              <a:rPr lang="ru-RU" dirty="0" smtClean="0"/>
              <a:t>учеников</a:t>
            </a:r>
            <a:r>
              <a:rPr lang="ru-RU" dirty="0"/>
              <a:t> </a:t>
            </a:r>
            <a:r>
              <a:rPr lang="ru-RU" dirty="0" smtClean="0"/>
              <a:t>или использовать готовые.</a:t>
            </a:r>
            <a:endParaRPr lang="ru-RU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4" t="11229" r="9574" b="25170"/>
          <a:stretch/>
        </p:blipFill>
        <p:spPr bwMode="auto">
          <a:xfrm>
            <a:off x="2227701" y="1479635"/>
            <a:ext cx="9565867" cy="4452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55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02077" y="620896"/>
            <a:ext cx="99790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Рассмотрим в качестве примера создание упражнения </a:t>
            </a:r>
            <a:r>
              <a:rPr lang="ru-RU" dirty="0" smtClean="0"/>
              <a:t>«Классификация». </a:t>
            </a:r>
            <a:r>
              <a:rPr lang="ru-RU" dirty="0"/>
              <a:t>В списке приложений оно имеет название  </a:t>
            </a:r>
            <a:r>
              <a:rPr lang="ru-RU" dirty="0" smtClean="0"/>
              <a:t>«Классификация». </a:t>
            </a:r>
            <a:r>
              <a:rPr lang="ru-RU" dirty="0"/>
              <a:t>Нажимаем на название.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4" t="15069" r="15474" b="16439"/>
          <a:stretch/>
        </p:blipFill>
        <p:spPr bwMode="auto">
          <a:xfrm>
            <a:off x="2525037" y="1860116"/>
            <a:ext cx="9294313" cy="3933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96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4" t="10445" r="14222" b="19349"/>
          <a:stretch/>
        </p:blipFill>
        <p:spPr bwMode="auto">
          <a:xfrm>
            <a:off x="2274570" y="1520388"/>
            <a:ext cx="9131631" cy="392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37465" y="602821"/>
            <a:ext cx="92149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Далее появляется карточка этого упражнения. Нажимаем на кнопку  </a:t>
            </a:r>
            <a:r>
              <a:rPr lang="ru-RU" b="1" dirty="0"/>
              <a:t>Создать </a:t>
            </a:r>
            <a:r>
              <a:rPr lang="ru-RU" b="1" dirty="0" smtClean="0"/>
              <a:t>новое упражнение.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832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394564" y="180852"/>
            <a:ext cx="992896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Приступаем к созданию упражнения. </a:t>
            </a:r>
            <a:endParaRPr lang="ru-RU" sz="1400" dirty="0"/>
          </a:p>
          <a:p>
            <a:r>
              <a:rPr lang="ru-RU" dirty="0"/>
              <a:t>Заполняем поля:</a:t>
            </a:r>
            <a:endParaRPr lang="ru-RU" sz="1400" dirty="0"/>
          </a:p>
          <a:p>
            <a:pPr lvl="0"/>
            <a:r>
              <a:rPr lang="ru-RU" b="1" dirty="0"/>
              <a:t>Название приложения</a:t>
            </a:r>
            <a:r>
              <a:rPr lang="ru-RU" dirty="0"/>
              <a:t> – тема, на которую создаем приложение.</a:t>
            </a:r>
            <a:endParaRPr lang="ru-RU" sz="1400" dirty="0"/>
          </a:p>
          <a:p>
            <a:pPr lvl="0"/>
            <a:r>
              <a:rPr lang="ru-RU" b="1" dirty="0"/>
              <a:t>Постановка задачи</a:t>
            </a:r>
            <a:r>
              <a:rPr lang="ru-RU" dirty="0"/>
              <a:t> – задание, которое увидит ученик, прежде чем приступить к работе. </a:t>
            </a:r>
            <a:endParaRPr lang="ru-RU" sz="1400" dirty="0"/>
          </a:p>
          <a:p>
            <a:pPr lvl="0"/>
            <a:r>
              <a:rPr lang="ru-RU" b="1" dirty="0"/>
              <a:t>Заголовок</a:t>
            </a:r>
            <a:r>
              <a:rPr lang="ru-RU" dirty="0"/>
              <a:t>- совпадает с названием</a:t>
            </a:r>
            <a:endParaRPr lang="ru-RU" sz="1400" dirty="0"/>
          </a:p>
          <a:p>
            <a:pPr lvl="0"/>
            <a:r>
              <a:rPr lang="ru-RU" b="1" dirty="0"/>
              <a:t>Тип задачи </a:t>
            </a:r>
            <a:r>
              <a:rPr lang="ru-RU" dirty="0" smtClean="0"/>
              <a:t>– </a:t>
            </a:r>
            <a:r>
              <a:rPr lang="ru-RU" dirty="0"/>
              <a:t>р</a:t>
            </a:r>
            <a:r>
              <a:rPr lang="ru-RU" dirty="0" smtClean="0"/>
              <a:t>аспределите картинки по группам</a:t>
            </a:r>
            <a:endParaRPr lang="ru-RU" sz="1400" dirty="0"/>
          </a:p>
          <a:p>
            <a:r>
              <a:rPr lang="ru-RU" b="1" dirty="0" smtClean="0"/>
              <a:t>Поле </a:t>
            </a:r>
            <a:r>
              <a:rPr lang="ru-RU" b="1" dirty="0"/>
              <a:t>приложения </a:t>
            </a:r>
            <a:r>
              <a:rPr lang="ru-RU" dirty="0"/>
              <a:t>(от 2 до 4 групп) разделяется на зоны, фоном могут служить изображения или текст. Каждый элемент нужно отправить в соответствующее поле 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Обратная связь - </a:t>
            </a:r>
            <a:r>
              <a:rPr lang="ru-RU" dirty="0"/>
              <a:t>текст, который будет появляться, если найдено верное </a:t>
            </a:r>
            <a:r>
              <a:rPr lang="ru-RU" dirty="0" smtClean="0"/>
              <a:t>решение.(Молодец!)</a:t>
            </a:r>
            <a:endParaRPr lang="ru-RU" b="1" dirty="0"/>
          </a:p>
          <a:p>
            <a:endParaRPr lang="ru-RU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15" t="18835" r="16726" b="4966"/>
          <a:stretch/>
        </p:blipFill>
        <p:spPr bwMode="auto">
          <a:xfrm>
            <a:off x="2790173" y="2861884"/>
            <a:ext cx="8445517" cy="3728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844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32142" y="625681"/>
            <a:ext cx="95030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Все поля заполнены. Переходим к предварительному </a:t>
            </a:r>
            <a:r>
              <a:rPr lang="ru-RU" dirty="0" smtClean="0"/>
              <a:t>просмотру.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10" t="78424" r="17399" b="11302"/>
          <a:stretch/>
        </p:blipFill>
        <p:spPr bwMode="auto">
          <a:xfrm>
            <a:off x="2154477" y="995013"/>
            <a:ext cx="4396636" cy="638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344460" y="1633840"/>
            <a:ext cx="78997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Откроется окно Вашего текста. Проверьте ошибки. Если все верно, то нажмите на кнопку </a:t>
            </a:r>
            <a:r>
              <a:rPr lang="ru-RU" b="1" dirty="0"/>
              <a:t>Сохранить </a:t>
            </a:r>
            <a:r>
              <a:rPr lang="ru-RU" b="1" dirty="0" smtClean="0"/>
              <a:t>приложение</a:t>
            </a:r>
            <a:r>
              <a:rPr lang="ru-RU" dirty="0" smtClean="0"/>
              <a:t>, а иначе </a:t>
            </a:r>
            <a:r>
              <a:rPr lang="ru-RU" b="1" dirty="0" smtClean="0"/>
              <a:t>Настроить еще раз.</a:t>
            </a:r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3" t="10317" r="17428" b="16909"/>
          <a:stretch/>
        </p:blipFill>
        <p:spPr bwMode="auto">
          <a:xfrm>
            <a:off x="3044921" y="2272667"/>
            <a:ext cx="8430016" cy="3951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776191" y="6316215"/>
            <a:ext cx="4299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Поздравляем! Вы создали приложение!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7947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77862" y="612845"/>
            <a:ext cx="982353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Создание аккаунта для класса.</a:t>
            </a:r>
            <a:endParaRPr lang="ru-RU" dirty="0"/>
          </a:p>
          <a:p>
            <a:pPr lvl="0" algn="just"/>
            <a:r>
              <a:rPr lang="ru-RU" i="1" dirty="0"/>
              <a:t>В верхней строке выберите  </a:t>
            </a:r>
            <a:r>
              <a:rPr lang="ru-RU" b="1" i="1" dirty="0"/>
              <a:t>МОИ КЛАССЫ</a:t>
            </a:r>
            <a:endParaRPr lang="ru-RU" dirty="0"/>
          </a:p>
          <a:p>
            <a:pPr lvl="0" algn="just"/>
            <a:r>
              <a:rPr lang="ru-RU" i="1" dirty="0"/>
              <a:t>В правом верхнем углу нажмите </a:t>
            </a:r>
            <a:r>
              <a:rPr lang="ru-RU" b="1" i="1" dirty="0"/>
              <a:t>ИЗМЕНИТЬ КЛАССЫ</a:t>
            </a:r>
            <a:endParaRPr lang="ru-RU" dirty="0"/>
          </a:p>
          <a:p>
            <a:pPr lvl="0" algn="just"/>
            <a:r>
              <a:rPr lang="ru-RU" i="1" dirty="0"/>
              <a:t>В окно </a:t>
            </a:r>
            <a:r>
              <a:rPr lang="ru-RU" b="1" i="1" dirty="0"/>
              <a:t>СОЗДАТЬ НОВЫЙ </a:t>
            </a:r>
            <a:r>
              <a:rPr lang="ru-RU" b="1" i="1" dirty="0" smtClean="0"/>
              <a:t>КЛАСС </a:t>
            </a:r>
            <a:r>
              <a:rPr lang="ru-RU" i="1" dirty="0" smtClean="0"/>
              <a:t>введите </a:t>
            </a:r>
            <a:r>
              <a:rPr lang="ru-RU" i="1" dirty="0"/>
              <a:t>название аккаунта и нажмите «</a:t>
            </a:r>
            <a:r>
              <a:rPr lang="en-US" i="1" dirty="0"/>
              <a:t>CREATECLASS</a:t>
            </a:r>
            <a:r>
              <a:rPr lang="ru-RU" i="1" dirty="0"/>
              <a:t>»</a:t>
            </a:r>
            <a:endParaRPr lang="ru-RU" dirty="0"/>
          </a:p>
          <a:p>
            <a:pPr lvl="0" algn="just"/>
            <a:r>
              <a:rPr lang="ru-RU" i="1" dirty="0"/>
              <a:t>Нажмите </a:t>
            </a:r>
            <a:r>
              <a:rPr lang="ru-RU" b="1" i="1" dirty="0"/>
              <a:t>СОЗДАТЬ НОВЫЕ АККАУНТЫ ДЛЯ УЧЕНИКОВ </a:t>
            </a:r>
            <a:r>
              <a:rPr lang="ru-RU" i="1" dirty="0"/>
              <a:t> и в появившуюся таблицу введите имена и фамилии учеников. (</a:t>
            </a:r>
            <a:r>
              <a:rPr lang="en-US" b="1" i="1" dirty="0"/>
              <a:t>N</a:t>
            </a:r>
            <a:r>
              <a:rPr lang="ru-RU" b="1" i="1" dirty="0"/>
              <a:t>.</a:t>
            </a:r>
            <a:r>
              <a:rPr lang="en-US" b="1" i="1" dirty="0"/>
              <a:t>B</a:t>
            </a:r>
            <a:r>
              <a:rPr lang="ru-RU" b="1" i="1" dirty="0"/>
              <a:t>. </a:t>
            </a:r>
            <a:r>
              <a:rPr lang="ru-RU" i="1" dirty="0"/>
              <a:t>логины и пароли система сгенерирует сама)</a:t>
            </a:r>
            <a:endParaRPr lang="ru-RU" dirty="0"/>
          </a:p>
          <a:p>
            <a:pPr lvl="0" algn="just"/>
            <a:r>
              <a:rPr lang="ru-RU" i="1" dirty="0"/>
              <a:t>Сохраните аккаунт ( используя ярлык  </a:t>
            </a:r>
            <a:r>
              <a:rPr lang="ru-RU" b="1" i="1" dirty="0"/>
              <a:t>СОЗДАТЬ НОВЫЕ АККАУНТЫ ДЛЯ УЧЕНИКОВ </a:t>
            </a:r>
            <a:r>
              <a:rPr lang="ru-RU" i="1" dirty="0"/>
              <a:t>, вы можете пополнять список учеников.)</a:t>
            </a:r>
            <a:endParaRPr lang="ru-RU" dirty="0"/>
          </a:p>
          <a:p>
            <a:pPr algn="just"/>
            <a:r>
              <a:rPr lang="ru-RU" dirty="0"/>
              <a:t>Теперь вы можете распечатать список логинов и паролей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r>
              <a:rPr lang="ru-RU" b="1" u="sng" dirty="0"/>
              <a:t>Добавляем задания для учеников:</a:t>
            </a:r>
            <a:endParaRPr lang="ru-RU" dirty="0"/>
          </a:p>
          <a:p>
            <a:pPr lvl="0" algn="just"/>
            <a:r>
              <a:rPr lang="ru-RU" i="1" dirty="0"/>
              <a:t>В верхней строке выберите  </a:t>
            </a:r>
            <a:r>
              <a:rPr lang="ru-RU" b="1" i="1" dirty="0"/>
              <a:t>МОИ КЛАССЫ</a:t>
            </a:r>
            <a:endParaRPr lang="ru-RU" dirty="0"/>
          </a:p>
          <a:p>
            <a:pPr lvl="0" algn="just"/>
            <a:r>
              <a:rPr lang="ru-RU" i="1" dirty="0"/>
              <a:t>Нажмите </a:t>
            </a:r>
            <a:r>
              <a:rPr lang="ru-RU" b="1" i="1" dirty="0"/>
              <a:t>ПРИЛОЖЕНИЯ ДЛЯ МОИХ КЛАССОВ</a:t>
            </a:r>
            <a:endParaRPr lang="ru-RU" dirty="0"/>
          </a:p>
          <a:p>
            <a:pPr lvl="0" algn="just"/>
            <a:r>
              <a:rPr lang="ru-RU" i="1" dirty="0"/>
              <a:t>Выберите нужный Вам класс</a:t>
            </a:r>
            <a:endParaRPr lang="ru-RU" dirty="0"/>
          </a:p>
          <a:p>
            <a:pPr lvl="0" algn="just"/>
            <a:r>
              <a:rPr lang="ru-RU" i="1" dirty="0"/>
              <a:t>Нажмите </a:t>
            </a:r>
            <a:r>
              <a:rPr lang="ru-RU" b="1" i="1" dirty="0"/>
              <a:t>ДОБАВИТЬ ПРИЛОЖЕНИЕ </a:t>
            </a:r>
            <a:r>
              <a:rPr lang="ru-RU" i="1" dirty="0"/>
              <a:t> и выберите необходимое приложение из общей базы либо из списка приложений, созданных Вами.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860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3056" y="198225"/>
            <a:ext cx="9870473" cy="1280890"/>
          </a:xfrm>
        </p:spPr>
        <p:txBody>
          <a:bodyPr>
            <a:normAutofit/>
          </a:bodyPr>
          <a:lstStyle/>
          <a:p>
            <a:pPr marL="0" indent="0"/>
            <a:r>
              <a:rPr lang="ru-RU" sz="2800" b="1" dirty="0"/>
              <a:t>Использование интерактивных средств обучения в учебном процессе и внеурочной деятельности дает возможность: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1764" y="1231725"/>
            <a:ext cx="10513013" cy="4555299"/>
          </a:xfrm>
        </p:spPr>
        <p:txBody>
          <a:bodyPr>
            <a:normAutofit/>
          </a:bodyPr>
          <a:lstStyle/>
          <a:p>
            <a:r>
              <a:rPr lang="ru-RU" i="1" dirty="0"/>
              <a:t>п</a:t>
            </a:r>
            <a:r>
              <a:rPr lang="ru-RU" i="1" dirty="0" smtClean="0"/>
              <a:t>овысить </a:t>
            </a:r>
            <a:r>
              <a:rPr lang="ru-RU" i="1" dirty="0"/>
              <a:t>у учащихся интерес к предмету;</a:t>
            </a:r>
          </a:p>
          <a:p>
            <a:r>
              <a:rPr lang="ru-RU" i="1" dirty="0"/>
              <a:t>п</a:t>
            </a:r>
            <a:r>
              <a:rPr lang="ru-RU" i="1" dirty="0" smtClean="0"/>
              <a:t>одготовить </a:t>
            </a:r>
            <a:r>
              <a:rPr lang="ru-RU" i="1" dirty="0"/>
              <a:t>к самостоятельному усвоению материала;</a:t>
            </a:r>
          </a:p>
          <a:p>
            <a:r>
              <a:rPr lang="ru-RU" i="1" dirty="0"/>
              <a:t>о</a:t>
            </a:r>
            <a:r>
              <a:rPr lang="ru-RU" i="1" dirty="0" smtClean="0"/>
              <a:t>владеть </a:t>
            </a:r>
            <a:r>
              <a:rPr lang="ru-RU" i="1" dirty="0"/>
              <a:t>конкретными теоретическими знаниями;</a:t>
            </a:r>
          </a:p>
          <a:p>
            <a:r>
              <a:rPr lang="ru-RU" i="1" dirty="0"/>
              <a:t>и</a:t>
            </a:r>
            <a:r>
              <a:rPr lang="ru-RU" i="1" dirty="0" smtClean="0"/>
              <a:t>нтеллектуально </a:t>
            </a:r>
            <a:r>
              <a:rPr lang="ru-RU" i="1" dirty="0"/>
              <a:t>развивать учащихся;</a:t>
            </a:r>
          </a:p>
          <a:p>
            <a:r>
              <a:rPr lang="ru-RU" i="1" dirty="0"/>
              <a:t>п</a:t>
            </a:r>
            <a:r>
              <a:rPr lang="ru-RU" i="1" dirty="0" smtClean="0"/>
              <a:t>одготовить </a:t>
            </a:r>
            <a:r>
              <a:rPr lang="ru-RU" i="1" dirty="0"/>
              <a:t>к самостоятельному усвоению общеобразовательных дисциплин;</a:t>
            </a:r>
          </a:p>
          <a:p>
            <a:r>
              <a:rPr lang="ru-RU" i="1" dirty="0"/>
              <a:t>р</a:t>
            </a:r>
            <a:r>
              <a:rPr lang="ru-RU" i="1" dirty="0" smtClean="0"/>
              <a:t>асширить </a:t>
            </a:r>
            <a:r>
              <a:rPr lang="ru-RU" i="1" dirty="0"/>
              <a:t>виды совместной работы учащихся, обеспечивающей получение детьми коммуникативного опыта;</a:t>
            </a:r>
          </a:p>
          <a:p>
            <a:r>
              <a:rPr lang="ru-RU" i="1" dirty="0"/>
              <a:t>п</a:t>
            </a:r>
            <a:r>
              <a:rPr lang="ru-RU" i="1" dirty="0" smtClean="0"/>
              <a:t>овысить </a:t>
            </a:r>
            <a:r>
              <a:rPr lang="ru-RU" i="1" dirty="0"/>
              <a:t>многообразие видов и форм организации деятельности </a:t>
            </a:r>
            <a:r>
              <a:rPr lang="ru-RU" i="1" dirty="0" smtClean="0"/>
              <a:t>учащихся.</a:t>
            </a:r>
          </a:p>
          <a:p>
            <a:pPr marL="0" indent="0">
              <a:buNone/>
            </a:pPr>
            <a:r>
              <a:rPr lang="ru-RU" b="1" dirty="0" smtClean="0"/>
              <a:t>Целью </a:t>
            </a:r>
            <a:r>
              <a:rPr lang="ru-RU" b="1" dirty="0"/>
              <a:t>является также собрание интерактивных блоков и возможность сделать их общедоступным. Такие блоки (так называемые приложения или упражнения ) не включены по этой причине ни в какие программы или конкретные сценарии. Они имеют свою </a:t>
            </a:r>
            <a:r>
              <a:rPr lang="ru-RU" b="1" dirty="0" smtClean="0"/>
              <a:t>ценность, </a:t>
            </a:r>
            <a:r>
              <a:rPr lang="ru-RU" b="1" dirty="0"/>
              <a:t>а именно Интерактивность. </a:t>
            </a:r>
          </a:p>
        </p:txBody>
      </p:sp>
    </p:spTree>
    <p:extLst>
      <p:ext uri="{BB962C8B-B14F-4D97-AF65-F5344CB8AC3E}">
        <p14:creationId xmlns:p14="http://schemas.microsoft.com/office/powerpoint/2010/main" val="128657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4" t="14726" r="15763" b="6250"/>
          <a:stretch/>
        </p:blipFill>
        <p:spPr bwMode="auto">
          <a:xfrm>
            <a:off x="851770" y="2292263"/>
            <a:ext cx="4672208" cy="3970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2" t="13528" r="15955" b="6250"/>
          <a:stretch/>
        </p:blipFill>
        <p:spPr bwMode="auto">
          <a:xfrm>
            <a:off x="6225275" y="2404997"/>
            <a:ext cx="4709945" cy="3858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53435" y="814192"/>
            <a:ext cx="92752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Использование данного сервиса при изучении нового материала или </a:t>
            </a:r>
          </a:p>
          <a:p>
            <a:r>
              <a:rPr lang="ru-RU" sz="2400" dirty="0" smtClean="0"/>
              <a:t>при закреплении пройденного.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53916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5880" y="1264555"/>
            <a:ext cx="10373042" cy="4562482"/>
          </a:xfrm>
        </p:spPr>
        <p:txBody>
          <a:bodyPr>
            <a:normAutofit lnSpcReduction="10000"/>
          </a:bodyPr>
          <a:lstStyle/>
          <a:p>
            <a:pPr algn="just" fontAlgn="base"/>
            <a:r>
              <a:rPr lang="ru-RU" sz="2400" dirty="0"/>
              <a:t>Сервис </a:t>
            </a:r>
            <a:r>
              <a:rPr lang="ru-RU" sz="2400" u="sng" dirty="0" err="1"/>
              <a:t>LearningApps</a:t>
            </a:r>
            <a:r>
              <a:rPr lang="ru-RU" sz="2400" dirty="0"/>
              <a:t> прекрасный </a:t>
            </a:r>
            <a:r>
              <a:rPr lang="ru-RU" sz="2400" dirty="0" err="1"/>
              <a:t>online</a:t>
            </a:r>
            <a:r>
              <a:rPr lang="ru-RU" sz="2400" dirty="0"/>
              <a:t>-сервис для разработки электронных обучающих ресурсов, а конкретно–для разнообразных тестовых заданий, позволяет удобно и легко создавать викторины, кроссворды, ребусы и многое другое, включая в них не только текст, но и картинки, аудио и видеоролики.</a:t>
            </a:r>
          </a:p>
          <a:p>
            <a:pPr algn="just" fontAlgn="base"/>
            <a:r>
              <a:rPr lang="ru-RU" sz="2400" dirty="0"/>
              <a:t>Готовые работы  легко можно встроить на странички сайтов, блогов, поделиться информацией в социальных сетях. </a:t>
            </a:r>
            <a:r>
              <a:rPr lang="ru-RU" sz="2400" dirty="0" smtClean="0"/>
              <a:t>Сервис </a:t>
            </a:r>
            <a:r>
              <a:rPr lang="ru-RU" sz="2400" dirty="0"/>
              <a:t>поддерживает кириллицу. Помимо </a:t>
            </a:r>
            <a:r>
              <a:rPr lang="ru-RU" sz="2400" dirty="0" smtClean="0"/>
              <a:t>своих работ Вы можете воспользоваться коллекцией работ, созданных педагогами  </a:t>
            </a:r>
            <a:r>
              <a:rPr lang="ru-RU" sz="2800" dirty="0" smtClean="0"/>
              <a:t>Мира.</a:t>
            </a:r>
          </a:p>
          <a:p>
            <a:pPr algn="just" fontAlgn="base"/>
            <a:r>
              <a:rPr lang="ru-RU" sz="2400" dirty="0" smtClean="0"/>
              <a:t>В современных условиях, когда на первое место выходит дистанционное обучение, сервис</a:t>
            </a:r>
            <a:r>
              <a:rPr lang="ru-RU" sz="2400" dirty="0"/>
              <a:t> </a:t>
            </a:r>
            <a:r>
              <a:rPr lang="ru-RU" sz="2400" u="sng" dirty="0" err="1" smtClean="0"/>
              <a:t>LearningApps</a:t>
            </a:r>
            <a:r>
              <a:rPr lang="ru-RU" sz="2400" u="sng" dirty="0" smtClean="0"/>
              <a:t> </a:t>
            </a:r>
            <a:r>
              <a:rPr lang="ru-RU" sz="2400" dirty="0" smtClean="0"/>
              <a:t>позволяет сделать урок более ярким и познавательным и доступным для обучающихся.</a:t>
            </a:r>
            <a:endParaRPr lang="ru-RU" sz="2400" dirty="0"/>
          </a:p>
          <a:p>
            <a:pPr algn="just" fontAlgn="base"/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7996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4712</TotalTime>
  <Words>822</Words>
  <Application>Microsoft Office PowerPoint</Application>
  <PresentationFormat>Широкоэкранный</PresentationFormat>
  <Paragraphs>58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Georgia</vt:lpstr>
      <vt:lpstr>Times New Roman</vt:lpstr>
      <vt:lpstr>Wingdings 3</vt:lpstr>
      <vt:lpstr>Легкий дым</vt:lpstr>
      <vt:lpstr>«Педагог в цифровой образовательной  среде»   </vt:lpstr>
      <vt:lpstr>2017-2020 г. Инновационная площадка «Профессиональное сетевое взаимодействие как ресурс непрерывного развития ИКТ- компетентности педагога »  В рамках проекта был разработан мастер-класс «Разработка интерактивных заданий с использованием сервиса LearningApps.org» </vt:lpstr>
      <vt:lpstr>РАЗРАБОТКА ИНТЕРАКТИВНЫХ ЗАДАНИЙ С ИСПОЛЬЗОВАНИЕМ СЕРВИСА LearningApps.org </vt:lpstr>
      <vt:lpstr>Как работать на сайте?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Использование интерактивных средств обучения в учебном процессе и внеурочной деятельности дает возможность:</vt:lpstr>
      <vt:lpstr>Презентация PowerPoint</vt:lpstr>
      <vt:lpstr>Вывод: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«Оптимизация процесса оценки уровня удовлетворенности родителей (законных представителей) качеством образовательных услуг за счет использования онлайн-анкеты и автоматизированной программы для ее обработки»</dc:title>
  <dc:creator>Пользователь Windows</dc:creator>
  <cp:lastModifiedBy>Учитель</cp:lastModifiedBy>
  <cp:revision>40</cp:revision>
  <dcterms:created xsi:type="dcterms:W3CDTF">2019-11-01T12:11:17Z</dcterms:created>
  <dcterms:modified xsi:type="dcterms:W3CDTF">2025-02-28T06:56:20Z</dcterms:modified>
</cp:coreProperties>
</file>