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18" r:id="rId2"/>
    <p:sldId id="339" r:id="rId3"/>
    <p:sldId id="340" r:id="rId4"/>
    <p:sldId id="341" r:id="rId5"/>
    <p:sldId id="344" r:id="rId6"/>
    <p:sldId id="345" r:id="rId7"/>
    <p:sldId id="347" r:id="rId8"/>
    <p:sldId id="346" r:id="rId9"/>
    <p:sldId id="342" r:id="rId10"/>
    <p:sldId id="343" r:id="rId11"/>
    <p:sldId id="348" r:id="rId12"/>
    <p:sldId id="349" r:id="rId13"/>
    <p:sldId id="350" r:id="rId14"/>
    <p:sldId id="351" r:id="rId15"/>
    <p:sldId id="352" r:id="rId16"/>
  </p:sldIdLst>
  <p:sldSz cx="12188825" cy="6858000"/>
  <p:notesSz cx="6858000" cy="9144000"/>
  <p:custDataLst>
    <p:tags r:id="rId19"/>
  </p:custDataLst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1018">
          <p15:clr>
            <a:srgbClr val="A4A3A4"/>
          </p15:clr>
        </p15:guide>
        <p15:guide id="5" orient="horz" pos="3886">
          <p15:clr>
            <a:srgbClr val="A4A3A4"/>
          </p15:clr>
        </p15:guide>
        <p15:guide id="6" orient="horz" pos="2928">
          <p15:clr>
            <a:srgbClr val="A4A3A4"/>
          </p15:clr>
        </p15:guide>
        <p15:guide id="7" orient="horz" pos="3072">
          <p15:clr>
            <a:srgbClr val="A4A3A4"/>
          </p15:clr>
        </p15:guide>
        <p15:guide id="8" orient="horz" pos="407">
          <p15:clr>
            <a:srgbClr val="A4A3A4"/>
          </p15:clr>
        </p15:guide>
        <p15:guide id="9" pos="3839">
          <p15:clr>
            <a:srgbClr val="A4A3A4"/>
          </p15:clr>
        </p15:guide>
        <p15:guide id="10" pos="959">
          <p15:clr>
            <a:srgbClr val="A4A3A4"/>
          </p15:clr>
        </p15:guide>
        <p15:guide id="11" pos="7151">
          <p15:clr>
            <a:srgbClr val="A4A3A4"/>
          </p15:clr>
        </p15:guide>
        <p15:guide id="12" pos="671">
          <p15:clr>
            <a:srgbClr val="A4A3A4"/>
          </p15:clr>
        </p15:guide>
        <p15:guide id="13" pos="4991">
          <p15:clr>
            <a:srgbClr val="A4A3A4"/>
          </p15:clr>
        </p15:guide>
        <p15:guide id="14" pos="70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28282"/>
    <a:srgbClr val="6E90FE"/>
    <a:srgbClr val="8086FC"/>
    <a:srgbClr val="6D6DFB"/>
    <a:srgbClr val="4E78F0"/>
    <a:srgbClr val="F0932C"/>
    <a:srgbClr val="92C610"/>
    <a:srgbClr val="9FD812"/>
    <a:srgbClr val="E05F2C"/>
    <a:srgbClr val="0ABEB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CF1AB2-1976-4502-BF36-3FF5EA21886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29" autoAdjust="0"/>
  </p:normalViewPr>
  <p:slideViewPr>
    <p:cSldViewPr showGuides="1">
      <p:cViewPr varScale="1">
        <p:scale>
          <a:sx n="115" d="100"/>
          <a:sy n="115" d="100"/>
        </p:scale>
        <p:origin x="-432" y="-114"/>
      </p:cViewPr>
      <p:guideLst>
        <p:guide orient="horz" pos="2160"/>
        <p:guide orient="horz" pos="4030"/>
        <p:guide orient="horz" pos="1152"/>
        <p:guide orient="horz" pos="1018"/>
        <p:guide orient="horz" pos="3886"/>
        <p:guide orient="horz" pos="2928"/>
        <p:guide orient="horz" pos="3072"/>
        <p:guide orient="horz" pos="407"/>
        <p:guide pos="3839"/>
        <p:guide pos="959"/>
        <p:guide pos="7151"/>
        <p:guide pos="671"/>
        <p:guide pos="4991"/>
        <p:guide pos="70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3054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Одегова Оксана" userId="474b1075ee2c4489" providerId="LiveId" clId="{3E6364FB-37B0-4EA9-B3C5-5AAFA6E0C739}"/>
    <pc:docChg chg="modSld">
      <pc:chgData name="Одегова Оксана" userId="474b1075ee2c4489" providerId="LiveId" clId="{3E6364FB-37B0-4EA9-B3C5-5AAFA6E0C739}" dt="2024-03-11T21:49:10.533" v="39"/>
      <pc:docMkLst>
        <pc:docMk/>
      </pc:docMkLst>
      <pc:sldChg chg="modSp mod">
        <pc:chgData name="Одегова Оксана" userId="474b1075ee2c4489" providerId="LiveId" clId="{3E6364FB-37B0-4EA9-B3C5-5AAFA6E0C739}" dt="2024-03-11T21:48:59.263" v="19"/>
        <pc:sldMkLst>
          <pc:docMk/>
          <pc:sldMk cId="408072386" sldId="339"/>
        </pc:sldMkLst>
        <pc:spChg chg="mod modVis">
          <ac:chgData name="Одегова Оксана" userId="474b1075ee2c4489" providerId="LiveId" clId="{3E6364FB-37B0-4EA9-B3C5-5AAFA6E0C739}" dt="2024-03-11T21:48:59.261" v="11"/>
          <ac:spMkLst>
            <pc:docMk/>
            <pc:sldMk cId="408072386" sldId="339"/>
            <ac:spMk id="2" creationId="{F5EC7E35-3B9C-EDCA-BEA0-E7AE4835A18F}"/>
          </ac:spMkLst>
        </pc:spChg>
        <pc:spChg chg="mod modVis">
          <ac:chgData name="Одегова Оксана" userId="474b1075ee2c4489" providerId="LiveId" clId="{3E6364FB-37B0-4EA9-B3C5-5AAFA6E0C739}" dt="2024-03-11T21:48:59.261" v="15"/>
          <ac:spMkLst>
            <pc:docMk/>
            <pc:sldMk cId="408072386" sldId="339"/>
            <ac:spMk id="8" creationId="{3C2A4C16-FC1E-E514-426D-13A3EEA8364A}"/>
          </ac:spMkLst>
        </pc:spChg>
        <pc:spChg chg="mod modVis">
          <ac:chgData name="Одегова Оксана" userId="474b1075ee2c4489" providerId="LiveId" clId="{3E6364FB-37B0-4EA9-B3C5-5AAFA6E0C739}" dt="2024-03-11T21:48:59.263" v="19"/>
          <ac:spMkLst>
            <pc:docMk/>
            <pc:sldMk cId="408072386" sldId="339"/>
            <ac:spMk id="13" creationId="{C0B5DD9F-D040-1CD3-E30F-7EB560149D92}"/>
          </ac:spMkLst>
        </pc:spChg>
        <pc:picChg chg="mod modVis">
          <ac:chgData name="Одегова Оксана" userId="474b1075ee2c4489" providerId="LiveId" clId="{3E6364FB-37B0-4EA9-B3C5-5AAFA6E0C739}" dt="2024-03-11T21:48:59.261" v="13"/>
          <ac:picMkLst>
            <pc:docMk/>
            <pc:sldMk cId="408072386" sldId="339"/>
            <ac:picMk id="5" creationId="{6525D7A4-2FB5-1159-DEBD-4FF096743486}"/>
          </ac:picMkLst>
        </pc:picChg>
        <pc:picChg chg="mod modVis">
          <ac:chgData name="Одегова Оксана" userId="474b1075ee2c4489" providerId="LiveId" clId="{3E6364FB-37B0-4EA9-B3C5-5AAFA6E0C739}" dt="2024-03-11T21:48:59.263" v="17"/>
          <ac:picMkLst>
            <pc:docMk/>
            <pc:sldMk cId="408072386" sldId="339"/>
            <ac:picMk id="12" creationId="{9A908E01-04B2-512E-74F9-53F7E171D1CC}"/>
          </ac:picMkLst>
        </pc:picChg>
      </pc:sldChg>
      <pc:sldChg chg="modSp mod">
        <pc:chgData name="Одегова Оксана" userId="474b1075ee2c4489" providerId="LiveId" clId="{3E6364FB-37B0-4EA9-B3C5-5AAFA6E0C739}" dt="2024-03-11T21:49:10.533" v="39"/>
        <pc:sldMkLst>
          <pc:docMk/>
          <pc:sldMk cId="4031321364" sldId="340"/>
        </pc:sldMkLst>
        <pc:spChg chg="mod modVis">
          <ac:chgData name="Одегова Оксана" userId="474b1075ee2c4489" providerId="LiveId" clId="{3E6364FB-37B0-4EA9-B3C5-5AAFA6E0C739}" dt="2024-03-11T21:49:10.529" v="31"/>
          <ac:spMkLst>
            <pc:docMk/>
            <pc:sldMk cId="4031321364" sldId="340"/>
            <ac:spMk id="2" creationId="{AB5AA378-AB59-BB9F-FD5C-C78CDB9BB3C1}"/>
          </ac:spMkLst>
        </pc:spChg>
        <pc:spChg chg="mod modVis">
          <ac:chgData name="Одегова Оксана" userId="474b1075ee2c4489" providerId="LiveId" clId="{3E6364FB-37B0-4EA9-B3C5-5AAFA6E0C739}" dt="2024-03-11T21:49:10.532" v="35"/>
          <ac:spMkLst>
            <pc:docMk/>
            <pc:sldMk cId="4031321364" sldId="340"/>
            <ac:spMk id="8" creationId="{24F8AFE6-8D6D-D0B2-3591-56A390FB331A}"/>
          </ac:spMkLst>
        </pc:spChg>
        <pc:spChg chg="mod modVis">
          <ac:chgData name="Одегова Оксана" userId="474b1075ee2c4489" providerId="LiveId" clId="{3E6364FB-37B0-4EA9-B3C5-5AAFA6E0C739}" dt="2024-03-11T21:49:10.533" v="39"/>
          <ac:spMkLst>
            <pc:docMk/>
            <pc:sldMk cId="4031321364" sldId="340"/>
            <ac:spMk id="13" creationId="{BEFE4C56-4D78-F7D1-3717-C724362629C2}"/>
          </ac:spMkLst>
        </pc:spChg>
        <pc:picChg chg="mod modVis">
          <ac:chgData name="Одегова Оксана" userId="474b1075ee2c4489" providerId="LiveId" clId="{3E6364FB-37B0-4EA9-B3C5-5AAFA6E0C739}" dt="2024-03-11T21:49:10.529" v="33"/>
          <ac:picMkLst>
            <pc:docMk/>
            <pc:sldMk cId="4031321364" sldId="340"/>
            <ac:picMk id="5" creationId="{CD8DBB57-0B48-D3F5-764B-E5F2C0EBF1AC}"/>
          </ac:picMkLst>
        </pc:picChg>
        <pc:picChg chg="mod modVis">
          <ac:chgData name="Одегова Оксана" userId="474b1075ee2c4489" providerId="LiveId" clId="{3E6364FB-37B0-4EA9-B3C5-5AAFA6E0C739}" dt="2024-03-11T21:49:10.532" v="37"/>
          <ac:picMkLst>
            <pc:docMk/>
            <pc:sldMk cId="4031321364" sldId="340"/>
            <ac:picMk id="12" creationId="{4CB65B74-B3DA-5501-3392-B92FE16E76F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0CEC57F-29A2-4A71-A65E-7283890170C7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F8ED99B-9732-49FC-9C16-B56FEB1B10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46626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FB8B9EC-FC92-4B53-8521-C041F9E6CC51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3199CD-3E1B-4AE6-990F-76F925F5EA9F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765798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9077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56800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9589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6393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25295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78988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40152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8138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5585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616253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54100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79307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02842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30559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pPr rtl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69328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0824" y="1600200"/>
            <a:ext cx="5945188" cy="30480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520825" y="4898572"/>
            <a:ext cx="5945187" cy="1270453"/>
          </a:xfrm>
        </p:spPr>
        <p:txBody>
          <a:bodyPr rtlCol="0">
            <a:noAutofit/>
          </a:bodyPr>
          <a:lstStyle>
            <a:lvl1pPr marL="0" indent="0" algn="l">
              <a:spcBef>
                <a:spcPts val="0"/>
              </a:spcBef>
              <a:buNone/>
              <a:defRPr sz="2800" cap="none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dirty="0"/>
              <a:t>Образец подзаголовка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658936" y="4782971"/>
            <a:ext cx="56546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/>
          <p:cNvGrpSpPr/>
          <p:nvPr userDrawn="1"/>
        </p:nvGrpSpPr>
        <p:grpSpPr>
          <a:xfrm>
            <a:off x="7923213" y="0"/>
            <a:ext cx="4265612" cy="6858000"/>
            <a:chOff x="7923213" y="0"/>
            <a:chExt cx="4265612" cy="6858000"/>
          </a:xfrm>
        </p:grpSpPr>
        <p:pic>
          <p:nvPicPr>
            <p:cNvPr id="4" name="Рисунок 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7923213" y="0"/>
              <a:ext cx="4265612" cy="6858000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7923213" y="0"/>
              <a:ext cx="1065213" cy="6858000"/>
            </a:xfrm>
            <a:prstGeom prst="rect">
              <a:avLst/>
            </a:prstGeom>
            <a:gradFill flip="none" rotWithShape="1">
              <a:gsLst>
                <a:gs pos="75000">
                  <a:schemeClr val="tx2">
                    <a:alpha val="0"/>
                  </a:schemeClr>
                </a:gs>
                <a:gs pos="100000">
                  <a:schemeClr val="tx2">
                    <a:alpha val="2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9499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DB3B26-218C-4385-B364-F4EB12FE238A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3825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0" y="2237096"/>
            <a:ext cx="8229601" cy="2411103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2" y="4876800"/>
            <a:ext cx="8229601" cy="129222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800" cap="none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grpSp>
        <p:nvGrpSpPr>
          <p:cNvPr id="7" name="Группа 6"/>
          <p:cNvGrpSpPr/>
          <p:nvPr userDrawn="1"/>
        </p:nvGrpSpPr>
        <p:grpSpPr>
          <a:xfrm>
            <a:off x="11123611" y="0"/>
            <a:ext cx="1065214" cy="6868886"/>
            <a:chOff x="11123611" y="0"/>
            <a:chExt cx="1065214" cy="6868886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123611" y="0"/>
              <a:ext cx="1065213" cy="6858000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11123612" y="10886"/>
              <a:ext cx="1065213" cy="6858000"/>
            </a:xfrm>
            <a:prstGeom prst="rect">
              <a:avLst/>
            </a:prstGeom>
            <a:gradFill flip="none" rotWithShape="1">
              <a:gsLst>
                <a:gs pos="75000">
                  <a:schemeClr val="tx2">
                    <a:alpha val="0"/>
                  </a:schemeClr>
                </a:gs>
                <a:gs pos="100000">
                  <a:schemeClr val="tx2">
                    <a:alpha val="2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486078-CAD5-4DC2-BE56-4C049F6B33BC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cxnSp>
        <p:nvCxnSpPr>
          <p:cNvPr id="9" name="Прямая соединительная линия 8"/>
          <p:cNvCxnSpPr/>
          <p:nvPr/>
        </p:nvCxnSpPr>
        <p:spPr>
          <a:xfrm>
            <a:off x="1658936" y="4782971"/>
            <a:ext cx="80168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6181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</p:spPr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88168" y="1984248"/>
            <a:ext cx="4800600" cy="4187952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51612" y="1984248"/>
            <a:ext cx="4800601" cy="4187952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FC5052-FE68-4F34-A074-3C8ABF68DAC4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cxnSp>
        <p:nvCxnSpPr>
          <p:cNvPr id="8" name="Прямая соединительная линия 7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2534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</p:spPr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1828800"/>
            <a:ext cx="4800600" cy="838200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2413" y="2743200"/>
            <a:ext cx="4800600" cy="3425825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51613" y="1828800"/>
            <a:ext cx="4800600" cy="838200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51613" y="2743200"/>
            <a:ext cx="4800600" cy="3425825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BEE46C-0FDF-4330-B0FD-2811B4F88353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084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6150D2-A307-4104-8E0A-5AAD3C64DB47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26631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4FED335-4992-4A23-99AA-B0584DE3A962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0754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685800"/>
            <a:ext cx="4114800" cy="1925637"/>
          </a:xfrm>
        </p:spPr>
        <p:txBody>
          <a:bodyPr rtlCol="0" anchor="b">
            <a:noAutofit/>
          </a:bodyPr>
          <a:lstStyle>
            <a:lvl1pPr algn="l">
              <a:lnSpc>
                <a:spcPct val="80000"/>
              </a:lnSpc>
              <a:defRPr sz="40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4414" y="685800"/>
            <a:ext cx="5257799" cy="5486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1522413" y="2895599"/>
            <a:ext cx="4114800" cy="1752601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18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888EB2-6B1D-4D18-B69E-1CF3BE0C50A1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cxnSp>
        <p:nvCxnSpPr>
          <p:cNvPr id="8" name="Прямая соединительная линия 7"/>
          <p:cNvCxnSpPr/>
          <p:nvPr/>
        </p:nvCxnSpPr>
        <p:spPr>
          <a:xfrm>
            <a:off x="1658936" y="2743200"/>
            <a:ext cx="3902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449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685800"/>
            <a:ext cx="4114800" cy="1925638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4000" b="0" i="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6025925" y="-50118"/>
            <a:ext cx="6172198" cy="6857999"/>
          </a:xfrm>
          <a:solidFill>
            <a:schemeClr val="bg2"/>
          </a:solidFill>
          <a:effectLst>
            <a:outerShdw blurRad="152400" dist="50800" dir="10800000" algn="r" rotWithShape="0">
              <a:prstClr val="black">
                <a:alpha val="2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2413" y="2895599"/>
            <a:ext cx="4114800" cy="1752601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658936" y="2743200"/>
            <a:ext cx="3902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4917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1E6C1C-7AAC-4A74-8261-4D4E3F5ACF06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60095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523412" y="646112"/>
            <a:ext cx="1828801" cy="5522913"/>
          </a:xfrm>
        </p:spPr>
        <p:txBody>
          <a:bodyPr vert="eaVert"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2412" y="646112"/>
            <a:ext cx="7620000" cy="5522913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C848C03-1F59-4195-894F-AFC5ABD1EBA3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371012" y="762000"/>
            <a:ext cx="0" cy="533400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7903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1981200"/>
            <a:ext cx="9829799" cy="4187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5954834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228011" y="6400800"/>
            <a:ext cx="154865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802820C2-F78E-4F67-8290-3B24EA20B54C}" type="datetime1">
              <a:rPr lang="ru-RU" smtClean="0"/>
              <a:pPr rtl="0"/>
              <a:t>21.05.2026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85411" y="6400800"/>
            <a:ext cx="1066802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A013F82-EE5E-44EE-A61D-E31C6657F26F}" type="slidenum">
              <a:rPr lang="ru-RU" smtClean="0"/>
              <a:pPr rtl="0"/>
              <a:t>‹#›</a:t>
            </a:fld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" y="0"/>
            <a:ext cx="1065213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" y="0"/>
            <a:ext cx="1065213" cy="6858000"/>
          </a:xfrm>
          <a:prstGeom prst="rect">
            <a:avLst/>
          </a:prstGeom>
          <a:gradFill flip="none" rotWithShape="1">
            <a:gsLst>
              <a:gs pos="75000">
                <a:schemeClr val="tx2">
                  <a:alpha val="0"/>
                </a:schemeClr>
              </a:gs>
              <a:gs pos="100000">
                <a:schemeClr val="tx2">
                  <a:alpha val="2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03059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1175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0425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3463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7.xml"/><Relationship Id="rId7" Type="http://schemas.openxmlformats.org/officeDocument/2006/relationships/image" Target="../media/image7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141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1.png"/><Relationship Id="rId12" Type="http://schemas.openxmlformats.org/officeDocument/2006/relationships/slide" Target="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111.pn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31.png"/><Relationship Id="rId4" Type="http://schemas.openxmlformats.org/officeDocument/2006/relationships/image" Target="../media/image101.png"/><Relationship Id="rId9" Type="http://schemas.openxmlformats.org/officeDocument/2006/relationships/image" Target="../media/image12.pn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15.jpe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slide" Target="slide5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slide" Target="slide5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slide" Target="slide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slide" Target="slide5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5" Type="http://schemas.openxmlformats.org/officeDocument/2006/relationships/image" Target="../media/image21.png"/><Relationship Id="rId4" Type="http://schemas.openxmlformats.org/officeDocument/2006/relationships/image" Target="../media/image2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ru-RU" b="1" dirty="0"/>
              <a:t>Финансовая грамотность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ru-RU" b="1" dirty="0"/>
              <a:t>10 класс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320115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xmlns="" id="{F5EC7E35-3B9C-EDCA-BEA0-E7AE4835A18F}"/>
              </a:ext>
            </a:extLst>
          </p:cNvPr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ISPRING_QUIZ_SHAPE1">
            <a:extLst>
              <a:ext uri="{FF2B5EF4-FFF2-40B4-BE49-F238E27FC236}">
                <a16:creationId xmlns:a16="http://schemas.microsoft.com/office/drawing/2014/main" xmlns="" id="{6525D7A4-2FB5-1159-DEBD-4FF096743486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147379" y="1851660"/>
            <a:ext cx="7899400" cy="4445000"/>
          </a:xfrm>
          <a:prstGeom prst="rect">
            <a:avLst/>
          </a:prstGeom>
          <a:effectLst>
            <a:outerShdw blurRad="114300" dist="38100" dir="5400000" rotWithShape="0">
              <a:scrgbClr r="0" g="0" b="0">
                <a:alpha val="20000"/>
              </a:scrgbClr>
            </a:outerShdw>
          </a:effectLst>
        </p:spPr>
      </p:pic>
      <p:sp>
        <p:nvSpPr>
          <p:cNvPr id="8" name="ISPRING_QUIZ_SHAPE2">
            <a:extLst>
              <a:ext uri="{FF2B5EF4-FFF2-40B4-BE49-F238E27FC236}">
                <a16:creationId xmlns:a16="http://schemas.microsoft.com/office/drawing/2014/main" xmlns="" id="{3C2A4C16-FC1E-E514-426D-13A3EEA8364A}"/>
              </a:ext>
            </a:extLst>
          </p:cNvPr>
          <p:cNvSpPr txBox="1"/>
          <p:nvPr/>
        </p:nvSpPr>
        <p:spPr>
          <a:xfrm>
            <a:off x="731329" y="411480"/>
            <a:ext cx="10726166" cy="553998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pPr algn="ctr"/>
            <a:r>
              <a:rPr lang="ru-RU" sz="3000">
                <a:solidFill>
                  <a:srgbClr val="343944"/>
                </a:solidFill>
                <a:effectLst/>
                <a:latin typeface="Segoe UI" panose="020B0502040204020203" pitchFamily="34" charset="0"/>
              </a:rPr>
              <a:t>   Тест</a:t>
            </a:r>
          </a:p>
        </p:txBody>
      </p:sp>
      <p:pic>
        <p:nvPicPr>
          <p:cNvPr id="12" name="ISPRING_QUIZ_SHAPE3">
            <a:extLst>
              <a:ext uri="{FF2B5EF4-FFF2-40B4-BE49-F238E27FC236}">
                <a16:creationId xmlns:a16="http://schemas.microsoft.com/office/drawing/2014/main" xmlns="" id="{9A908E01-04B2-512E-74F9-53F7E171D1CC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394335" y="482600"/>
            <a:ext cx="406400" cy="406400"/>
          </a:xfrm>
          <a:prstGeom prst="rect">
            <a:avLst/>
          </a:prstGeom>
          <a:effectLst>
            <a:innerShdw>
              <a:scrgbClr r="0" g="0" b="0">
                <a:alpha val="0"/>
              </a:scrgbClr>
            </a:innerShdw>
          </a:effectLst>
        </p:spPr>
      </p:pic>
      <p:sp>
        <p:nvSpPr>
          <p:cNvPr id="13" name="ISPRING_QUIZ_SHAPE4">
            <a:extLst>
              <a:ext uri="{FF2B5EF4-FFF2-40B4-BE49-F238E27FC236}">
                <a16:creationId xmlns:a16="http://schemas.microsoft.com/office/drawing/2014/main" xmlns="" id="{C0B5DD9F-D040-1CD3-E30F-7EB560149D92}"/>
              </a:ext>
            </a:extLst>
          </p:cNvPr>
          <p:cNvSpPr txBox="1"/>
          <p:nvPr/>
        </p:nvSpPr>
        <p:spPr>
          <a:xfrm>
            <a:off x="731329" y="1097280"/>
            <a:ext cx="10726166" cy="430887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pPr algn="ctr"/>
            <a:r>
              <a:rPr lang="ru-RU" sz="2200">
                <a:solidFill>
                  <a:srgbClr val="343944"/>
                </a:solidFill>
                <a:effectLst/>
                <a:latin typeface="Segoe UI" panose="020B0502040204020203" pitchFamily="34" charset="0"/>
              </a:rPr>
              <a:t>Щелкните кнопку </a:t>
            </a:r>
            <a:r>
              <a:rPr lang="ru-RU" sz="2200" b="1">
                <a:solidFill>
                  <a:srgbClr val="343944"/>
                </a:solidFill>
                <a:effectLst/>
                <a:latin typeface="Segoe UI Semibold" panose="020B0702040204020203" pitchFamily="34" charset="0"/>
              </a:rPr>
              <a:t>Тест</a:t>
            </a:r>
            <a:r>
              <a:rPr lang="ru-RU" sz="2200">
                <a:solidFill>
                  <a:srgbClr val="343944"/>
                </a:solidFill>
                <a:effectLst/>
                <a:latin typeface="Segoe UI" panose="020B0502040204020203" pitchFamily="34" charset="0"/>
              </a:rPr>
              <a:t> для редактирования этого теста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0807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xmlns="" id="{AB5AA378-AB59-BB9F-FD5C-C78CDB9BB3C1}"/>
              </a:ext>
            </a:extLst>
          </p:cNvPr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ISPRING_QUIZ_SHAPE1">
            <a:extLst>
              <a:ext uri="{FF2B5EF4-FFF2-40B4-BE49-F238E27FC236}">
                <a16:creationId xmlns:a16="http://schemas.microsoft.com/office/drawing/2014/main" xmlns="" id="{CD8DBB57-0B48-D3F5-764B-E5F2C0EBF1AC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147379" y="1851660"/>
            <a:ext cx="7899400" cy="4445000"/>
          </a:xfrm>
          <a:prstGeom prst="rect">
            <a:avLst/>
          </a:prstGeom>
          <a:effectLst>
            <a:outerShdw blurRad="114300" dist="38100" dir="5400000" rotWithShape="0">
              <a:scrgbClr r="0" g="0" b="0">
                <a:alpha val="20000"/>
              </a:scrgbClr>
            </a:outerShdw>
          </a:effectLst>
        </p:spPr>
      </p:pic>
      <p:sp>
        <p:nvSpPr>
          <p:cNvPr id="8" name="ISPRING_QUIZ_SHAPE2">
            <a:extLst>
              <a:ext uri="{FF2B5EF4-FFF2-40B4-BE49-F238E27FC236}">
                <a16:creationId xmlns:a16="http://schemas.microsoft.com/office/drawing/2014/main" xmlns="" id="{24F8AFE6-8D6D-D0B2-3591-56A390FB331A}"/>
              </a:ext>
            </a:extLst>
          </p:cNvPr>
          <p:cNvSpPr txBox="1"/>
          <p:nvPr/>
        </p:nvSpPr>
        <p:spPr>
          <a:xfrm>
            <a:off x="731329" y="411480"/>
            <a:ext cx="10726166" cy="553998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pPr algn="ctr"/>
            <a:r>
              <a:rPr lang="ru-RU" sz="3000">
                <a:solidFill>
                  <a:srgbClr val="343944"/>
                </a:solidFill>
                <a:effectLst/>
                <a:latin typeface="Segoe UI" panose="020B0502040204020203" pitchFamily="34" charset="0"/>
              </a:rPr>
              <a:t>   Тест</a:t>
            </a:r>
          </a:p>
        </p:txBody>
      </p:sp>
      <p:pic>
        <p:nvPicPr>
          <p:cNvPr id="12" name="ISPRING_QUIZ_SHAPE3">
            <a:extLst>
              <a:ext uri="{FF2B5EF4-FFF2-40B4-BE49-F238E27FC236}">
                <a16:creationId xmlns:a16="http://schemas.microsoft.com/office/drawing/2014/main" xmlns="" id="{4CB65B74-B3DA-5501-3392-B92FE16E76F9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394335" y="482600"/>
            <a:ext cx="406400" cy="406400"/>
          </a:xfrm>
          <a:prstGeom prst="rect">
            <a:avLst/>
          </a:prstGeom>
          <a:effectLst>
            <a:innerShdw>
              <a:scrgbClr r="0" g="0" b="0">
                <a:alpha val="0"/>
              </a:scrgbClr>
            </a:innerShdw>
          </a:effectLst>
        </p:spPr>
      </p:pic>
      <p:sp>
        <p:nvSpPr>
          <p:cNvPr id="13" name="ISPRING_QUIZ_SHAPE4">
            <a:extLst>
              <a:ext uri="{FF2B5EF4-FFF2-40B4-BE49-F238E27FC236}">
                <a16:creationId xmlns:a16="http://schemas.microsoft.com/office/drawing/2014/main" xmlns="" id="{BEFE4C56-4D78-F7D1-3717-C724362629C2}"/>
              </a:ext>
            </a:extLst>
          </p:cNvPr>
          <p:cNvSpPr txBox="1"/>
          <p:nvPr/>
        </p:nvSpPr>
        <p:spPr>
          <a:xfrm>
            <a:off x="731329" y="1097280"/>
            <a:ext cx="10726166" cy="430887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pPr algn="ctr"/>
            <a:r>
              <a:rPr lang="ru-RU" sz="2200">
                <a:solidFill>
                  <a:srgbClr val="343944"/>
                </a:solidFill>
                <a:effectLst/>
                <a:latin typeface="Segoe UI" panose="020B0502040204020203" pitchFamily="34" charset="0"/>
              </a:rPr>
              <a:t>Щелкните кнопку </a:t>
            </a:r>
            <a:r>
              <a:rPr lang="ru-RU" sz="2200" b="1">
                <a:solidFill>
                  <a:srgbClr val="343944"/>
                </a:solidFill>
                <a:effectLst/>
                <a:latin typeface="Segoe UI Semibold" panose="020B0702040204020203" pitchFamily="34" charset="0"/>
              </a:rPr>
              <a:t>Тест</a:t>
            </a:r>
            <a:r>
              <a:rPr lang="ru-RU" sz="2200">
                <a:solidFill>
                  <a:srgbClr val="343944"/>
                </a:solidFill>
                <a:effectLst/>
                <a:latin typeface="Segoe UI" panose="020B0502040204020203" pitchFamily="34" charset="0"/>
              </a:rPr>
              <a:t> для редактирования этого теста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03132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C2C27D-278A-3191-1140-8C602A3C5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2" y="729281"/>
            <a:ext cx="9829799" cy="771182"/>
          </a:xfrm>
        </p:spPr>
        <p:txBody>
          <a:bodyPr>
            <a:normAutofit fontScale="90000"/>
          </a:bodyPr>
          <a:lstStyle/>
          <a:p>
            <a:r>
              <a:rPr lang="ru-RU" sz="2200" b="1" dirty="0">
                <a:solidFill>
                  <a:schemeClr val="tx1"/>
                </a:solidFill>
              </a:rPr>
              <a:t>Банк предлагает кредит 5 миллионов рублей под 15%годовых простого процентного роста или 12% сложного процентного роста сроком на 5 лет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34B6F337-6896-1528-2385-86F3D57E4B56}"/>
              </a:ext>
            </a:extLst>
          </p:cNvPr>
          <p:cNvPicPr>
            <a:picLocks noGrp="1" noChangeAspect="1"/>
          </p:cNvPicPr>
          <p:nvPr>
            <p:ph idx="1"/>
            <p:custDataLst>
              <p:tags r:id="rId2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832695" y="1981200"/>
            <a:ext cx="1209234" cy="4187825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66A6741-85B1-3F70-F14D-38A2574E1466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86900" y="2204864"/>
            <a:ext cx="1471613" cy="4572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7D88643-8CF8-209E-E292-ACF7F236F37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3892" y="2274603"/>
            <a:ext cx="1311592" cy="4572000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2517483" y="1340768"/>
            <a:ext cx="2712833" cy="1089992"/>
          </a:xfrm>
          <a:prstGeom prst="wedgeEllipseCallout">
            <a:avLst>
              <a:gd name="adj1" fmla="val -51487"/>
              <a:gd name="adj2" fmla="val 634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Где взять деньги на получение высшего образования?</a:t>
            </a:r>
          </a:p>
        </p:txBody>
      </p:sp>
      <p:sp>
        <p:nvSpPr>
          <p:cNvPr id="7" name="Овальная выноска 6"/>
          <p:cNvSpPr/>
          <p:nvPr/>
        </p:nvSpPr>
        <p:spPr>
          <a:xfrm>
            <a:off x="8470676" y="1114872"/>
            <a:ext cx="2712833" cy="1089992"/>
          </a:xfrm>
          <a:prstGeom prst="wedgeEllipseCallout">
            <a:avLst>
              <a:gd name="adj1" fmla="val 39775"/>
              <a:gd name="adj2" fmla="val 888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бюджет поступить вряд ли получится, а где взять денег на обучение?</a:t>
            </a:r>
          </a:p>
        </p:txBody>
      </p:sp>
      <p:sp>
        <p:nvSpPr>
          <p:cNvPr id="9" name="Овальная выноска 8"/>
          <p:cNvSpPr/>
          <p:nvPr/>
        </p:nvSpPr>
        <p:spPr>
          <a:xfrm>
            <a:off x="5590356" y="451261"/>
            <a:ext cx="3718101" cy="1089992"/>
          </a:xfrm>
          <a:prstGeom prst="wedgeEllipseCallout">
            <a:avLst>
              <a:gd name="adj1" fmla="val -20976"/>
              <a:gd name="adj2" fmla="val 1339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Давайте откроем свое частное предприятие по пошиву и ремонту одежды, заработаем денег</a:t>
            </a:r>
          </a:p>
        </p:txBody>
      </p:sp>
      <p:sp>
        <p:nvSpPr>
          <p:cNvPr id="11" name="Овальная выноска 10"/>
          <p:cNvSpPr/>
          <p:nvPr/>
        </p:nvSpPr>
        <p:spPr>
          <a:xfrm>
            <a:off x="2447537" y="2582972"/>
            <a:ext cx="3142820" cy="1089992"/>
          </a:xfrm>
          <a:prstGeom prst="wedgeEllipseCallout">
            <a:avLst>
              <a:gd name="adj1" fmla="val -50085"/>
              <a:gd name="adj2" fmla="val -409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 на открытие предприятия деньги не нужны? Если только в кредит в каком-нибудь банке взять</a:t>
            </a:r>
          </a:p>
        </p:txBody>
      </p:sp>
      <p:sp>
        <p:nvSpPr>
          <p:cNvPr id="12" name="Овальная выноска 11"/>
          <p:cNvSpPr/>
          <p:nvPr/>
        </p:nvSpPr>
        <p:spPr>
          <a:xfrm>
            <a:off x="7421593" y="2430760"/>
            <a:ext cx="3353339" cy="1089992"/>
          </a:xfrm>
          <a:prstGeom prst="wedgeEllipseCallout">
            <a:avLst>
              <a:gd name="adj1" fmla="val 60805"/>
              <a:gd name="adj2" fmla="val -267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Здорово, но это сложно и опасно. Можно попасть на жуликов и будем платить высокие проценты всю жизнь.</a:t>
            </a:r>
          </a:p>
        </p:txBody>
      </p:sp>
      <p:sp>
        <p:nvSpPr>
          <p:cNvPr id="13" name="Овальная выноска 12"/>
          <p:cNvSpPr/>
          <p:nvPr/>
        </p:nvSpPr>
        <p:spPr>
          <a:xfrm>
            <a:off x="6899266" y="2371813"/>
            <a:ext cx="3142820" cy="1089992"/>
          </a:xfrm>
          <a:prstGeom prst="wedgeEllipseCallout">
            <a:avLst>
              <a:gd name="adj1" fmla="val -56672"/>
              <a:gd name="adj2" fmla="val -393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Поэтому надо все хорошо обдумать и найти самый выгодный для нас вариант.</a:t>
            </a:r>
          </a:p>
        </p:txBody>
      </p:sp>
      <p:sp>
        <p:nvSpPr>
          <p:cNvPr id="4" name="Овальная выноска 10">
            <a:extLst>
              <a:ext uri="{FF2B5EF4-FFF2-40B4-BE49-F238E27FC236}">
                <a16:creationId xmlns:a16="http://schemas.microsoft.com/office/drawing/2014/main" xmlns="" id="{D8863B16-D84D-E6C0-F1C1-9DF0B80286DA}"/>
              </a:ext>
            </a:extLst>
          </p:cNvPr>
          <p:cNvSpPr/>
          <p:nvPr/>
        </p:nvSpPr>
        <p:spPr>
          <a:xfrm>
            <a:off x="2462984" y="1952255"/>
            <a:ext cx="3142820" cy="1089992"/>
          </a:xfrm>
          <a:prstGeom prst="wedgeEllipseCallout">
            <a:avLst>
              <a:gd name="adj1" fmla="val -55849"/>
              <a:gd name="adj2" fmla="val 302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Да, надо теперь все рассчитать. Как все это сложно. И что будем делать?</a:t>
            </a:r>
          </a:p>
        </p:txBody>
      </p:sp>
      <p:sp>
        <p:nvSpPr>
          <p:cNvPr id="6" name="Овальная выноска 11">
            <a:extLst>
              <a:ext uri="{FF2B5EF4-FFF2-40B4-BE49-F238E27FC236}">
                <a16:creationId xmlns:a16="http://schemas.microsoft.com/office/drawing/2014/main" xmlns="" id="{F3769BF4-BC7C-68C1-578D-7853266FF94A}"/>
              </a:ext>
            </a:extLst>
          </p:cNvPr>
          <p:cNvSpPr/>
          <p:nvPr/>
        </p:nvSpPr>
        <p:spPr>
          <a:xfrm>
            <a:off x="7581641" y="1867320"/>
            <a:ext cx="3142820" cy="1089992"/>
          </a:xfrm>
          <a:prstGeom prst="wedgeEllipseCallout">
            <a:avLst>
              <a:gd name="adj1" fmla="val 57786"/>
              <a:gd name="adj2" fmla="val 342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Давайте лучше пригласим консультанта, он нам все и объяснит. Я что-то с этими процентами тоже не очень.</a:t>
            </a:r>
          </a:p>
        </p:txBody>
      </p:sp>
      <p:sp>
        <p:nvSpPr>
          <p:cNvPr id="14" name="Овальная выноска 12">
            <a:extLst>
              <a:ext uri="{FF2B5EF4-FFF2-40B4-BE49-F238E27FC236}">
                <a16:creationId xmlns:a16="http://schemas.microsoft.com/office/drawing/2014/main" xmlns="" id="{BA30EBC1-9905-6A85-B1FD-9358D321B972}"/>
              </a:ext>
            </a:extLst>
          </p:cNvPr>
          <p:cNvSpPr/>
          <p:nvPr/>
        </p:nvSpPr>
        <p:spPr>
          <a:xfrm>
            <a:off x="3400510" y="1062748"/>
            <a:ext cx="3142820" cy="1089992"/>
          </a:xfrm>
          <a:prstGeom prst="wedgeEllipseCallout">
            <a:avLst>
              <a:gd name="adj1" fmla="val 39945"/>
              <a:gd name="adj2" fmla="val 840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 тут еще простые проценты и какие-то сложные.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709414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4" grpId="0" animBg="1"/>
      <p:bldP spid="4" grpId="1" animBg="1"/>
      <p:bldP spid="6" grpId="0" animBg="1"/>
      <p:bldP spid="6" grpId="1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CB7A1C-BB56-5475-EC82-B72DFEB99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Кредит: за и против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8703F21-EE7D-9331-D0BE-15ACB9305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772816"/>
            <a:ext cx="9829799" cy="4896544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Что такое кредит?  </a:t>
            </a:r>
          </a:p>
          <a:p>
            <a:endParaRPr lang="ru-RU" dirty="0"/>
          </a:p>
          <a:p>
            <a:r>
              <a:rPr lang="ru-RU" dirty="0"/>
              <a:t>Какие кредиты вы знаете? </a:t>
            </a:r>
          </a:p>
          <a:p>
            <a:endParaRPr lang="ru-RU" dirty="0"/>
          </a:p>
          <a:p>
            <a:r>
              <a:rPr lang="ru-RU" dirty="0"/>
              <a:t>Какие понятия используются в банковской системе при расчете кредитов? </a:t>
            </a:r>
          </a:p>
          <a:p>
            <a:endParaRPr lang="ru-RU" dirty="0"/>
          </a:p>
          <a:p>
            <a:r>
              <a:rPr lang="ru-RU" dirty="0"/>
              <a:t>Как вы понимаете, что такое простые и сложные проценты?</a:t>
            </a:r>
          </a:p>
          <a:p>
            <a:endParaRPr lang="ru-RU" dirty="0"/>
          </a:p>
          <a:p>
            <a:r>
              <a:rPr lang="ru-RU" dirty="0"/>
              <a:t>Что такое полная стоимость кредита?  </a:t>
            </a:r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5" name="Ссылка на слайд 4">
                <a:extLst>
                  <a:ext uri="{FF2B5EF4-FFF2-40B4-BE49-F238E27FC236}">
                    <a16:creationId xmlns:a16="http://schemas.microsoft.com/office/drawing/2014/main" id="{0315B48C-021B-0B94-E3F7-C5981A2B5B4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48974066"/>
                  </p:ext>
                </p:extLst>
              </p:nvPr>
            </p:nvGraphicFramePr>
            <p:xfrm>
              <a:off x="4510236" y="1772816"/>
              <a:ext cx="1279076" cy="719668"/>
            </p:xfrm>
            <a:graphic>
              <a:graphicData uri="http://schemas.microsoft.com/office/powerpoint/2016/slidezoom">
                <pslz:sldZm>
                  <pslz:sldZmObj sldId="345" cId="1071048742">
                    <pslz:zmPr id="{9A4C1339-543B-4B40-924B-C21346224D3D}" returnToParent="0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79076" cy="71966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5" name="Ссылка на слайд 4">
                <a:extLst>
                  <a:ext uri="{FF2B5EF4-FFF2-40B4-BE49-F238E27FC236}">
                    <a16:creationId xmlns:a16="http://schemas.microsoft.com/office/drawing/2014/main" xmlns="" xmlns:pslz="http://schemas.microsoft.com/office/powerpoint/2016/slidezoom" id="{0315B48C-021B-0B94-E3F7-C5981A2B5B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510236" y="1772816"/>
                <a:ext cx="1279076" cy="71966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7" name="Ссылка на слайд 6">
                <a:extLst>
                  <a:ext uri="{FF2B5EF4-FFF2-40B4-BE49-F238E27FC236}">
                    <a16:creationId xmlns:a16="http://schemas.microsoft.com/office/drawing/2014/main" id="{71225528-DD57-B097-8806-0C9A0043197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03420864"/>
                  </p:ext>
                </p:extLst>
              </p:nvPr>
            </p:nvGraphicFramePr>
            <p:xfrm>
              <a:off x="3646140" y="4221088"/>
              <a:ext cx="1368722" cy="770107"/>
            </p:xfrm>
            <a:graphic>
              <a:graphicData uri="http://schemas.microsoft.com/office/powerpoint/2016/slidezoom">
                <pslz:sldZm>
                  <pslz:sldZmObj sldId="346" cId="828415669">
                    <pslz:zmPr id="{B9E32213-3C92-436B-96E7-FC4FD23628C5}" returnToParent="0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368722" cy="77010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7" name="Ссылка на слайд 6">
                <a:extLst>
                  <a:ext uri="{FF2B5EF4-FFF2-40B4-BE49-F238E27FC236}">
                    <a16:creationId xmlns:a16="http://schemas.microsoft.com/office/drawing/2014/main" xmlns="" xmlns:pslz="http://schemas.microsoft.com/office/powerpoint/2016/slidezoom" id="{71225528-DD57-B097-8806-0C9A0043197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646140" y="4221088"/>
                <a:ext cx="1368722" cy="77010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9" name="Ссылка на слайд 8">
                <a:extLst>
                  <a:ext uri="{FF2B5EF4-FFF2-40B4-BE49-F238E27FC236}">
                    <a16:creationId xmlns:a16="http://schemas.microsoft.com/office/drawing/2014/main" id="{8D32286B-8009-097D-B781-410C138FCF5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25122087"/>
                  </p:ext>
                </p:extLst>
              </p:nvPr>
            </p:nvGraphicFramePr>
            <p:xfrm>
              <a:off x="10469756" y="4924941"/>
              <a:ext cx="1473949" cy="829312"/>
            </p:xfrm>
            <a:graphic>
              <a:graphicData uri="http://schemas.microsoft.com/office/powerpoint/2016/slidezoom">
                <pslz:sldZm>
                  <pslz:sldZmObj sldId="342" cId="229007629">
                    <pslz:zmPr id="{93BAFE3D-AD92-4CA9-8BF9-5C2344C758CE}" returnToParent="0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73949" cy="82931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9" name="Ссылка на слайд 8">
                <a:extLst>
                  <a:ext uri="{FF2B5EF4-FFF2-40B4-BE49-F238E27FC236}">
                    <a16:creationId xmlns:a16="http://schemas.microsoft.com/office/drawing/2014/main" xmlns="" xmlns:pslz="http://schemas.microsoft.com/office/powerpoint/2016/slidezoom" id="{8D32286B-8009-097D-B781-410C138FCF5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0469756" y="4924941"/>
                <a:ext cx="1473949" cy="82931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1" name="Ссылка на слайд 10">
                <a:extLst>
                  <a:ext uri="{FF2B5EF4-FFF2-40B4-BE49-F238E27FC236}">
                    <a16:creationId xmlns:a16="http://schemas.microsoft.com/office/drawing/2014/main" id="{1A8D31AF-A500-09AD-2018-97A32AF5AF3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650672346"/>
                  </p:ext>
                </p:extLst>
              </p:nvPr>
            </p:nvGraphicFramePr>
            <p:xfrm>
              <a:off x="7462564" y="6012664"/>
              <a:ext cx="1473948" cy="829312"/>
            </p:xfrm>
            <a:graphic>
              <a:graphicData uri="http://schemas.microsoft.com/office/powerpoint/2016/slidezoom">
                <pslz:sldZm>
                  <pslz:sldZmObj sldId="343" cId="2519782245">
                    <pslz:zmPr id="{239C0CA0-CB00-4366-9367-D151774B3F0A}" returnToParent="0" transitionDur="100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73948" cy="82931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1" name="Ссылка на слайд 10">
                <a:extLst>
                  <a:ext uri="{FF2B5EF4-FFF2-40B4-BE49-F238E27FC236}">
                    <a16:creationId xmlns:a16="http://schemas.microsoft.com/office/drawing/2014/main" xmlns="" xmlns:pslz="http://schemas.microsoft.com/office/powerpoint/2016/slidezoom" id="{1A8D31AF-A500-09AD-2018-97A32AF5AF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7462564" y="6012664"/>
                <a:ext cx="1473948" cy="82931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12" name="Управляющая кнопка: &quot;Вперед&quot; или &quot;Следующий&quot; 11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xmlns="" id="{0D6971B7-7473-2932-3278-37001561405A}"/>
              </a:ext>
            </a:extLst>
          </p:cNvPr>
          <p:cNvSpPr/>
          <p:nvPr/>
        </p:nvSpPr>
        <p:spPr>
          <a:xfrm>
            <a:off x="11704811" y="6453336"/>
            <a:ext cx="477789" cy="404664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4" name="Ссылка на слайд 13">
                <a:extLst>
                  <a:ext uri="{FF2B5EF4-FFF2-40B4-BE49-F238E27FC236}">
                    <a16:creationId xmlns:a16="http://schemas.microsoft.com/office/drawing/2014/main" id="{62197793-7132-4123-65BA-254A2CC4629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1744982"/>
                  </p:ext>
                </p:extLst>
              </p:nvPr>
            </p:nvGraphicFramePr>
            <p:xfrm>
              <a:off x="5897987" y="2791919"/>
              <a:ext cx="1368722" cy="770107"/>
            </p:xfrm>
            <a:graphic>
              <a:graphicData uri="http://schemas.microsoft.com/office/powerpoint/2016/slidezoom">
                <pslz:sldZm>
                  <pslz:sldZmObj sldId="347" cId="4152372862">
                    <pslz:zmPr id="{83DCCA04-010F-447C-B026-21D20E321847}" returnToParent="0" transitionDur="1000">
                      <p166:blipFill xmlns:p166="http://schemas.microsoft.com/office/powerpoint/2016/6/main">
                        <a:blip r:embed="rId1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368722" cy="77010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4" name="Ссылка на слайд 13">
                <a:extLst>
                  <a:ext uri="{FF2B5EF4-FFF2-40B4-BE49-F238E27FC236}">
                    <a16:creationId xmlns:a16="http://schemas.microsoft.com/office/drawing/2014/main" xmlns="" xmlns:pslz="http://schemas.microsoft.com/office/powerpoint/2016/slidezoom" id="{62197793-7132-4123-65BA-254A2CC4629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5897987" y="2791919"/>
                <a:ext cx="1368722" cy="77010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xmlns="" val="219459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F32390C-FF30-358B-7516-C03DEC04F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Кредит (от латинского «он верит»)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1EECE35-E430-FDCD-6BF4-EB363212A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700808"/>
            <a:ext cx="9829799" cy="48965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это договор между клиентом и банком, по которому клиент получает деньги и обязуется вернуть их с процентами в оговоренный срок. При этом возвращать нужно не всю сумму разом, а по частям каждый месяц. Такой подход облегчает нагрузку на персональный бюджет. </a:t>
            </a:r>
          </a:p>
          <a:p>
            <a:pPr marL="0" indent="0">
              <a:buNone/>
            </a:pPr>
            <a:r>
              <a:rPr lang="ru-RU" b="1" dirty="0"/>
              <a:t>Возвратность</a:t>
            </a:r>
            <a:r>
              <a:rPr lang="ru-RU" dirty="0"/>
              <a:t> – долг в любой его форме должны быть всегда возвращен в обязательном порядке.</a:t>
            </a:r>
          </a:p>
          <a:p>
            <a:pPr marL="0" indent="0">
              <a:buNone/>
            </a:pPr>
            <a:r>
              <a:rPr lang="ru-RU" b="1" dirty="0"/>
              <a:t>Срочность</a:t>
            </a:r>
            <a:r>
              <a:rPr lang="ru-RU" dirty="0"/>
              <a:t> – деньги взаймы даются на определённый срок, нарушая установленный срок, заемщик столкнется неприятными последствиями в виде штрафов и пени.</a:t>
            </a:r>
          </a:p>
          <a:p>
            <a:pPr marL="0" indent="0">
              <a:buNone/>
            </a:pPr>
            <a:r>
              <a:rPr lang="ru-RU" b="1" dirty="0"/>
              <a:t>Платность</a:t>
            </a:r>
            <a:r>
              <a:rPr lang="ru-RU" dirty="0"/>
              <a:t> – получение займа в финансовой организации является платной услугой, принимая деньги в долг, мы соглашаемся вернуть не только саму сумму, но и заплатить определенный дополнительный процент от нее.</a:t>
            </a:r>
          </a:p>
          <a:p>
            <a:pPr marL="0" indent="0">
              <a:buNone/>
            </a:pPr>
            <a:r>
              <a:rPr lang="ru-RU" b="1" dirty="0"/>
              <a:t>Главное правило </a:t>
            </a:r>
            <a:r>
              <a:rPr lang="ru-RU" dirty="0"/>
              <a:t>– «Нет дохода – нет кредита»</a:t>
            </a:r>
          </a:p>
        </p:txBody>
      </p:sp>
      <p:sp>
        <p:nvSpPr>
          <p:cNvPr id="4" name="Управляющая кнопка: возврат 3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xmlns="" id="{19A19D16-3634-1CB0-6187-F36C4180735E}"/>
              </a:ext>
            </a:extLst>
          </p:cNvPr>
          <p:cNvSpPr/>
          <p:nvPr/>
        </p:nvSpPr>
        <p:spPr>
          <a:xfrm>
            <a:off x="11771820" y="6453336"/>
            <a:ext cx="405781" cy="40466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C9309EAB-1180-A3A1-3250-C6B0FDB53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94812" y="44624"/>
            <a:ext cx="2410781" cy="160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071048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785E9D-8438-BAF5-C494-5C36FD919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96FBE88-3E4D-2DFF-DCEA-2AF1AE96E8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82334467-CF1B-2ACC-DBCA-9F68D33F9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30512"/>
            <a:ext cx="9829799" cy="65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возврат 3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xmlns="" id="{521F3A19-438A-C964-2875-520E383CD01D}"/>
              </a:ext>
            </a:extLst>
          </p:cNvPr>
          <p:cNvSpPr/>
          <p:nvPr/>
        </p:nvSpPr>
        <p:spPr>
          <a:xfrm>
            <a:off x="11771820" y="6453336"/>
            <a:ext cx="405781" cy="40466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152372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FD5B3C0-1FDA-A6B8-450A-ED53B595E3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t="9708" b="6645"/>
          <a:stretch/>
        </p:blipFill>
        <p:spPr>
          <a:xfrm>
            <a:off x="1142673" y="1055405"/>
            <a:ext cx="10101590" cy="544896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E644D94-5123-0FDB-6489-E817FB1CA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0660" y="1979821"/>
            <a:ext cx="4788023" cy="41878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Аннуитетный платёж.</a:t>
            </a:r>
            <a:r>
              <a:rPr lang="ru-RU" dirty="0"/>
              <a:t> Это одинаковые платежи, в которых соотношение основного долга и процентов разное. Проценты за пользование начисляются на остаток долга, поэтому в начале кредита процентов больше, а основного долга — меньше. К концу кредита — наоборот.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Управляющая кнопка: возврат 3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xmlns="" id="{60BDFCEB-B35E-9232-A8AA-635405D61311}"/>
              </a:ext>
            </a:extLst>
          </p:cNvPr>
          <p:cNvSpPr/>
          <p:nvPr/>
        </p:nvSpPr>
        <p:spPr>
          <a:xfrm>
            <a:off x="11771820" y="6453336"/>
            <a:ext cx="405781" cy="40466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A8AAB038-9F8C-4784-CDD2-502A4E9362EB}"/>
              </a:ext>
            </a:extLst>
          </p:cNvPr>
          <p:cNvSpPr txBox="1">
            <a:spLocks/>
          </p:cNvSpPr>
          <p:nvPr/>
        </p:nvSpPr>
        <p:spPr>
          <a:xfrm>
            <a:off x="6886500" y="1988840"/>
            <a:ext cx="4680520" cy="41878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3838" indent="-223838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74625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0425" indent="-174625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33463" indent="-17303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7008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80744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54480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28216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/>
              <a:t>Дифференцированный платёж. </a:t>
            </a:r>
            <a:r>
              <a:rPr lang="ru-RU" dirty="0"/>
              <a:t>Это система погашения кредита, при которой заёмщик ежемесячно вносит разные суммы, размер которых с каждым разом уменьшается. При таком платеже ежемесячные платежи становятся меньше, сумма основного долга в платеже всегда будет одной и той же. Проценты, начисляемые на остаток основного долга, будут уменьшаться по мере выплаты кредита.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93CE7759-E449-7FDC-D1D3-072D8270B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860" y="55270"/>
            <a:ext cx="9829799" cy="886544"/>
          </a:xfrm>
        </p:spPr>
        <p:txBody>
          <a:bodyPr/>
          <a:lstStyle/>
          <a:p>
            <a:r>
              <a:rPr lang="ru-RU" b="1" dirty="0"/>
              <a:t>Виды платежей по кредитам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82841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4762FF-9B4D-36C6-C606-1D410E98F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916" y="908720"/>
            <a:ext cx="9829799" cy="52772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Простые и сложные проценты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Объект 2">
                <a:extLst>
                  <a:ext uri="{FF2B5EF4-FFF2-40B4-BE49-F238E27FC236}">
                    <a16:creationId xmlns:a16="http://schemas.microsoft.com/office/drawing/2014/main" id="{38E77E76-66D2-1816-3104-5EE842E22DC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22412" y="1916832"/>
                <a:ext cx="4932040" cy="446449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10000"/>
              </a:bodyPr>
              <a:lstStyle>
                <a:lvl1pPr marL="223838" indent="-223838" algn="l" defTabSz="914400" rtl="0" eaLnBrk="1" latinLnBrk="0" hangingPunct="1">
                  <a:lnSpc>
                    <a:spcPct val="90000"/>
                  </a:lnSpc>
                  <a:spcBef>
                    <a:spcPts val="18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11175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indent="-174625" algn="l" defTabSz="914400" rtl="0" eaLnBrk="1" latinLnBrk="0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860425" indent="-174625" algn="l" defTabSz="914400" rtl="0" eaLnBrk="1" latinLnBrk="0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33463" indent="-173038" algn="l" defTabSz="914400" rtl="0" eaLnBrk="1" latinLnBrk="0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07008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380744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554480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728216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ru-RU" b="1" dirty="0"/>
                  <a:t>Простые проценты </a:t>
                </a:r>
                <a:r>
                  <a:rPr lang="ru-RU" dirty="0"/>
                  <a:t>- проценты начисляются в течение всего срока кредита на одну и ту же базу - величину капитала, предоставляемого в кредит.</a:t>
                </a:r>
              </a:p>
              <a:p>
                <a:pPr marL="0" indent="0">
                  <a:buNone/>
                </a:pPr>
                <a:endParaRPr lang="en-US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b="0" i="1" dirty="0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 ∙</m:t>
                      </m:r>
                      <m:d>
                        <m:dPr>
                          <m:ctrlPr>
                            <a:rPr lang="en-US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f>
                            <m:fPr>
                              <m:ctrlPr>
                                <a:rPr lang="en-US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∙ </m:t>
                              </m:r>
                              <m:r>
                                <a:rPr lang="en-US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num>
                            <m:den>
                              <m:r>
                                <a:rPr lang="en-US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100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S</a:t>
                </a:r>
                <a:r>
                  <a:rPr lang="ru-RU" dirty="0"/>
                  <a:t> - начальная сумма кредита</a:t>
                </a:r>
              </a:p>
              <a:p>
                <a:pPr marL="0" indent="0">
                  <a:buNone/>
                </a:pPr>
                <a:r>
                  <a:rPr lang="en-US" dirty="0"/>
                  <a:t>n – </a:t>
                </a:r>
                <a:r>
                  <a:rPr lang="ru-RU" dirty="0"/>
                  <a:t>период кредитования</a:t>
                </a:r>
                <a:r>
                  <a:rPr lang="en-US" dirty="0"/>
                  <a:t> </a:t>
                </a:r>
                <a:endParaRPr lang="ru-RU" dirty="0"/>
              </a:p>
              <a:p>
                <a:pPr marL="0" indent="0">
                  <a:buNone/>
                </a:pPr>
                <a:r>
                  <a:rPr lang="en-US" dirty="0"/>
                  <a:t>r </a:t>
                </a:r>
                <a:r>
                  <a:rPr lang="ru-RU" dirty="0"/>
                  <a:t>- процент кредита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Sn – </a:t>
                </a:r>
                <a:r>
                  <a:rPr lang="ru-RU" dirty="0"/>
                  <a:t>конечная сумма</a:t>
                </a:r>
              </a:p>
            </p:txBody>
          </p:sp>
        </mc:Choice>
        <mc:Fallback>
          <p:sp>
            <p:nvSpPr>
              <p:cNvPr id="4" name="Объект 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8E77E76-66D2-1816-3104-5EE842E22D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2412" y="1916832"/>
                <a:ext cx="4932040" cy="4464496"/>
              </a:xfrm>
              <a:prstGeom prst="rect">
                <a:avLst/>
              </a:prstGeom>
              <a:blipFill>
                <a:blip r:embed="rId4" cstate="print"/>
                <a:stretch>
                  <a:fillRect l="-1607" t="-2319" b="-20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Объект 2">
                <a:extLst>
                  <a:ext uri="{FF2B5EF4-FFF2-40B4-BE49-F238E27FC236}">
                    <a16:creationId xmlns:a16="http://schemas.microsoft.com/office/drawing/2014/main" id="{38E77E76-66D2-1816-3104-5EE842E22DC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98468" y="1916832"/>
                <a:ext cx="4932039" cy="47098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/>
              </a:bodyPr>
              <a:lstStyle>
                <a:lvl1pPr marL="223838" indent="-223838" algn="l" defTabSz="914400" rtl="0" eaLnBrk="1" latinLnBrk="0" hangingPunct="1">
                  <a:lnSpc>
                    <a:spcPct val="90000"/>
                  </a:lnSpc>
                  <a:spcBef>
                    <a:spcPts val="18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11175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indent="-174625" algn="l" defTabSz="914400" rtl="0" eaLnBrk="1" latinLnBrk="0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860425" indent="-174625" algn="l" defTabSz="914400" rtl="0" eaLnBrk="1" latinLnBrk="0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33463" indent="-173038" algn="l" defTabSz="914400" rtl="0" eaLnBrk="1" latinLnBrk="0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07008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380744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554480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728216" indent="-173736" algn="l" defTabSz="914400" rtl="0" eaLnBrk="1" latinLnBrk="0" hangingPunct="1">
                  <a:spcBef>
                    <a:spcPts val="600"/>
                  </a:spcBef>
                  <a:buClr>
                    <a:schemeClr val="tx1">
                      <a:lumMod val="90000"/>
                      <a:lumOff val="10000"/>
                    </a:schemeClr>
                  </a:buClr>
                  <a:buSzPct val="80000"/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ru-RU" b="1" dirty="0"/>
                  <a:t>Сложные проценты </a:t>
                </a:r>
                <a:r>
                  <a:rPr lang="ru-RU" dirty="0"/>
                  <a:t>- это процент, который начисляется на изначальную сумму кредита плюс на проценты за предыдущий период, то есть одним словом — это «проценты на проценты»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b="0" i="1" dirty="0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 ∙ </m:t>
                      </m:r>
                      <m:sSup>
                        <m:sSupPr>
                          <m:ctrlPr>
                            <a:rPr lang="en-US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𝑟</m:t>
                                  </m:r>
                                </m:num>
                                <m:den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S</a:t>
                </a:r>
                <a:r>
                  <a:rPr lang="ru-RU" dirty="0"/>
                  <a:t> - начальная сумма кредита</a:t>
                </a:r>
              </a:p>
              <a:p>
                <a:pPr marL="0" indent="0">
                  <a:buNone/>
                </a:pPr>
                <a:r>
                  <a:rPr lang="en-US" dirty="0"/>
                  <a:t>n – </a:t>
                </a:r>
                <a:r>
                  <a:rPr lang="ru-RU" dirty="0"/>
                  <a:t>период кредитования</a:t>
                </a:r>
                <a:r>
                  <a:rPr lang="en-US" dirty="0"/>
                  <a:t> </a:t>
                </a:r>
                <a:endParaRPr lang="ru-RU" dirty="0"/>
              </a:p>
              <a:p>
                <a:pPr marL="0" indent="0">
                  <a:buNone/>
                </a:pPr>
                <a:r>
                  <a:rPr lang="en-US" dirty="0"/>
                  <a:t>r </a:t>
                </a:r>
                <a:r>
                  <a:rPr lang="ru-RU" dirty="0"/>
                  <a:t>- процент кредита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Sn – </a:t>
                </a:r>
                <a:r>
                  <a:rPr lang="ru-RU" dirty="0"/>
                  <a:t>конечная сумма </a:t>
                </a:r>
              </a:p>
            </p:txBody>
          </p:sp>
        </mc:Choice>
        <mc:Fallback>
          <p:sp>
            <p:nvSpPr>
              <p:cNvPr id="5" name="Объект 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8E77E76-66D2-1816-3104-5EE842E22D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468" y="1916832"/>
                <a:ext cx="4932039" cy="4709856"/>
              </a:xfrm>
              <a:prstGeom prst="rect">
                <a:avLst/>
              </a:prstGeom>
              <a:blipFill>
                <a:blip r:embed="rId5" cstate="print"/>
                <a:stretch>
                  <a:fillRect l="-1607" t="-1552" r="-22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возврат 5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xmlns="" id="{2303F20C-65CE-E328-244C-2F8A87972BF9}"/>
              </a:ext>
            </a:extLst>
          </p:cNvPr>
          <p:cNvSpPr/>
          <p:nvPr/>
        </p:nvSpPr>
        <p:spPr>
          <a:xfrm>
            <a:off x="11771820" y="6453336"/>
            <a:ext cx="405781" cy="40466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2900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E16356-204A-C648-21A6-CB36100F1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Полная стоимость кредита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1D4B3AA-BCDE-8696-E760-4EE060EFB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Полная стоимость кредита — это ваши затраты по обслуживанию кредита, выраженные в процентах и включающие в себя непосредственно проценты за пользование кредитом, а так же различные комиссии и другие издержки в соответствии с Соглашением о кредитовании и Тарифами Банка.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A41B3AC-520E-8BDA-88DF-515B8F109FE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30116" y="3789040"/>
            <a:ext cx="6191250" cy="2857500"/>
          </a:xfrm>
          <a:prstGeom prst="rect">
            <a:avLst/>
          </a:prstGeom>
        </p:spPr>
      </p:pic>
      <p:sp>
        <p:nvSpPr>
          <p:cNvPr id="5" name="Управляющая кнопка: возврат 4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xmlns="" id="{6F36C076-3A72-D46A-DCA3-9B3A0106B3C6}"/>
              </a:ext>
            </a:extLst>
          </p:cNvPr>
          <p:cNvSpPr/>
          <p:nvPr/>
        </p:nvSpPr>
        <p:spPr>
          <a:xfrm>
            <a:off x="11771820" y="6453336"/>
            <a:ext cx="405781" cy="40466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51978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C2B803-E272-49B1-786C-2AA0660CC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Применение на практике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4551DA9-0A62-2386-1D5F-82BC6A2B5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7868" y="1988838"/>
            <a:ext cx="2987823" cy="4187825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Задача 1. Банк предлагает кредит 300 000 рублей под 15%годовых простого процентного роста или 12% сложного процентного роста сроком на 5 лет. Какое из предложений более выгодно для клиента и на сколько?</a:t>
            </a: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E82DBD6C-B4D5-05CC-9F3A-22D1C5D3E1AA}"/>
              </a:ext>
            </a:extLst>
          </p:cNvPr>
          <p:cNvSpPr txBox="1">
            <a:spLocks/>
          </p:cNvSpPr>
          <p:nvPr/>
        </p:nvSpPr>
        <p:spPr>
          <a:xfrm>
            <a:off x="4330727" y="1988839"/>
            <a:ext cx="3744416" cy="418782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3838" indent="-223838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74625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0425" indent="-174625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33463" indent="-17303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7008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80744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54480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28216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Задача 2. Сберегательный Банк России предлагает населению «образовательный кредит» для получения высшего и среднего специального образования, высшего и среднего специального образования, составляющий 70% от общей суммы оплаты обучения, под 17% годовых на срок не более 11 лет.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Стоимость обучения на экономическом факультете СПбГУ составляет 160 000 рублей в год, срок обучения – 5 лет. Подсчитайте сумму гашения кредита и сумму гашения процентов за первые три месяца, если кредит дан на 5 лет.</a:t>
            </a:r>
            <a:endParaRPr lang="ru-RU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97EEBDBF-8AB5-2F0C-F1C6-496091DA9018}"/>
              </a:ext>
            </a:extLst>
          </p:cNvPr>
          <p:cNvSpPr txBox="1">
            <a:spLocks/>
          </p:cNvSpPr>
          <p:nvPr/>
        </p:nvSpPr>
        <p:spPr>
          <a:xfrm>
            <a:off x="8075143" y="1988837"/>
            <a:ext cx="3744416" cy="4187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3838" indent="-223838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74625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0425" indent="-174625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33463" indent="-17303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7008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80744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54480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28216" indent="-173736" algn="l" defTabSz="914400" rtl="0" eaLnBrk="1" latinLnBrk="0" hangingPunct="1">
              <a:spcBef>
                <a:spcPts val="600"/>
              </a:spcBef>
              <a:buClr>
                <a:schemeClr val="tx1">
                  <a:lumMod val="90000"/>
                  <a:lumOff val="10000"/>
                </a:schemeClr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Задача 3. За хранение денег сбербанк начисляет вкладчику 7 % годовых. Вкладчик положил на счёт 50000 р. и решил в течение пяти лет не снимать деньги со счёта и не брать процентные начисления. Сколько денег будет на счете вкладчика через год? через два года? через пять лет? </a:t>
            </a:r>
            <a:endParaRPr lang="ru-RU" dirty="0"/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7" name="Ссылка на слайд 6">
                <a:extLst>
                  <a:ext uri="{FF2B5EF4-FFF2-40B4-BE49-F238E27FC236}">
                    <a16:creationId xmlns:a16="http://schemas.microsoft.com/office/drawing/2014/main" id="{CCCDCF54-D3EB-F633-570D-B5AB26D3522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75243701"/>
                  </p:ext>
                </p:extLst>
              </p:nvPr>
            </p:nvGraphicFramePr>
            <p:xfrm>
              <a:off x="1684123" y="4581128"/>
              <a:ext cx="2015311" cy="1133908"/>
            </p:xfrm>
            <a:graphic>
              <a:graphicData uri="http://schemas.microsoft.com/office/powerpoint/2016/slidezoom">
                <pslz:sldZm>
                  <pslz:sldZmObj sldId="342" cId="229007629">
                    <pslz:zmPr id="{52C6C007-BC77-4B58-9B72-1EF491247120}" returnToParent="0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015311" cy="11339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7" name="Ссылка на слайд 6">
                <a:extLst>
                  <a:ext uri="{FF2B5EF4-FFF2-40B4-BE49-F238E27FC236}">
                    <a16:creationId xmlns:a16="http://schemas.microsoft.com/office/drawing/2014/main" xmlns="" xmlns:pslz="http://schemas.microsoft.com/office/powerpoint/2016/slidezoom" id="{CCCDCF54-D3EB-F633-570D-B5AB26D3522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684123" y="4581128"/>
                <a:ext cx="2015311" cy="113390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xmlns="" val="10322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95BFBA-03AB-35DE-1CAE-9CC143161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экономического содержания встретиться вам при сдаче ЕГЭ по математике профильного уровня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3EA8503-28F2-9753-00F4-90587C9CC9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 декабря 2023 года Василий взял в банке 5 460 000 в кредит под 20 % годовых. Схема выплаты следующая – 31 декабря каждого следующего года банк начисляет проценты на оставшуюся сумму долга (т.е. увеличивает долг на 20 %), затем Василий переводит в банк х рублей. Какой должна быть сумма х, чтобы Василий выплатил долг тремя равными платежами(т.е. за 3 года)?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 с помощью составления уравнения практической задачи с экономическим содержанием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850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02179B-31B8-3747-15A1-B02B5A904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Кредит: за и против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483B27-E8C6-DBC0-6C07-E0D44705C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Ребята! Надеюсь, что знания, полученные на этом уроке, пригодятся вам в дальнейшем. Принцип кредитования и расчёт ежемесячной выплаты кредита, рассмотренные на уроке, можно перенести на реальные возможности вашей семьи. Это позволит вам сделать правильный выбор при выборе условий получения образования и не только. На данном этапе развития экономики нашей страны банки предоставляют кредиты населению: на покупку жилья, транспортных средств и т.д.</a:t>
            </a:r>
          </a:p>
          <a:p>
            <a:r>
              <a:rPr lang="ru-RU" dirty="0"/>
              <a:t>Сделайте вывод о достоинствах и недостатках кредита.</a:t>
            </a:r>
          </a:p>
          <a:p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5605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54EF34-58F8-5D1C-0F5F-7C81D99A5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Финансовая грамотность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43792E4-30F9-0E9C-65D6-3E7B6913C4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981201"/>
            <a:ext cx="9829799" cy="1591816"/>
          </a:xfrm>
        </p:spPr>
        <p:txBody>
          <a:bodyPr/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Рассмотренный на уроке материал познакомил вас только с одной функцией, выполняемой банком: предоставление кредита. На уроках основ финансовой грамотности, экономики  вы познакомитесь и с другими функциями банка. 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процессе работы на уроке мы смогли убедиться, что в экономике нельзя обойтись без точного математического расчёта.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0313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7ACF9-9FBA-74B1-F9FC-92AAFE2F5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Брать или не брать?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3FDAE39-9B17-5713-574C-968F867B3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772816"/>
            <a:ext cx="10548663" cy="121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Стоит ли пользоваться заемными средствами — зависит от ваших целей и финансовой грамотности, от умения распоряжаться своими (и чужими) деньгами. Для минимизации рисков важно хорошо изучить условия разных банков, трезво оценить свою финансовую ситуацию и возможность вернуть долг вовремя!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3A4641F-C2AC-ED24-162B-FF1A394CB998}"/>
              </a:ext>
            </a:extLst>
          </p:cNvPr>
          <p:cNvSpPr txBox="1"/>
          <p:nvPr/>
        </p:nvSpPr>
        <p:spPr>
          <a:xfrm>
            <a:off x="1341884" y="3284984"/>
            <a:ext cx="103691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ctr"/>
            <a:r>
              <a:rPr lang="ru-RU" sz="18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Хочешь взять ссуду (кредит)?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торопись!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Необходимо обратиться во все организации, предлагающие заем и внимательно рассмотреть все предложенные варианты.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Взвесь все и выбери наиболее подходящие условия кредитования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Подумай хорошо!  Изучи не только проценты по кредиту, но и специализацию банка и различные подводные камни, которые могут возникнуть уже после получения кредита.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Будьте особенно внимательны, если вам кажется, что предложение взять кредит звучит настойчиво.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Еще раз подумай: Наверняка ли ты сможешь выплатить взятый кредит (ссуду)?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можешь -  реши свои проблемы без  кредита. Если нет – будь готов выплатить гораздо больше, чем взял.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Учти, переплата меньше, если выплатить долг, как можно быстрее!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14109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ESENTER_VERSION" val="6"/>
  <p:tag name="ARTICULATE_PROJECT_OPEN" val="0"/>
  <p:tag name="ISPRING_PRESENTATION_TITLE" val="Презентация2"/>
  <p:tag name="ISPRING_FIRST_PUBLISH" val="1"/>
  <p:tag name="ISPRING_UUID" val="{A8D45C44-B612-4E26-B0FD-0FD982DBF150}"/>
  <p:tag name="ISPRING_RESOURCE_FOLDER" val="C:\Users\oksan\OneDrive\Рабочий стол\Новая папка (2)\Финансовая грамотность_1\"/>
  <p:tag name="ISPRING_RESOURCE_FOLDER_STATIC" val="C:\Users\oksan\OneDrive\Рабочий стол\Новая папка (2)\Финансовая грамотность_1\"/>
  <p:tag name="ISPRING_PRESENTATION_PATH" val="C:\Users\oksan\OneDrive\Рабочий стол\Новая папка (2)\Финансовая грамотность.pptx"/>
  <p:tag name="ISPRING_PROJECT_VERSION" val="9.3"/>
  <p:tag name="ISPRING_PROJECT_FOLDER_UPDATED" val="1"/>
  <p:tag name="ISPRING_SCREEN_RECS_UPDATED" val="C:\Users\oksan\OneDrive\Рабочий стол\Новая папка (2)\Финансовая грамотность_1\"/>
  <p:tag name="ISPRING_LMS_API_VERSION" val="SCORM 2004 (4th edition)"/>
  <p:tag name="ISPRING_ULTRA_SCORM_COURSE_ID" val="FCDF3C98-D563-4379-9210-35444F29C1DB"/>
  <p:tag name="ISPRING_CMI5_LAUNCH_METHOD" val="any window"/>
  <p:tag name="ISPRINGCLOUDFOLDERID" val="1"/>
  <p:tag name="ISPRINGONLINEFOLDERID" val="1"/>
  <p:tag name="ISPRING_OUTPUT_FOLDER" val="[[&quot;\uFFFD\u001Ec\uFFFD{FBAEA487-8D4A-48E1-84A0-F3CEB62818FD}&quot;,&quot;C:\\Users\\oksan\\OneDrive\\Рабочий стол\\Новая папка (2)&quot;]]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universal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SCALE&quot;},&quot;accessibilitySettings&quot;:{&quot;enabled&quot;:&quot;T_FALS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wordSettings&quot;:{&quot;printCopies&quot;:1},&quot;studioSettings&quot;:{&quot;onlineDestinationFolderId&quot;:&quot;0&quot;,&quot;uploadSources&quot;:true}}"/>
  <p:tag name="ISPRING_SCORM_RATE_SLIDES" val="0"/>
  <p:tag name="ISPRING_SCORM_ENDPOINT" val="&lt;endpoint&gt;&lt;enable&gt;0&lt;/enable&gt;&lt;lrs&gt;https://&lt;/lrs&gt;&lt;auth&gt;0&lt;/auth&gt;&lt;login&gt;&lt;/login&gt;&lt;password&gt;&lt;/password&gt;&lt;key&gt;&lt;/key&gt;&lt;name&gt;&lt;/name&gt;&lt;email&gt;&lt;/email&gt;&lt;/endpoint&gt;&#10;"/>
  <p:tag name="ISPRING_SCORM_PASSING_SCORE" val="45.00000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1A969649-968F-49F6-AD8A-3C5B6068FF27}:31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1.quiz"/>
  <p:tag name="ISPRING_QUIZ_FULL_PATH" val="C:\Users\oksan\OneDrive\Рабочий стол\Новая папка (2)\Финансовая грамотность_1\quiz\quiz1.quiz"/>
  <p:tag name="ISPRING_QUIZ_RELATIVE_PATH" val="Финансовая грамотность_1\quiz\quiz1.quiz"/>
  <p:tag name="GENSWF_SLIDE_UID" val="{325C85FF-BB2C-493C-9F7E-4027206BE23F}:3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2.quiz"/>
  <p:tag name="ISPRING_QUIZ_FULL_PATH" val="C:\Users\oksan\OneDrive\Рабочий стол\Новая папка (2)\Финансовая грамотность_1\quiz\quiz2.quiz"/>
  <p:tag name="ISPRING_QUIZ_RELATIVE_PATH" val="Финансовая грамотность_1\quiz\quiz2.quiz"/>
  <p:tag name="GENSWF_SLIDE_UID" val="{2F310C3F-5088-43D1-8A33-17AF59243DA6}:3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9B18B496-1B63-4C79-829D-723AE0F8B16C}:34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feRBxMaagHXPNPuqL6ucbw&quot;,&quot;gi&quot;:&quot;ZBsvR_ae2TZ1AwEJtla_Yw&quot;,&quot;ti&quot;:&quot;characters&quot;,&quot;vs&quot;:{&quot;f&quot;:[1283,832],&quot;i&quot;:{&quot;d&quot;:&quot;feRBxMaagHXPNPuqL6ucbw&quot;,&quot;p&quot;:true}},&quot;at&quot;:&quot;DEFAULT&quot;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6e-nKfpO8aGZvmXVRWsySg&quot;,&quot;gi&quot;:&quot;W7p3ZOGRkt6ehrjBWcXd2A&quot;,&quot;ti&quot;:&quot;characters&quot;,&quot;vs&quot;:{&quot;f&quot;:[1451,1404],&quot;i&quot;:{&quot;d&quot;:&quot;6e-nKfpO8aGZvmXVRWsySg&quot;,&quot;p&quot;:true}},&quot;at&quot;:&quot;DEFAULT&quot;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ONTENTLIB_ASSET_META" val="{&quot;ai&quot;:&quot;RGp1kOTV3ysPrdrqT5V7jA&quot;,&quot;gi&quot;:&quot;v9ZDHzxCbylMMjJVslhsgg&quot;,&quot;ti&quot;:&quot;characters&quot;,&quot;vs&quot;:{&quot;f&quot;:[866,674],&quot;i&quot;:{&quot;d&quot;:&quot;RGp1kOTV3ysPrdrqT5V7jA&quot;,&quot;p&quot;:true}},&quot;at&quot;:&quot;DEFAULT&quot;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6804F4C0-8516-49CA-A1FB-5A774F6C5336}:344"/>
  <p:tag name="ISPRING_SLIDE_BRANCHING_PROPERTIES" val="&lt;BranchingProperties&gt;&lt;nextAction&gt;&lt;action&gt;2&lt;/action&gt;&lt;slide&gt;348&lt;/slide&gt;&lt;/nextAction&gt;&lt;prevAction&gt;&lt;action&gt;0&lt;/action&gt;&lt;/prevAction&gt;&lt;lock&gt;0&lt;/lock&gt;&lt;/BranchingProperties&gt;&#10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5C52A81-E44C-415E-B096-54C090D223F8}:345"/>
  <p:tag name="ISPRING_SLIDE_INDENT_LEVEL" val="0"/>
  <p:tag name="ISPRING_CUSTOM_TIMING_USED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6A72D0C-3FB1-405D-B4A9-E5CBCBD7D1FA}:34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804B0FDF-6436-47F5-8E37-41299D128BE9}:34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163D58A5-C494-403D-A875-17D0C43966A1}:34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711D1D11-24A9-4788-A935-9A56F7C32194}:34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CC939E2F-A9E7-4B29-9CFE-9CE7221C51D0}:34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7549750-4C6F-4AF1-9BFB-5113D4BCF888}:34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3CF264EE-9994-4BDE-8CE4-1181CE48F8E5}:35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23E196D-47C5-4F15-8FE7-2890D2205425}:35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F1FDDD25-7AEB-48FF-A40D-94925AEC7446}:352"/>
</p:tagLst>
</file>

<file path=ppt/theme/theme1.xml><?xml version="1.0" encoding="utf-8"?>
<a:theme xmlns:a="http://schemas.openxmlformats.org/drawingml/2006/main" name="Символы валюты 16 х 9">
  <a:themeElements>
    <a:clrScheme name="Currency Symbols">
      <a:dk1>
        <a:srgbClr val="303030"/>
      </a:dk1>
      <a:lt1>
        <a:sysClr val="window" lastClr="FFFFFF"/>
      </a:lt1>
      <a:dk2>
        <a:srgbClr val="000000"/>
      </a:dk2>
      <a:lt2>
        <a:srgbClr val="E8DEC9"/>
      </a:lt2>
      <a:accent1>
        <a:srgbClr val="F7C547"/>
      </a:accent1>
      <a:accent2>
        <a:srgbClr val="AB3C33"/>
      </a:accent2>
      <a:accent3>
        <a:srgbClr val="506084"/>
      </a:accent3>
      <a:accent4>
        <a:srgbClr val="599EA5"/>
      </a:accent4>
      <a:accent5>
        <a:srgbClr val="758F21"/>
      </a:accent5>
      <a:accent6>
        <a:srgbClr val="894A27"/>
      </a:accent6>
      <a:hlink>
        <a:srgbClr val="506084"/>
      </a:hlink>
      <a:folHlink>
        <a:srgbClr val="828282"/>
      </a:folHlink>
    </a:clrScheme>
    <a:fontScheme name="Currency Symbols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16309334_TF02895262.potx" id="{8018B1F9-81B5-4736-9819-87B4F48960AB}" vid="{85445682-D568-4F31-8ABA-381B565BAEE1}"/>
    </a:ext>
  </a:extLst>
</a:theme>
</file>

<file path=ppt/theme/theme2.xml><?xml version="1.0" encoding="utf-8"?>
<a:theme xmlns:a="http://schemas.openxmlformats.org/drawingml/2006/main" name="Тема Office">
  <a:themeElements>
    <a:clrScheme name="Currency Symbols">
      <a:dk1>
        <a:srgbClr val="303030"/>
      </a:dk1>
      <a:lt1>
        <a:sysClr val="window" lastClr="FFFFFF"/>
      </a:lt1>
      <a:dk2>
        <a:srgbClr val="000000"/>
      </a:dk2>
      <a:lt2>
        <a:srgbClr val="E8DEC9"/>
      </a:lt2>
      <a:accent1>
        <a:srgbClr val="F7C547"/>
      </a:accent1>
      <a:accent2>
        <a:srgbClr val="AB3C33"/>
      </a:accent2>
      <a:accent3>
        <a:srgbClr val="506084"/>
      </a:accent3>
      <a:accent4>
        <a:srgbClr val="599EA5"/>
      </a:accent4>
      <a:accent5>
        <a:srgbClr val="758F21"/>
      </a:accent5>
      <a:accent6>
        <a:srgbClr val="894A27"/>
      </a:accent6>
      <a:hlink>
        <a:srgbClr val="506084"/>
      </a:hlink>
      <a:folHlink>
        <a:srgbClr val="828282"/>
      </a:folHlink>
    </a:clrScheme>
    <a:fontScheme name="Currency Symbols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Currency Symbols">
      <a:dk1>
        <a:srgbClr val="303030"/>
      </a:dk1>
      <a:lt1>
        <a:sysClr val="window" lastClr="FFFFFF"/>
      </a:lt1>
      <a:dk2>
        <a:srgbClr val="000000"/>
      </a:dk2>
      <a:lt2>
        <a:srgbClr val="E8DEC9"/>
      </a:lt2>
      <a:accent1>
        <a:srgbClr val="F7C547"/>
      </a:accent1>
      <a:accent2>
        <a:srgbClr val="AB3C33"/>
      </a:accent2>
      <a:accent3>
        <a:srgbClr val="506084"/>
      </a:accent3>
      <a:accent4>
        <a:srgbClr val="599EA5"/>
      </a:accent4>
      <a:accent5>
        <a:srgbClr val="758F21"/>
      </a:accent5>
      <a:accent6>
        <a:srgbClr val="894A27"/>
      </a:accent6>
      <a:hlink>
        <a:srgbClr val="506084"/>
      </a:hlink>
      <a:folHlink>
        <a:srgbClr val="828282"/>
      </a:folHlink>
    </a:clrScheme>
    <a:fontScheme name="Currency Symbols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символами валюты (широкоэкранный формат)</Template>
  <TotalTime>251</TotalTime>
  <Words>1096</Words>
  <Application>Microsoft Office PowerPoint</Application>
  <PresentationFormat>Произвольный</PresentationFormat>
  <Paragraphs>80</Paragraphs>
  <Slides>15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Символы валюты 16 х 9</vt:lpstr>
      <vt:lpstr>Финансовая грамотность</vt:lpstr>
      <vt:lpstr>Слайд 2</vt:lpstr>
      <vt:lpstr>Слайд 3</vt:lpstr>
      <vt:lpstr>Банк предлагает кредит 5 миллионов рублей под 15%годовых простого процентного роста или 12% сложного процентного роста сроком на 5 лет</vt:lpstr>
      <vt:lpstr>Кредит: за и против</vt:lpstr>
      <vt:lpstr>Кредит (от латинского «он верит»)</vt:lpstr>
      <vt:lpstr>Слайд 7</vt:lpstr>
      <vt:lpstr>Виды платежей по кредитам</vt:lpstr>
      <vt:lpstr>Простые и сложные проценты</vt:lpstr>
      <vt:lpstr>Полная стоимость кредита</vt:lpstr>
      <vt:lpstr>Применение на практике</vt:lpstr>
      <vt:lpstr>Задача экономического содержания встретиться вам при сдаче ЕГЭ по математике профильного уровня</vt:lpstr>
      <vt:lpstr>Кредит: за и против</vt:lpstr>
      <vt:lpstr>Финансовая грамотность</vt:lpstr>
      <vt:lpstr>Брать или не брать?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Презентация2</dc:title>
  <dc:creator>Одегова Оксана</dc:creator>
  <cp:lastModifiedBy>GMR</cp:lastModifiedBy>
  <cp:revision>11</cp:revision>
  <dcterms:created xsi:type="dcterms:W3CDTF">2024-03-10T19:54:12Z</dcterms:created>
  <dcterms:modified xsi:type="dcterms:W3CDTF">2026-05-21T09:43:40Z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