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56" r:id="rId2"/>
    <p:sldId id="259" r:id="rId3"/>
    <p:sldId id="257" r:id="rId4"/>
    <p:sldId id="258" r:id="rId5"/>
    <p:sldId id="260" r:id="rId6"/>
    <p:sldId id="282" r:id="rId7"/>
    <p:sldId id="283" r:id="rId8"/>
    <p:sldId id="263" r:id="rId9"/>
    <p:sldId id="264" r:id="rId10"/>
    <p:sldId id="265" r:id="rId11"/>
    <p:sldId id="266" r:id="rId12"/>
    <p:sldId id="267" r:id="rId13"/>
    <p:sldId id="268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85" r:id="rId22"/>
    <p:sldId id="280" r:id="rId23"/>
    <p:sldId id="286" r:id="rId24"/>
    <p:sldId id="284" r:id="rId25"/>
    <p:sldId id="281" r:id="rId2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44" autoAdjust="0"/>
    <p:restoredTop sz="89964" autoAdjust="0"/>
  </p:normalViewPr>
  <p:slideViewPr>
    <p:cSldViewPr snapToGrid="0">
      <p:cViewPr varScale="1">
        <p:scale>
          <a:sx n="41" d="100"/>
          <a:sy n="41" d="100"/>
        </p:scale>
        <p:origin x="984" y="3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7A04DE8-BF34-4B76-AF74-5CD89C76034F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C4D134-F926-44A6-9C68-7C8E233673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65431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C4D134-F926-44A6-9C68-7C8E233673D4}" type="slidenum">
              <a:rPr lang="ru-RU" smtClean="0"/>
              <a:t>25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87599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8D077-866B-40F2-A39D-5DEAD2C6B2C4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98730E-7A1D-476A-A744-B868EEFF50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69652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8D077-866B-40F2-A39D-5DEAD2C6B2C4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98730E-7A1D-476A-A744-B868EEFF50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02812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8D077-866B-40F2-A39D-5DEAD2C6B2C4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98730E-7A1D-476A-A744-B868EEFF50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56098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8D077-866B-40F2-A39D-5DEAD2C6B2C4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98730E-7A1D-476A-A744-B868EEFF50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65634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8D077-866B-40F2-A39D-5DEAD2C6B2C4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98730E-7A1D-476A-A744-B868EEFF50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6603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8D077-866B-40F2-A39D-5DEAD2C6B2C4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98730E-7A1D-476A-A744-B868EEFF50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51108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8D077-866B-40F2-A39D-5DEAD2C6B2C4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98730E-7A1D-476A-A744-B868EEFF50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75481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8D077-866B-40F2-A39D-5DEAD2C6B2C4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98730E-7A1D-476A-A744-B868EEFF50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8592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8D077-866B-40F2-A39D-5DEAD2C6B2C4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98730E-7A1D-476A-A744-B868EEFF50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73549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8D077-866B-40F2-A39D-5DEAD2C6B2C4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98730E-7A1D-476A-A744-B868EEFF50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99273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8D077-866B-40F2-A39D-5DEAD2C6B2C4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98730E-7A1D-476A-A744-B868EEFF50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70898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68D077-866B-40F2-A39D-5DEAD2C6B2C4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98730E-7A1D-476A-A744-B868EEFF50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72189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eg"/><Relationship Id="rId4" Type="http://schemas.openxmlformats.org/officeDocument/2006/relationships/image" Target="../media/image16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jpeg"/><Relationship Id="rId4" Type="http://schemas.openxmlformats.org/officeDocument/2006/relationships/image" Target="../media/image19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jpeg"/><Relationship Id="rId4" Type="http://schemas.openxmlformats.org/officeDocument/2006/relationships/image" Target="../media/image22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jpg"/><Relationship Id="rId4" Type="http://schemas.openxmlformats.org/officeDocument/2006/relationships/image" Target="../media/image25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jpeg"/><Relationship Id="rId4" Type="http://schemas.openxmlformats.org/officeDocument/2006/relationships/image" Target="../media/image28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jp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533" y="0"/>
            <a:ext cx="1241424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5142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9986" y="218891"/>
            <a:ext cx="7113814" cy="321010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769" y="448945"/>
            <a:ext cx="2569993" cy="56988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108795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305211" cy="6858000"/>
          </a:xfr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498865"/>
            <a:ext cx="2642796" cy="586027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9400" y="205468"/>
            <a:ext cx="7680106" cy="3465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732951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931" y="243316"/>
            <a:ext cx="12422777" cy="6858000"/>
          </a:xfrm>
        </p:spPr>
      </p:pic>
      <p:sp>
        <p:nvSpPr>
          <p:cNvPr id="3" name="Прямоугольник 2"/>
          <p:cNvSpPr/>
          <p:nvPr/>
        </p:nvSpPr>
        <p:spPr>
          <a:xfrm>
            <a:off x="580571" y="365126"/>
            <a:ext cx="12053389" cy="69249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ЗАЩИТА  БЛЮДА.</a:t>
            </a:r>
            <a:endParaRPr lang="ru-RU" sz="2400" b="1" dirty="0"/>
          </a:p>
          <a:p>
            <a:r>
              <a:rPr lang="ru-RU" sz="2400" b="1" dirty="0" smtClean="0"/>
              <a:t>Кулебяка </a:t>
            </a:r>
            <a:r>
              <a:rPr lang="ru-RU" sz="2400" b="1" dirty="0"/>
              <a:t>– яркий маркер традиционной русской кухни. </a:t>
            </a:r>
            <a:endParaRPr lang="ru-RU" sz="2400" b="1" dirty="0" smtClean="0"/>
          </a:p>
          <a:p>
            <a:r>
              <a:rPr lang="ru-RU" sz="2400" b="1" dirty="0" smtClean="0"/>
              <a:t>Без </a:t>
            </a:r>
            <a:r>
              <a:rPr lang="ru-RU" sz="2400" b="1" dirty="0"/>
              <a:t>продолговатого закрытого пирога со сложной и разнообразной начинкой не обходилось в старину ни одно застолье, будь оно обычным крестьянским или праздничным, царским.</a:t>
            </a:r>
          </a:p>
          <a:p>
            <a:r>
              <a:rPr lang="ru-RU" sz="2400" b="1" dirty="0"/>
              <a:t>Кулебякой наедались, угощались, наслаждались, удивляясь нежному вкусу, тающей во рту многоярусной начинке, которая (о чудо!) никогда не смешивалась, а лежала ровными пластами, отделёнными друг от друга тонкой перегородкой блинчика. </a:t>
            </a:r>
            <a:endParaRPr lang="ru-RU" sz="2400" b="1" dirty="0" smtClean="0"/>
          </a:p>
          <a:p>
            <a:r>
              <a:rPr lang="ru-RU" sz="2400" b="1" dirty="0" smtClean="0"/>
              <a:t>Этот</a:t>
            </a:r>
            <a:r>
              <a:rPr lang="ru-RU" sz="2400" b="1" dirty="0"/>
              <a:t>, высший пилотаж русской выпечки очень восхитил приезжих французских поваров в 19 веке. </a:t>
            </a:r>
            <a:endParaRPr lang="ru-RU" sz="2400" b="1" dirty="0" smtClean="0"/>
          </a:p>
          <a:p>
            <a:r>
              <a:rPr lang="ru-RU" sz="2400" b="1" dirty="0" smtClean="0"/>
              <a:t>До </a:t>
            </a:r>
            <a:r>
              <a:rPr lang="ru-RU" sz="2400" b="1" dirty="0"/>
              <a:t>такой степени, что они </a:t>
            </a:r>
            <a:r>
              <a:rPr lang="ru-RU" sz="2400" b="1" dirty="0" smtClean="0"/>
              <a:t>позаимствовали</a:t>
            </a:r>
          </a:p>
          <a:p>
            <a:r>
              <a:rPr lang="ru-RU" sz="2400" b="1" dirty="0" smtClean="0"/>
              <a:t> </a:t>
            </a:r>
            <a:r>
              <a:rPr lang="ru-RU" sz="2400" b="1" dirty="0"/>
              <a:t>не только технику выполнения кулебяки, но и её название, </a:t>
            </a:r>
            <a:endParaRPr lang="ru-RU" sz="2400" b="1" dirty="0" smtClean="0"/>
          </a:p>
          <a:p>
            <a:r>
              <a:rPr lang="ru-RU" sz="2400" b="1" dirty="0" smtClean="0"/>
              <a:t>потчуя </a:t>
            </a:r>
            <a:r>
              <a:rPr lang="ru-RU" sz="2400" b="1" dirty="0"/>
              <a:t>потом своих </a:t>
            </a:r>
            <a:r>
              <a:rPr lang="ru-RU" sz="2400" b="1" dirty="0" smtClean="0"/>
              <a:t>соотечественников</a:t>
            </a:r>
          </a:p>
          <a:p>
            <a:r>
              <a:rPr lang="ru-RU" sz="2400" b="1" dirty="0" smtClean="0"/>
              <a:t> </a:t>
            </a:r>
            <a:r>
              <a:rPr lang="ru-RU" sz="2400" b="1" dirty="0"/>
              <a:t>вкусной русской выпечкой по имени «</a:t>
            </a:r>
            <a:r>
              <a:rPr lang="ru-RU" sz="2400" b="1" dirty="0" err="1"/>
              <a:t>coulibiaca</a:t>
            </a:r>
            <a:r>
              <a:rPr lang="ru-RU" sz="2400" b="1" dirty="0" smtClean="0"/>
              <a:t>».</a:t>
            </a:r>
          </a:p>
          <a:p>
            <a:endParaRPr lang="ru-RU" b="1" dirty="0"/>
          </a:p>
          <a:p>
            <a:endParaRPr lang="ru-RU" b="1" dirty="0" smtClean="0"/>
          </a:p>
          <a:p>
            <a:endParaRPr lang="ru-RU" b="1" dirty="0"/>
          </a:p>
          <a:p>
            <a:endParaRPr lang="ru-RU" b="1" dirty="0" smtClean="0"/>
          </a:p>
          <a:p>
            <a:endParaRPr lang="ru-RU" b="1" dirty="0"/>
          </a:p>
          <a:p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97434657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6" name="Прямоугольник 5"/>
          <p:cNvSpPr/>
          <p:nvPr/>
        </p:nvSpPr>
        <p:spPr>
          <a:xfrm>
            <a:off x="101601" y="130630"/>
            <a:ext cx="11872686" cy="637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/>
              <a:t>Кулебяка должна быть аппетитная, бесстыдная, во всей своей наготе, чтоб соблазн был. Подмигнешь на нее глазом, отрежешь этакий кусище и пальцами над ней пошевелишь вот этак, от избытка чувств. Станешь ее есть, а с нее масло, как слезы, начинка жирная, сочная, с яйцами, с потрохами, с луком…</a:t>
            </a:r>
          </a:p>
          <a:p>
            <a:r>
              <a:rPr lang="ru-RU" sz="2400" b="1" dirty="0"/>
              <a:t>Антон Павлович Чехов, «Сирена»</a:t>
            </a:r>
          </a:p>
          <a:p>
            <a:r>
              <a:rPr lang="ru-RU" sz="2400" b="1" dirty="0"/>
              <a:t>А теперь Николай Васильевич Гоголь со своим бессмертным романом «Мёртвые души»:</a:t>
            </a:r>
          </a:p>
          <a:p>
            <a:r>
              <a:rPr lang="ru-RU" sz="2400" b="1" dirty="0"/>
              <a:t>    Да, кулебяку сделай на четыре угла, в один угол положи ты мне щёки осетра да визигу, в другой запусти гречневой каши, да грибочков с луком, да молок сладких, да мозгов, да ещё знаешь там этакого… Да чтоб с одного боку она, понимаешь, зарумянилась бы, а с другого пусти полегче. Да </a:t>
            </a:r>
            <a:r>
              <a:rPr lang="ru-RU" sz="2400" b="1" dirty="0" err="1"/>
              <a:t>исподку</a:t>
            </a:r>
            <a:r>
              <a:rPr lang="ru-RU" sz="2400" b="1" dirty="0"/>
              <a:t>-то, понимаешь, пропеки её так, чтобы рассыпалась, чтобы её всю проняло, знаешь, соком, чтобы не услышал её во рту – как снег растаяла.</a:t>
            </a:r>
          </a:p>
          <a:p>
            <a:r>
              <a:rPr lang="ru-RU" sz="2400" b="1" dirty="0"/>
              <a:t>И в заключении. По большому гамбургскому счету начинку можно сотворить любую. Бывает так, что фарш получается очень сочным. В таком случае можно пойти на 4 угла, в том смысле, что понадобятся тонкие такие блинчики и фарш можно будет этими блинами проложить.</a:t>
            </a:r>
          </a:p>
        </p:txBody>
      </p:sp>
    </p:spTree>
    <p:extLst>
      <p:ext uri="{BB962C8B-B14F-4D97-AF65-F5344CB8AC3E}">
        <p14:creationId xmlns:p14="http://schemas.microsoft.com/office/powerpoint/2010/main" val="54996269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2191998" cy="6858000"/>
          </a:xfr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90223">
            <a:off x="2499537" y="875446"/>
            <a:ext cx="5107109" cy="51071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850396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8212" y="592897"/>
            <a:ext cx="4049127" cy="429694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756" y="979261"/>
            <a:ext cx="3875484" cy="516731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6966" y="166478"/>
            <a:ext cx="2446892" cy="3262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890562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65433" y="0"/>
            <a:ext cx="2607468" cy="347662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326" y="1690688"/>
            <a:ext cx="4169391" cy="446820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9669" y="365125"/>
            <a:ext cx="3346689" cy="44622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493145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9987" y="365125"/>
            <a:ext cx="3567203" cy="473653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749" y="823367"/>
            <a:ext cx="3250956" cy="577947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50206" y="192309"/>
            <a:ext cx="2640597" cy="35207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828942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6792" y="772893"/>
            <a:ext cx="2933726" cy="391163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8972" y="365125"/>
            <a:ext cx="3873282" cy="277665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691" y="1046049"/>
            <a:ext cx="3030770" cy="53880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928627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60" y="972457"/>
            <a:ext cx="4123815" cy="549841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8376" y="497990"/>
            <a:ext cx="2763611" cy="491308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25704" y="120618"/>
            <a:ext cx="2500962" cy="3334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42584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83672" y="365124"/>
            <a:ext cx="10370127" cy="3805094"/>
          </a:xfrm>
        </p:spPr>
        <p:txBody>
          <a:bodyPr>
            <a:normAutofit/>
          </a:bodyPr>
          <a:lstStyle/>
          <a:p>
            <a:r>
              <a:rPr lang="ru-RU" sz="2700" dirty="0" smtClean="0"/>
              <a:t> </a:t>
            </a:r>
            <a:r>
              <a:rPr lang="ru-RU" sz="2700" b="1" dirty="0" smtClean="0"/>
              <a:t>Введение:</a:t>
            </a:r>
            <a:br>
              <a:rPr lang="ru-RU" sz="2700" b="1" dirty="0" smtClean="0"/>
            </a:br>
            <a:r>
              <a:rPr lang="ru-RU" sz="2700" b="1" dirty="0" smtClean="0"/>
              <a:t>     Прежде, чем начать проектную деятельность,  обратим внимание на интерес детей к фольклору, его самобытности, к тому, что он несёт познавательную и воспитательную функцию. Это позволило выбрать привлекательную тему для дальнейшей работы.</a:t>
            </a:r>
            <a:br>
              <a:rPr lang="ru-RU" sz="2700" b="1" dirty="0" smtClean="0"/>
            </a:br>
            <a:r>
              <a:rPr lang="ru-RU" sz="2700" b="1" dirty="0" smtClean="0"/>
              <a:t>Тип проекта: Познавательно-творческий 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sz="2700" b="1" dirty="0" smtClean="0"/>
              <a:t>Сроки проекта: краткосрочный</a:t>
            </a:r>
            <a:br>
              <a:rPr lang="ru-RU" sz="2700" b="1" dirty="0" smtClean="0"/>
            </a:br>
            <a:r>
              <a:rPr lang="ru-RU" sz="2700" b="1" dirty="0" smtClean="0"/>
              <a:t>Участники проекта: Воспитатели, дети, родители.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b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"/>
            <a:ext cx="12191999" cy="6858000"/>
          </a:xfrm>
        </p:spPr>
      </p:pic>
      <p:sp>
        <p:nvSpPr>
          <p:cNvPr id="3" name="Прямоугольник 2"/>
          <p:cNvSpPr/>
          <p:nvPr/>
        </p:nvSpPr>
        <p:spPr>
          <a:xfrm>
            <a:off x="174171" y="1"/>
            <a:ext cx="12017829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 </a:t>
            </a:r>
            <a:r>
              <a:rPr lang="ru-RU" sz="2400" b="1" dirty="0"/>
              <a:t>Введение:</a:t>
            </a:r>
            <a:br>
              <a:rPr lang="ru-RU" sz="2400" b="1" dirty="0"/>
            </a:br>
            <a:r>
              <a:rPr lang="ru-RU" sz="2400" b="1" dirty="0"/>
              <a:t>     Прежде, чем начать проектную деятельность,  обратим внимание на интерес детей к фольклору, его самобытности, к тому, что он несёт познавательную и воспитательную функцию. Это позволило выбрать привлекательную тему для дальнейшей работы.</a:t>
            </a:r>
            <a:br>
              <a:rPr lang="ru-RU" sz="2400" b="1" dirty="0"/>
            </a:br>
            <a:r>
              <a:rPr lang="ru-RU" sz="2400" b="1" dirty="0"/>
              <a:t>Тип проекта: Познавательно-творческий </a:t>
            </a:r>
            <a:br>
              <a:rPr lang="ru-RU" sz="2400" b="1" dirty="0"/>
            </a:br>
            <a:r>
              <a:rPr lang="ru-RU" sz="2400" b="1" dirty="0"/>
              <a:t>Сроки проекта: краткосрочный</a:t>
            </a:r>
            <a:br>
              <a:rPr lang="ru-RU" sz="2400" b="1" dirty="0"/>
            </a:br>
            <a:r>
              <a:rPr lang="ru-RU" sz="2400" b="1" dirty="0"/>
              <a:t>Участники проекта: Воспитатели, дети, родители.</a:t>
            </a:r>
            <a:br>
              <a:rPr lang="ru-RU" sz="2400" b="1" dirty="0"/>
            </a:b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4285433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779" y="1690688"/>
            <a:ext cx="3660166" cy="485997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9142" y="631564"/>
            <a:ext cx="3487884" cy="465051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4619" y="66885"/>
            <a:ext cx="2521587" cy="33621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497745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06480" y="166249"/>
            <a:ext cx="5794829" cy="326275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129" y="845344"/>
            <a:ext cx="3875484" cy="5167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15320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498" y="210231"/>
            <a:ext cx="9948215" cy="44891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9213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210" y="793069"/>
            <a:ext cx="3668979" cy="504520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0169" y="217715"/>
            <a:ext cx="3195896" cy="43946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871785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2363561"/>
          </a:xfrm>
        </p:spPr>
        <p:txBody>
          <a:bodyPr>
            <a:normAutofit fontScale="90000"/>
          </a:bodyPr>
          <a:lstStyle/>
          <a:p>
            <a:r>
              <a:rPr lang="ru-RU" sz="2400" b="1" dirty="0" smtClean="0"/>
              <a:t> главный результат – это то, что у детей </a:t>
            </a:r>
            <a:r>
              <a:rPr lang="ru-RU" sz="2400" b="1" dirty="0" err="1" smtClean="0"/>
              <a:t>заложилось</a:t>
            </a:r>
            <a:r>
              <a:rPr lang="ru-RU" sz="2400" b="1" dirty="0" smtClean="0"/>
              <a:t> в сознании реалистическое представление о традициях и обычаях русского народа. Что способствует воспитанию патриотизма и любви к Родине.</a:t>
            </a:r>
            <a:br>
              <a:rPr lang="ru-RU" sz="2400" b="1" dirty="0" smtClean="0"/>
            </a:br>
            <a:r>
              <a:rPr lang="ru-RU" sz="2400" b="1" dirty="0" smtClean="0"/>
              <a:t>Совместно с родителями приготовили костюмы, атрибуты. Родители приготовили различные блюда, исполнили частушки, играли в игры,  защитили главное блюдо, активно торговали. Все участники испытали положительные эмоции.</a:t>
            </a:r>
            <a:br>
              <a:rPr lang="ru-RU" sz="2400" b="1" dirty="0" smtClean="0"/>
            </a:br>
            <a:r>
              <a:rPr lang="ru-RU" sz="2400" b="1" dirty="0"/>
              <a:t/>
            </a:r>
            <a:br>
              <a:rPr lang="ru-RU" sz="2400" b="1" dirty="0"/>
            </a:br>
            <a:r>
              <a:rPr lang="ru-RU" sz="2400" b="1" dirty="0" smtClean="0"/>
              <a:t/>
            </a:r>
            <a:br>
              <a:rPr lang="ru-RU" sz="2400" b="1" dirty="0" smtClean="0"/>
            </a:br>
            <a:endParaRPr lang="ru-RU" sz="2400" b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551543" y="130630"/>
            <a:ext cx="1130662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 </a:t>
            </a:r>
            <a:r>
              <a:rPr lang="ru-RU" sz="2400" b="1" dirty="0"/>
              <a:t>главный результат – это то, что у детей </a:t>
            </a:r>
            <a:r>
              <a:rPr lang="ru-RU" sz="2400" b="1" dirty="0" err="1"/>
              <a:t>заложилось</a:t>
            </a:r>
            <a:r>
              <a:rPr lang="ru-RU" sz="2400" b="1" dirty="0"/>
              <a:t> в сознании реалистическое представление о традициях и обычаях русского народа. Что способствует воспитанию патриотизма и любви к Родине.</a:t>
            </a:r>
            <a:br>
              <a:rPr lang="ru-RU" sz="2400" b="1" dirty="0"/>
            </a:br>
            <a:r>
              <a:rPr lang="ru-RU" sz="2400" b="1" dirty="0"/>
              <a:t>Совместно с родителями приготовили костюмы, атрибуты. Родители приготовили различные блюда, исполнили частушки, играли в игры,  защитили главное блюдо, активно торговали</a:t>
            </a:r>
            <a:r>
              <a:rPr lang="ru-RU" sz="2400" b="1" dirty="0" smtClean="0"/>
              <a:t>. Представили свои поделки, которые изготовили совместно с детьми.  </a:t>
            </a:r>
            <a:r>
              <a:rPr lang="ru-RU" sz="2400" b="1" dirty="0"/>
              <a:t>Все участники испытали положительные эмоции.</a:t>
            </a:r>
            <a:br>
              <a:rPr lang="ru-RU" sz="2400" b="1" dirty="0"/>
            </a:br>
            <a:r>
              <a:rPr lang="ru-RU" sz="2400" b="1" dirty="0"/>
              <a:t/>
            </a:r>
            <a:br>
              <a:rPr lang="ru-RU" sz="2400" b="1" dirty="0"/>
            </a:b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337898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                 СПАСИБО  ЗА  ВНИМАНИЕ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122936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641600" y="493486"/>
            <a:ext cx="837474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b="1" dirty="0">
                <a:solidFill>
                  <a:srgbClr val="002060"/>
                </a:solidFill>
              </a:rPr>
              <a:t>СПАСИБО  ЗА  ВНИМАНИЕ</a:t>
            </a:r>
          </a:p>
        </p:txBody>
      </p:sp>
    </p:spTree>
    <p:extLst>
      <p:ext uri="{BB962C8B-B14F-4D97-AF65-F5344CB8AC3E}">
        <p14:creationId xmlns:p14="http://schemas.microsoft.com/office/powerpoint/2010/main" val="1353550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4172" y="362857"/>
            <a:ext cx="12031682" cy="8418285"/>
          </a:xfrm>
        </p:spPr>
        <p:txBody>
          <a:bodyPr>
            <a:normAutofit/>
          </a:bodyPr>
          <a:lstStyle/>
          <a:p>
            <a:r>
              <a:rPr lang="ru-RU" sz="2700" b="1" dirty="0" smtClean="0"/>
              <a:t>Актуальность проекта.  </a:t>
            </a:r>
            <a:br>
              <a:rPr lang="ru-RU" sz="2700" b="1" dirty="0" smtClean="0"/>
            </a:br>
            <a:r>
              <a:rPr lang="ru-RU" sz="2700" b="1" dirty="0" smtClean="0"/>
              <a:t>    Данный  проект  актуален  тем,  что  способствует  приобщению  детей  к  получению информации  об обычаях и традициях своей национальной культуры, помогает обогатить кругозор детей. Воспитания патриотизма и любви к Родине. У детей закладывается в сознании реалистическое представление о традициях и обычаях русского народа. Способствует развитию познавательной и творческой активности детей.</a:t>
            </a:r>
            <a:br>
              <a:rPr lang="ru-RU" sz="2700" b="1" dirty="0" smtClean="0"/>
            </a:br>
            <a:r>
              <a:rPr lang="ru-RU" sz="2700" b="1" dirty="0" smtClean="0"/>
              <a:t> Наиболее эффективный способ реализации задач нравственно-патриотического воспитания – это организация проектной деятельности. Нами разработан проект: «Русская ярмарка».</a:t>
            </a:r>
            <a:br>
              <a:rPr lang="ru-RU" sz="2700" b="1" dirty="0" smtClean="0"/>
            </a:br>
            <a:r>
              <a:rPr lang="ru-RU" sz="2700" b="1" dirty="0"/>
              <a:t/>
            </a:r>
            <a:br>
              <a:rPr lang="ru-RU" sz="2700" b="1" dirty="0"/>
            </a:br>
            <a:r>
              <a:rPr lang="ru-RU" sz="2700" b="1" dirty="0" smtClean="0"/>
              <a:t/>
            </a:r>
            <a:br>
              <a:rPr lang="ru-RU" sz="2700" b="1" dirty="0" smtClean="0"/>
            </a:br>
            <a:r>
              <a:rPr lang="ru-RU" sz="2700" b="1" dirty="0"/>
              <a:t/>
            </a:r>
            <a:br>
              <a:rPr lang="ru-RU" sz="2700" b="1" dirty="0"/>
            </a:br>
            <a:r>
              <a:rPr lang="ru-RU" sz="2700" b="1" dirty="0" smtClean="0"/>
              <a:t/>
            </a:r>
            <a:br>
              <a:rPr lang="ru-RU" sz="2700" b="1" dirty="0" smtClean="0"/>
            </a:br>
            <a:r>
              <a:rPr lang="ru-RU" sz="2700" b="1" dirty="0"/>
              <a:t/>
            </a:r>
            <a:br>
              <a:rPr lang="ru-RU" sz="2700" b="1" dirty="0"/>
            </a:br>
            <a:r>
              <a:rPr lang="ru-RU" sz="2700" b="1" dirty="0" smtClean="0"/>
              <a:t/>
            </a:r>
            <a:br>
              <a:rPr lang="ru-RU" sz="2700" b="1" dirty="0" smtClean="0"/>
            </a:br>
            <a:r>
              <a:rPr lang="ru-RU" sz="2700" b="1" dirty="0" smtClean="0"/>
              <a:t/>
            </a:r>
            <a:br>
              <a:rPr lang="ru-RU" sz="2700" b="1" dirty="0" smtClean="0"/>
            </a:br>
            <a:r>
              <a:rPr lang="ru-RU" sz="2700" b="1" dirty="0"/>
              <a:t/>
            </a:r>
            <a:br>
              <a:rPr lang="ru-RU" sz="2700" b="1" dirty="0"/>
            </a:br>
            <a:r>
              <a:rPr lang="ru-RU" sz="2700" b="1" dirty="0" smtClean="0"/>
              <a:t/>
            </a:r>
            <a:br>
              <a:rPr lang="ru-RU" sz="2700" b="1" dirty="0" smtClean="0"/>
            </a:br>
            <a:r>
              <a:rPr lang="ru-RU" sz="2700" b="1" dirty="0"/>
              <a:t/>
            </a:r>
            <a:br>
              <a:rPr lang="ru-RU" sz="2700" b="1" dirty="0"/>
            </a:br>
            <a:endParaRPr lang="ru-RU" b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86013" cy="7090229"/>
          </a:xfrm>
        </p:spPr>
      </p:pic>
      <p:sp>
        <p:nvSpPr>
          <p:cNvPr id="3" name="Прямоугольник 2"/>
          <p:cNvSpPr/>
          <p:nvPr/>
        </p:nvSpPr>
        <p:spPr>
          <a:xfrm>
            <a:off x="0" y="0"/>
            <a:ext cx="12409714" cy="40719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/>
              <a:t>Актуальность проекта.  </a:t>
            </a:r>
            <a:br>
              <a:rPr lang="ru-RU" sz="2400" b="1" dirty="0"/>
            </a:br>
            <a:r>
              <a:rPr lang="ru-RU" sz="2400" b="1" dirty="0"/>
              <a:t>    Данный  проект  актуален  тем,  что  способствует  приобщению  детей  к  получению информации  об обычаях и традициях своей национальной культуры, помогает обогатить кругозор детей. Воспитания патриотизма и любви к Родине. У детей закладывается в сознании реалистическое представление о традициях и обычаях русского народа. Способствует развитию познавательной и творческой активности детей.</a:t>
            </a:r>
            <a:br>
              <a:rPr lang="ru-RU" sz="2400" b="1" dirty="0"/>
            </a:br>
            <a:r>
              <a:rPr lang="ru-RU" sz="2400" b="1" dirty="0"/>
              <a:t> Наиболее эффективный способ реализации задач нравственно-патриотического воспитания – это организация проектной деятельности. Нами разработан проект: «Русская ярмарка».</a:t>
            </a:r>
            <a:br>
              <a:rPr lang="ru-RU" sz="2400" b="1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79298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79418" y="360219"/>
            <a:ext cx="8991600" cy="1337952"/>
          </a:xfrm>
        </p:spPr>
        <p:txBody>
          <a:bodyPr>
            <a:normAutofit fontScale="90000"/>
          </a:bodyPr>
          <a:lstStyle/>
          <a:p>
            <a:r>
              <a:rPr lang="ru-RU" sz="2400" b="1" dirty="0" smtClean="0"/>
              <a:t>Проблема:</a:t>
            </a:r>
            <a:br>
              <a:rPr lang="ru-RU" sz="2400" b="1" dirty="0" smtClean="0"/>
            </a:br>
            <a:r>
              <a:rPr lang="ru-RU" sz="2400" b="1" dirty="0" smtClean="0"/>
              <a:t> Недостаточные знания  об обычаях и традициях своей национальной культуры. Многие родители просто не уделяют внимания знакомству  детей с русским фольклором  традициям и историей её возникновения.</a:t>
            </a:r>
            <a:endParaRPr lang="ru-RU" sz="2400" b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57999"/>
          </a:xfrm>
        </p:spPr>
      </p:pic>
      <p:sp>
        <p:nvSpPr>
          <p:cNvPr id="3" name="Прямоугольник 2"/>
          <p:cNvSpPr/>
          <p:nvPr/>
        </p:nvSpPr>
        <p:spPr>
          <a:xfrm>
            <a:off x="740229" y="360218"/>
            <a:ext cx="1100182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/>
              <a:t>Проблема:</a:t>
            </a:r>
            <a:br>
              <a:rPr lang="ru-RU" sz="2400" b="1" dirty="0"/>
            </a:br>
            <a:r>
              <a:rPr lang="ru-RU" sz="2400" b="1" dirty="0"/>
              <a:t> Недостаточные знания  об обычаях и традициях своей национальной культуры. Многие родители просто не уделяют внимания знакомству  детей с русским фольклором  традициям и историей её возникновения.</a:t>
            </a:r>
          </a:p>
        </p:txBody>
      </p:sp>
    </p:spTree>
    <p:extLst>
      <p:ext uri="{BB962C8B-B14F-4D97-AF65-F5344CB8AC3E}">
        <p14:creationId xmlns:p14="http://schemas.microsoft.com/office/powerpoint/2010/main" val="3752722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54629" y="522513"/>
            <a:ext cx="9361714" cy="2467429"/>
          </a:xfrm>
        </p:spPr>
        <p:txBody>
          <a:bodyPr>
            <a:normAutofit fontScale="90000"/>
          </a:bodyPr>
          <a:lstStyle/>
          <a:p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dirty="0" smtClean="0"/>
              <a:t>Цель: </a:t>
            </a:r>
            <a:br>
              <a:rPr lang="ru-RU" sz="2400" b="1" dirty="0" smtClean="0"/>
            </a:br>
            <a:r>
              <a:rPr lang="ru-RU" sz="2400" b="1" dirty="0" smtClean="0"/>
              <a:t> Проект направлен на развитие интеллектуально-творческого потенциала детей путём приобщения детей к русскому фольклору и традициям русского народа</a:t>
            </a:r>
            <a:r>
              <a:rPr lang="ru-RU" b="1" dirty="0" smtClean="0"/>
              <a:t>.</a:t>
            </a:r>
            <a:br>
              <a:rPr lang="ru-RU" b="1" dirty="0" smtClean="0"/>
            </a:br>
            <a:r>
              <a:rPr lang="ru-RU" sz="2700" b="1" dirty="0" smtClean="0"/>
              <a:t/>
            </a:r>
            <a:br>
              <a:rPr lang="ru-RU" sz="2700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endParaRPr lang="ru-RU" b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</p:spPr>
      </p:pic>
      <p:sp>
        <p:nvSpPr>
          <p:cNvPr id="5" name="Прямоугольник 4"/>
          <p:cNvSpPr/>
          <p:nvPr/>
        </p:nvSpPr>
        <p:spPr>
          <a:xfrm>
            <a:off x="1103086" y="624114"/>
            <a:ext cx="102616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/>
              <a:t>Цель: </a:t>
            </a:r>
            <a:br>
              <a:rPr lang="ru-RU" sz="2400" b="1" dirty="0"/>
            </a:br>
            <a:r>
              <a:rPr lang="ru-RU" sz="2400" b="1" dirty="0"/>
              <a:t> Проект направлен на развитие интеллектуально-творческого потенциала детей путём приобщения детей к русскому фольклору и традициям русского народа.</a:t>
            </a:r>
            <a:br>
              <a:rPr lang="ru-RU" sz="2400" b="1" dirty="0"/>
            </a:b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2461374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2364220"/>
          </a:xfrm>
        </p:spPr>
        <p:txBody>
          <a:bodyPr>
            <a:normAutofit fontScale="90000"/>
          </a:bodyPr>
          <a:lstStyle/>
          <a:p>
            <a:r>
              <a:rPr lang="ru-RU" sz="2700" dirty="0" smtClean="0"/>
              <a:t/>
            </a:r>
            <a:br>
              <a:rPr lang="ru-RU" sz="2700" dirty="0" smtClean="0"/>
            </a:br>
            <a:r>
              <a:rPr lang="ru-RU" sz="2700" dirty="0"/>
              <a:t/>
            </a:r>
            <a:br>
              <a:rPr lang="ru-RU" sz="2700" dirty="0"/>
            </a:br>
            <a:r>
              <a:rPr lang="ru-RU" sz="2700" dirty="0" smtClean="0"/>
              <a:t/>
            </a:r>
            <a:br>
              <a:rPr lang="ru-RU" sz="2700" dirty="0" smtClean="0"/>
            </a:br>
            <a:r>
              <a:rPr lang="ru-RU" sz="2700" dirty="0"/>
              <a:t/>
            </a:r>
            <a:br>
              <a:rPr lang="ru-RU" sz="2700" dirty="0"/>
            </a:br>
            <a:r>
              <a:rPr lang="ru-RU" sz="2700" dirty="0" smtClean="0"/>
              <a:t/>
            </a:r>
            <a:br>
              <a:rPr lang="ru-RU" sz="2700" dirty="0" smtClean="0"/>
            </a:br>
            <a:r>
              <a:rPr lang="ru-RU" sz="2700" b="1" dirty="0" smtClean="0"/>
              <a:t>Задачи:</a:t>
            </a:r>
            <a:r>
              <a:rPr lang="ru-RU" sz="2700" b="1" dirty="0"/>
              <a:t/>
            </a:r>
            <a:br>
              <a:rPr lang="ru-RU" sz="2700" b="1" dirty="0"/>
            </a:br>
            <a:r>
              <a:rPr lang="ru-RU" sz="2700" b="1" dirty="0" smtClean="0"/>
              <a:t>1.Формировать исследовательские навыки: Получить как можно больше новых сведений о том, что является предметом их исследования, о русских народных традициях, о проведениях ярмарочных гуляний</a:t>
            </a:r>
            <a:r>
              <a:rPr lang="ru-RU" sz="2700" b="1" dirty="0"/>
              <a:t/>
            </a:r>
            <a:br>
              <a:rPr lang="ru-RU" sz="2700" b="1" dirty="0"/>
            </a:br>
            <a:r>
              <a:rPr lang="ru-RU" sz="2700" b="1" dirty="0" smtClean="0"/>
              <a:t>2.знакомство с традиционными героями ярмарок (скоморохами). Развивать умственные операции анализ, сравнения, обобщения, классификация</a:t>
            </a:r>
            <a:r>
              <a:rPr lang="ru-RU" sz="2700" b="1" dirty="0"/>
              <a:t/>
            </a:r>
            <a:br>
              <a:rPr lang="ru-RU" sz="2700" b="1" dirty="0"/>
            </a:br>
            <a:r>
              <a:rPr lang="ru-RU" sz="2700" b="1" dirty="0" smtClean="0"/>
              <a:t>3.воспитание интереса и любви к русской национальной культуре, народному творчеству, обычаям, традициям, обрядам.</a:t>
            </a:r>
            <a:br>
              <a:rPr lang="ru-RU" sz="2700" b="1" dirty="0" smtClean="0"/>
            </a:br>
            <a:r>
              <a:rPr lang="ru-RU" sz="2700" b="1" dirty="0" smtClean="0"/>
              <a:t>3.привлечение родителей к участию в празднике.</a:t>
            </a:r>
            <a:br>
              <a:rPr lang="ru-RU" sz="2700" b="1" dirty="0" smtClean="0"/>
            </a:br>
            <a:r>
              <a:rPr lang="ru-RU" sz="2700" b="1" dirty="0"/>
              <a:t/>
            </a:r>
            <a:br>
              <a:rPr lang="ru-RU" sz="2700" b="1" dirty="0"/>
            </a:br>
            <a:r>
              <a:rPr lang="ru-RU" sz="2700" b="1" dirty="0" smtClean="0"/>
              <a:t/>
            </a:r>
            <a:br>
              <a:rPr lang="ru-RU" sz="2700" b="1" dirty="0" smtClean="0"/>
            </a:br>
            <a:endParaRPr lang="ru-RU" sz="2700" b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233564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0" y="101600"/>
            <a:ext cx="12233564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/>
              <a:t>Задачи:</a:t>
            </a:r>
            <a:br>
              <a:rPr lang="ru-RU" sz="2400" b="1" dirty="0"/>
            </a:br>
            <a:r>
              <a:rPr lang="ru-RU" sz="2400" b="1" dirty="0"/>
              <a:t>1.Формировать исследовательские навыки: Получить как можно больше новых сведений о том, что является предметом их исследования, о русских народных традициях, о проведениях ярмарочных гуляний</a:t>
            </a:r>
            <a:br>
              <a:rPr lang="ru-RU" sz="2400" b="1" dirty="0"/>
            </a:br>
            <a:r>
              <a:rPr lang="ru-RU" sz="2400" b="1" dirty="0"/>
              <a:t>2.знакомство с традиционными героями ярмарок (скоморохами). Развивать умственные операции анализ, сравнения, обобщения, классификация</a:t>
            </a:r>
            <a:br>
              <a:rPr lang="ru-RU" sz="2400" b="1" dirty="0"/>
            </a:br>
            <a:r>
              <a:rPr lang="ru-RU" sz="2400" b="1" dirty="0"/>
              <a:t>3.воспитание интереса и любви к русской национальной культуре, народному творчеству, обычаям, традициям, обрядам.</a:t>
            </a:r>
            <a:br>
              <a:rPr lang="ru-RU" sz="2400" b="1" dirty="0"/>
            </a:br>
            <a:r>
              <a:rPr lang="ru-RU" sz="2400" b="1" dirty="0"/>
              <a:t>3.привлечение родителей к участию в празднике</a:t>
            </a:r>
            <a:r>
              <a:rPr lang="ru-RU" sz="2400" b="1" dirty="0" smtClean="0"/>
              <a:t>.</a:t>
            </a:r>
          </a:p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62153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2589090"/>
          </a:xfrm>
        </p:spPr>
        <p:txBody>
          <a:bodyPr>
            <a:normAutofit fontScale="90000"/>
          </a:bodyPr>
          <a:lstStyle/>
          <a:p>
            <a:r>
              <a:rPr lang="ru-RU" sz="2700" b="1" dirty="0" smtClean="0"/>
              <a:t>Предполагаемый результат:</a:t>
            </a:r>
            <a:br>
              <a:rPr lang="ru-RU" sz="2700" b="1" dirty="0" smtClean="0"/>
            </a:br>
            <a:r>
              <a:rPr lang="ru-RU" sz="2700" b="1" dirty="0" smtClean="0"/>
              <a:t>1. Воспитывать любовь к Родине при знакомстве с культурой русского народа.</a:t>
            </a:r>
            <a:br>
              <a:rPr lang="ru-RU" sz="2700" b="1" dirty="0" smtClean="0"/>
            </a:br>
            <a:r>
              <a:rPr lang="ru-RU" sz="2700" b="1" dirty="0" smtClean="0"/>
              <a:t>2. Развивать музыкальные, танцевальные, способности детей.</a:t>
            </a:r>
            <a:br>
              <a:rPr lang="ru-RU" sz="2700" b="1" dirty="0" smtClean="0"/>
            </a:br>
            <a:r>
              <a:rPr lang="ru-RU" sz="2700" b="1" dirty="0" smtClean="0"/>
              <a:t>3. Выставка рисунков и поделок на тему «Декоративное творчество».</a:t>
            </a:r>
            <a:br>
              <a:rPr lang="ru-RU" sz="2700" b="1" dirty="0" smtClean="0"/>
            </a:br>
            <a:r>
              <a:rPr lang="ru-RU" sz="2700" b="1" dirty="0" smtClean="0"/>
              <a:t>4. Итоговое мероприятие развлечение  «Ярмарка».</a:t>
            </a:r>
            <a:br>
              <a:rPr lang="ru-RU" sz="2700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endParaRPr lang="ru-RU" b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17715" y="365125"/>
            <a:ext cx="1197428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/>
              <a:t>Предполагаемый результат:</a:t>
            </a:r>
            <a:br>
              <a:rPr lang="ru-RU" sz="2400" b="1" dirty="0"/>
            </a:br>
            <a:r>
              <a:rPr lang="ru-RU" sz="2400" b="1" dirty="0"/>
              <a:t>1. Воспитывать любовь к Родине при знакомстве с культурой русского народа.</a:t>
            </a:r>
            <a:br>
              <a:rPr lang="ru-RU" sz="2400" b="1" dirty="0"/>
            </a:br>
            <a:r>
              <a:rPr lang="ru-RU" sz="2400" b="1" dirty="0"/>
              <a:t>2. Развивать музыкальные, танцевальные, способности детей.</a:t>
            </a:r>
            <a:br>
              <a:rPr lang="ru-RU" sz="2400" b="1" dirty="0"/>
            </a:br>
            <a:r>
              <a:rPr lang="ru-RU" sz="2400" b="1" dirty="0"/>
              <a:t>3. Выставка рисунков и поделок на тему «Декоративное творчество».</a:t>
            </a:r>
            <a:br>
              <a:rPr lang="ru-RU" sz="2400" b="1" dirty="0"/>
            </a:br>
            <a:r>
              <a:rPr lang="ru-RU" sz="2400" b="1" dirty="0"/>
              <a:t>4. Итоговое мероприятие развлечение  «Ярмарка».</a:t>
            </a:r>
            <a:br>
              <a:rPr lang="ru-RU" sz="2400" b="1" dirty="0"/>
            </a:b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409283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893" y="365125"/>
            <a:ext cx="2712095" cy="601393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6570" y="365125"/>
            <a:ext cx="7199849" cy="32489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5248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9053" y="365125"/>
            <a:ext cx="2645893" cy="587095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6101" y="259833"/>
            <a:ext cx="8186800" cy="36942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247989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</TotalTime>
  <Words>1183</Words>
  <Application>Microsoft Office PowerPoint</Application>
  <PresentationFormat>Широкоэкранный</PresentationFormat>
  <Paragraphs>36</Paragraphs>
  <Slides>25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9" baseType="lpstr">
      <vt:lpstr>Arial</vt:lpstr>
      <vt:lpstr>Calibri</vt:lpstr>
      <vt:lpstr>Calibri Light</vt:lpstr>
      <vt:lpstr>Тема Office</vt:lpstr>
      <vt:lpstr>Презентация PowerPoint</vt:lpstr>
      <vt:lpstr> Введение:      Прежде, чем начать проектную деятельность,  обратим внимание на интерес детей к фольклору, его самобытности, к тому, что он несёт познавательную и воспитательную функцию. Это позволило выбрать привлекательную тему для дальнейшей работы. Тип проекта: Познавательно-творческий  Сроки проекта: краткосрочный Участники проекта: Воспитатели, дети, родители. </vt:lpstr>
      <vt:lpstr>Актуальность проекта.       Данный  проект  актуален  тем,  что  способствует  приобщению  детей  к  получению информации  об обычаях и традициях своей национальной культуры, помогает обогатить кругозор детей. Воспитания патриотизма и любви к Родине. У детей закладывается в сознании реалистическое представление о традициях и обычаях русского народа. Способствует развитию познавательной и творческой активности детей.  Наиболее эффективный способ реализации задач нравственно-патриотического воспитания – это организация проектной деятельности. Нами разработан проект: «Русская ярмарка».           </vt:lpstr>
      <vt:lpstr>Проблема:  Недостаточные знания  об обычаях и традициях своей национальной культуры. Многие родители просто не уделяют внимания знакомству  детей с русским фольклором  традициям и историей её возникновения.</vt:lpstr>
      <vt:lpstr>  Цель:   Проект направлен на развитие интеллектуально-творческого потенциала детей путём приобщения детей к русскому фольклору и традициям русского народа.   </vt:lpstr>
      <vt:lpstr>     Задачи: 1.Формировать исследовательские навыки: Получить как можно больше новых сведений о том, что является предметом их исследования, о русских народных традициях, о проведениях ярмарочных гуляний 2.знакомство с традиционными героями ярмарок (скоморохами). Развивать умственные операции анализ, сравнения, обобщения, классификация 3.воспитание интереса и любви к русской национальной культуре, народному творчеству, обычаям, традициям, обрядам. 3.привлечение родителей к участию в празднике.   </vt:lpstr>
      <vt:lpstr>Предполагаемый результат: 1. Воспитывать любовь к Родине при знакомстве с культурой русского народа. 2. Развивать музыкальные, танцевальные, способности детей. 3. Выставка рисунков и поделок на тему «Декоративное творчество». 4. Итоговое мероприятие развлечение  «Ярмарка».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главный результат – это то, что у детей заложилось в сознании реалистическое представление о традициях и обычаях русского народа. Что способствует воспитанию патриотизма и любви к Родине. Совместно с родителями приготовили костюмы, атрибуты. Родители приготовили различные блюда, исполнили частушки, играли в игры,  защитили главное блюдо, активно торговали. Все участники испытали положительные эмоции.   </vt:lpstr>
      <vt:lpstr>                 СПАСИБО  ЗА  ВНИМАНИЕ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hme</dc:creator>
  <cp:lastModifiedBy>hme</cp:lastModifiedBy>
  <cp:revision>25</cp:revision>
  <dcterms:created xsi:type="dcterms:W3CDTF">2023-10-02T06:50:07Z</dcterms:created>
  <dcterms:modified xsi:type="dcterms:W3CDTF">2023-10-03T11:33:15Z</dcterms:modified>
</cp:coreProperties>
</file>