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5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Source Serif 4 Semi Bold" panose="020B0604020202020204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ource Sans 3" panose="020B0604020202020204" charset="0"/>
      <p:regular r:id="rId18"/>
    </p:embeddedFont>
    <p:embeddedFont>
      <p:font typeface="Wingdings 3" panose="05040102010807070707" pitchFamily="18" charset="2"/>
      <p:regular r:id="rId19"/>
    </p:embeddedFont>
    <p:embeddedFont>
      <p:font typeface="Century Gothic" panose="020B0502020202020204" pitchFamily="34" charset="0"/>
      <p:regular r:id="rId20"/>
      <p:bold r:id="rId21"/>
      <p:italic r:id="rId22"/>
      <p:boldItalic r:id="rId2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9E3F5"/>
    <a:srgbClr val="F6D6F1"/>
    <a:srgbClr val="FDF5FB"/>
    <a:srgbClr val="FFFFFF"/>
    <a:srgbClr val="FF66FF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86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421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5946" y="2519679"/>
            <a:ext cx="10590790" cy="3213178"/>
          </a:xfrm>
        </p:spPr>
        <p:txBody>
          <a:bodyPr anchor="b"/>
          <a:lstStyle>
            <a:lvl1pPr>
              <a:defRPr sz="648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385946" y="5732856"/>
            <a:ext cx="10590790" cy="1033704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2190781" y="2150669"/>
            <a:ext cx="1188719" cy="3657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10742372" y="3873399"/>
            <a:ext cx="4631754" cy="36576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2423049" y="354876"/>
            <a:ext cx="1005839" cy="921224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68960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5945" y="3124200"/>
            <a:ext cx="10590791" cy="4099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676448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3213174"/>
            <a:ext cx="5221230" cy="2740589"/>
          </a:xfrm>
        </p:spPr>
        <p:txBody>
          <a:bodyPr anchor="ctr"/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671" y="3213173"/>
            <a:ext cx="4509054" cy="2740589"/>
          </a:xfrm>
        </p:spPr>
        <p:txBody>
          <a:bodyPr anchor="ctr"/>
          <a:lstStyle>
            <a:lvl1pPr marL="0" indent="0" algn="l">
              <a:buNone/>
              <a:defRPr sz="24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73606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85945" y="3124201"/>
            <a:ext cx="5790190" cy="409956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50455" y="3124200"/>
            <a:ext cx="5790191" cy="40995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7417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6" y="3124200"/>
            <a:ext cx="5790188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5945" y="3815715"/>
            <a:ext cx="5790190" cy="3408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50455" y="3124200"/>
            <a:ext cx="5790191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accent1"/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50455" y="3815715"/>
            <a:ext cx="5790191" cy="3408047"/>
          </a:xfrm>
        </p:spPr>
        <p:txBody>
          <a:bodyPr>
            <a:normAutofit/>
          </a:bodyPr>
          <a:lstStyle>
            <a:lvl1pPr>
              <a:defRPr sz="2160"/>
            </a:lvl1pPr>
            <a:lvl2pPr>
              <a:defRPr sz="1920"/>
            </a:lvl2pPr>
            <a:lvl3pPr>
              <a:defRPr sz="1680"/>
            </a:lvl3pPr>
            <a:lvl4pPr>
              <a:defRPr sz="1440"/>
            </a:lvl4pPr>
            <a:lvl5pPr>
              <a:defRPr sz="1440"/>
            </a:lvl5pPr>
            <a:lvl6pPr>
              <a:defRPr sz="1440"/>
            </a:lvl6pPr>
            <a:lvl7pPr>
              <a:defRPr sz="1440"/>
            </a:lvl7pPr>
            <a:lvl8pPr>
              <a:defRPr sz="1440"/>
            </a:lvl8pPr>
            <a:lvl9pPr>
              <a:defRPr sz="144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92193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385945" y="1168402"/>
            <a:ext cx="10513696" cy="84835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35757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69993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6" y="1554480"/>
            <a:ext cx="3351790" cy="1920240"/>
          </a:xfrm>
        </p:spPr>
        <p:txBody>
          <a:bodyPr anchor="b"/>
          <a:lstStyle>
            <a:lvl1pPr algn="l">
              <a:defRPr sz="288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37375" y="1737360"/>
            <a:ext cx="6228079" cy="54864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385945" y="3755137"/>
            <a:ext cx="3351790" cy="3474719"/>
          </a:xfrm>
        </p:spPr>
        <p:txBody>
          <a:bodyPr/>
          <a:lstStyle>
            <a:lvl1pPr marL="0" indent="0">
              <a:buNone/>
              <a:defRPr sz="168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88013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6" y="2032000"/>
            <a:ext cx="4638161" cy="2082800"/>
          </a:xfrm>
        </p:spPr>
        <p:txBody>
          <a:bodyPr anchor="b">
            <a:normAutofit/>
          </a:bodyPr>
          <a:lstStyle>
            <a:lvl1pPr algn="l">
              <a:defRPr sz="432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57444" y="1371600"/>
            <a:ext cx="3872632" cy="548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pPr marL="0" lvl="0" indent="0" algn="ctr">
              <a:buNone/>
            </a:pPr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385945" y="4389120"/>
            <a:ext cx="4631054" cy="1645920"/>
          </a:xfrm>
        </p:spPr>
        <p:txBody>
          <a:bodyPr>
            <a:normAutofit/>
          </a:bodyPr>
          <a:lstStyle>
            <a:lvl1pPr marL="0" indent="0">
              <a:buNone/>
              <a:defRPr sz="168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22431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5963912"/>
            <a:ext cx="10590791" cy="680086"/>
          </a:xfrm>
        </p:spPr>
        <p:txBody>
          <a:bodyPr anchor="b">
            <a:normAutofit/>
          </a:bodyPr>
          <a:lstStyle>
            <a:lvl1pPr algn="l">
              <a:defRPr sz="288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85945" y="822960"/>
            <a:ext cx="10590791" cy="41148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6643998"/>
            <a:ext cx="10590790" cy="592454"/>
          </a:xfrm>
        </p:spPr>
        <p:txBody>
          <a:bodyPr>
            <a:normAutofit/>
          </a:bodyPr>
          <a:lstStyle>
            <a:lvl1pPr marL="0" indent="0">
              <a:buNone/>
              <a:defRPr sz="144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27184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8558" y="1276101"/>
            <a:ext cx="10598179" cy="1647583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5" y="4251960"/>
            <a:ext cx="10590791" cy="2971800"/>
          </a:xfrm>
        </p:spPr>
        <p:txBody>
          <a:bodyPr anchor="ctr">
            <a:normAutofit/>
          </a:bodyPr>
          <a:lstStyle>
            <a:lvl1pPr marL="0" indent="0">
              <a:buNone/>
              <a:defRPr sz="216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17818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1057879" y="728803"/>
            <a:ext cx="962294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52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11861350" y="3136545"/>
            <a:ext cx="783316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52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8254" y="1178561"/>
            <a:ext cx="10144687" cy="3235958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2335135" y="4414519"/>
            <a:ext cx="9277463" cy="410609"/>
          </a:xfrm>
        </p:spPr>
        <p:txBody>
          <a:bodyPr anchor="t">
            <a:normAutofit/>
          </a:bodyPr>
          <a:lstStyle>
            <a:lvl1pPr marL="0" indent="0">
              <a:buNone/>
              <a:defRPr lang="en-US" sz="168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5946" y="6035040"/>
            <a:ext cx="11093876" cy="1197428"/>
          </a:xfrm>
        </p:spPr>
        <p:txBody>
          <a:bodyPr anchor="ctr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33850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2844800"/>
            <a:ext cx="10590792" cy="2187017"/>
          </a:xfrm>
        </p:spPr>
        <p:txBody>
          <a:bodyPr anchor="b"/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5" y="6029960"/>
            <a:ext cx="10590791" cy="1032480"/>
          </a:xfrm>
        </p:spPr>
        <p:txBody>
          <a:bodyPr anchor="t"/>
          <a:lstStyle>
            <a:lvl1pPr marL="0" indent="0" algn="l">
              <a:buNone/>
              <a:defRPr sz="24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145581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1168402"/>
            <a:ext cx="10590791" cy="848357"/>
          </a:xfrm>
        </p:spPr>
        <p:txBody>
          <a:bodyPr/>
          <a:lstStyle>
            <a:lvl1pPr>
              <a:defRPr sz="432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5" y="3124203"/>
            <a:ext cx="3770254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85944" y="3815717"/>
            <a:ext cx="3770255" cy="3416752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5266" y="3124200"/>
            <a:ext cx="3776411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5415266" y="3815716"/>
            <a:ext cx="3776411" cy="3416752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465762" y="3124201"/>
            <a:ext cx="377487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9465995" y="3815715"/>
            <a:ext cx="3774643" cy="3416752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5284765" y="3083560"/>
            <a:ext cx="0" cy="41909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9326881" y="3083560"/>
            <a:ext cx="0" cy="41909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88258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1168402"/>
            <a:ext cx="10590791" cy="848357"/>
          </a:xfrm>
        </p:spPr>
        <p:txBody>
          <a:bodyPr/>
          <a:lstStyle>
            <a:lvl1pPr>
              <a:defRPr sz="432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5" y="5439413"/>
            <a:ext cx="3660526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601464" y="3124200"/>
            <a:ext cx="3229490" cy="190981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85945" y="6130927"/>
            <a:ext cx="3660526" cy="1101542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82638" y="5439413"/>
            <a:ext cx="3660526" cy="691516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5698155" y="3124200"/>
            <a:ext cx="3229492" cy="190981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5484206" y="6130926"/>
            <a:ext cx="3660526" cy="1101542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9579331" y="5439414"/>
            <a:ext cx="3661314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9795637" y="3124200"/>
            <a:ext cx="3229490" cy="190981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9579330" y="6130925"/>
            <a:ext cx="3661315" cy="1101542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5286997" y="3083560"/>
            <a:ext cx="0" cy="41909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9357362" y="3083560"/>
            <a:ext cx="0" cy="41909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73333" y="7670206"/>
            <a:ext cx="4373138" cy="36576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7246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5945" y="1168402"/>
            <a:ext cx="10590791" cy="8483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85945" y="3124200"/>
            <a:ext cx="10590791" cy="409956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2834527" y="7670206"/>
            <a:ext cx="1188719" cy="365759"/>
          </a:xfrm>
        </p:spPr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088838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02283" y="1534160"/>
            <a:ext cx="1691958" cy="5698308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85945" y="1534160"/>
            <a:ext cx="7507230" cy="569830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2783725" y="7670206"/>
            <a:ext cx="1190562" cy="365759"/>
          </a:xfrm>
        </p:spPr>
        <p:txBody>
          <a:bodyPr/>
          <a:lstStyle/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29721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787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36693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42894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65216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87466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2265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6506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2324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93805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2127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4630400" cy="82296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385945" y="1168402"/>
            <a:ext cx="10513696" cy="8483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5945" y="3124200"/>
            <a:ext cx="10513696" cy="4099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783725" y="7670206"/>
            <a:ext cx="1188719" cy="365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>
                <a:solidFill>
                  <a:schemeClr val="accent1"/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11/29/2025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3333" y="7670206"/>
            <a:ext cx="4631754" cy="36576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2525374" y="0"/>
            <a:ext cx="822960" cy="13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2423049" y="354876"/>
            <a:ext cx="1005839" cy="9212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3360" b="0" i="0">
                <a:solidFill>
                  <a:schemeClr val="bg1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645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  <p:sldLayoutId id="2147483771" r:id="rId17"/>
    <p:sldLayoutId id="2147483772" r:id="rId18"/>
    <p:sldLayoutId id="2147483773" r:id="rId19"/>
    <p:sldLayoutId id="2147483774" r:id="rId20"/>
    <p:sldLayoutId id="2147483775" r:id="rId21"/>
    <p:sldLayoutId id="2147483776" r:id="rId22"/>
    <p:sldLayoutId id="2147483777" r:id="rId23"/>
    <p:sldLayoutId id="2147483778" r:id="rId24"/>
    <p:sldLayoutId id="2147483779" r:id="rId25"/>
    <p:sldLayoutId id="2147483780" r:id="rId26"/>
    <p:sldLayoutId id="2147483781" r:id="rId27"/>
  </p:sldLayoutIdLst>
  <p:hf sldNum="0" hdr="0" ftr="0" dt="0"/>
  <p:txStyles>
    <p:titleStyle>
      <a:lvl1pPr algn="l" defTabSz="548640" rtl="0" eaLnBrk="1" latinLnBrk="0" hangingPunct="1">
        <a:spcBef>
          <a:spcPct val="0"/>
        </a:spcBef>
        <a:buNone/>
        <a:defRPr sz="432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11480" indent="-41148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16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891540" indent="-34290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92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3716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8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9202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4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46888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4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01752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4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56616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4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41148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4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46634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4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3039785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000000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Скетчинг: искусство быстрого рисунка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837724" y="4806791"/>
            <a:ext cx="7468553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Как запечатлеть мир вокруг нас легко и быстро</a:t>
            </a:r>
            <a:endParaRPr lang="en-US" sz="1850" dirty="0"/>
          </a:p>
        </p:txBody>
      </p:sp>
      <p:sp>
        <p:nvSpPr>
          <p:cNvPr id="5" name="Shape 1"/>
          <p:cNvSpPr/>
          <p:nvPr/>
        </p:nvSpPr>
        <p:spPr>
          <a:xfrm>
            <a:off x="725864" y="6297174"/>
            <a:ext cx="7580413" cy="735222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1723668"/>
            <a:ext cx="5792748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Что такое скетчинг?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6324124" y="2786658"/>
            <a:ext cx="3614618" cy="2107406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71059" y="3033593"/>
            <a:ext cx="3120747" cy="7038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Техника быстрого рисунка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71059" y="3881080"/>
            <a:ext cx="3120747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Передача идеи, формы и эмоции, а не деталей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10178058" y="2786658"/>
            <a:ext cx="3614618" cy="2107406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424993" y="303359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Любые материалы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424993" y="3529132"/>
            <a:ext cx="3120747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Карандаши, ручки, маркеры, акварель — всё под рукой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6324124" y="5133380"/>
            <a:ext cx="7468553" cy="1372433"/>
          </a:xfrm>
          <a:prstGeom prst="roundRect">
            <a:avLst>
              <a:gd name="adj" fmla="val 7326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571059" y="538031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Живой отклик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71059" y="5875853"/>
            <a:ext cx="6974681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Непосредственная реакция на окружающий мир</a:t>
            </a:r>
            <a:endParaRPr lang="en-US" sz="18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7118" y="899754"/>
            <a:ext cx="8585240" cy="6361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000"/>
              </a:lnSpc>
              <a:buNone/>
            </a:pPr>
            <a:r>
              <a:rPr lang="en-US" sz="4000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Почему скетчинг так популярен?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696693" y="2879642"/>
            <a:ext cx="3086695" cy="3817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2400" u="sng" dirty="0">
                <a:solidFill>
                  <a:srgbClr val="000000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Свобода творчества</a:t>
            </a:r>
            <a:endParaRPr lang="en-US" sz="2400" u="sng" dirty="0"/>
          </a:p>
        </p:txBody>
      </p:sp>
      <p:sp>
        <p:nvSpPr>
          <p:cNvPr id="4" name="Text 2"/>
          <p:cNvSpPr/>
          <p:nvPr/>
        </p:nvSpPr>
        <p:spPr>
          <a:xfrm>
            <a:off x="696691" y="3596160"/>
            <a:ext cx="6294239" cy="346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700"/>
              </a:lnSpc>
              <a:buSzPct val="100000"/>
              <a:buChar char="•"/>
            </a:pPr>
            <a:r>
              <a:rPr lang="en-US" sz="2000" dirty="0" smtClean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Рисуйте где угодно — в кафе, парке, путешествии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696692" y="4230169"/>
            <a:ext cx="6294239" cy="346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700"/>
              </a:lnSpc>
              <a:buSzPct val="100000"/>
              <a:buChar char="•"/>
            </a:pPr>
            <a:r>
              <a:rPr lang="en-US" sz="2000" dirty="0" smtClean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Достаточно блокнота и пары инструментов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696693" y="4859414"/>
            <a:ext cx="6294239" cy="346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700"/>
              </a:lnSpc>
              <a:buSzPct val="100000"/>
              <a:buChar char="•"/>
            </a:pPr>
            <a:r>
              <a:rPr lang="en-US" sz="200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Используется в иллюстрации, дизайне, архитектуре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696693" y="5435203"/>
            <a:ext cx="6294239" cy="3461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700"/>
              </a:lnSpc>
              <a:buSzPct val="100000"/>
              <a:buChar char="•"/>
            </a:pPr>
            <a:r>
              <a:rPr lang="en-US" sz="2000" dirty="0" smtClean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Быстрый результат без многолетней подготовки</a:t>
            </a:r>
            <a:endParaRPr lang="en-US" sz="200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6663" y="1798796"/>
            <a:ext cx="6294239" cy="6294239"/>
          </a:xfrm>
          <a:prstGeom prst="rect">
            <a:avLst/>
          </a:prstGeom>
        </p:spPr>
      </p:pic>
      <p:sp>
        <p:nvSpPr>
          <p:cNvPr id="11" name="Shape 1"/>
          <p:cNvSpPr/>
          <p:nvPr/>
        </p:nvSpPr>
        <p:spPr>
          <a:xfrm>
            <a:off x="1630837" y="6636539"/>
            <a:ext cx="5751337" cy="242677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55213" y="765810"/>
            <a:ext cx="7633573" cy="12694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950"/>
              </a:lnSpc>
              <a:buNone/>
            </a:pPr>
            <a:r>
              <a:rPr lang="en-US" sz="3950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От наскальных рисунков до цифровых скетчбуков</a:t>
            </a:r>
            <a:endParaRPr lang="en-US" sz="3950" dirty="0">
              <a:solidFill>
                <a:schemeClr val="bg1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997982" y="2358866"/>
            <a:ext cx="30480" cy="5104805"/>
          </a:xfrm>
          <a:prstGeom prst="roundRect">
            <a:avLst>
              <a:gd name="adj" fmla="val 297366"/>
            </a:avLst>
          </a:prstGeom>
          <a:solidFill>
            <a:srgbClr val="D6BADD"/>
          </a:solidFill>
          <a:ln/>
        </p:spPr>
      </p:sp>
      <p:sp>
        <p:nvSpPr>
          <p:cNvPr id="5" name="Shape 2"/>
          <p:cNvSpPr/>
          <p:nvPr/>
        </p:nvSpPr>
        <p:spPr>
          <a:xfrm>
            <a:off x="1169180" y="2849285"/>
            <a:ext cx="647343" cy="30480"/>
          </a:xfrm>
          <a:prstGeom prst="roundRect">
            <a:avLst>
              <a:gd name="adj" fmla="val 297366"/>
            </a:avLst>
          </a:prstGeom>
          <a:solidFill>
            <a:srgbClr val="D6BADD"/>
          </a:solidFill>
          <a:ln/>
        </p:spPr>
      </p:sp>
      <p:sp>
        <p:nvSpPr>
          <p:cNvPr id="6" name="Shape 3"/>
          <p:cNvSpPr/>
          <p:nvPr/>
        </p:nvSpPr>
        <p:spPr>
          <a:xfrm>
            <a:off x="755213" y="2586395"/>
            <a:ext cx="485537" cy="485537"/>
          </a:xfrm>
          <a:prstGeom prst="roundRect">
            <a:avLst>
              <a:gd name="adj" fmla="val 18667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  <p:sp>
        <p:nvSpPr>
          <p:cNvPr id="7" name="Text 4"/>
          <p:cNvSpPr/>
          <p:nvPr/>
        </p:nvSpPr>
        <p:spPr>
          <a:xfrm>
            <a:off x="845701" y="2411254"/>
            <a:ext cx="304562" cy="3807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endParaRPr lang="ru-RU" sz="2350" dirty="0" smtClean="0">
              <a:solidFill>
                <a:srgbClr val="272525"/>
              </a:solidFill>
              <a:latin typeface="Source Serif 4 Semi Bold" pitchFamily="34" charset="0"/>
              <a:ea typeface="Source Serif 4 Semi Bold" pitchFamily="34" charset="-122"/>
              <a:cs typeface="Source Serif 4 Semi Bold" pitchFamily="34" charset="-120"/>
            </a:endParaRPr>
          </a:p>
          <a:p>
            <a:pPr marL="0" indent="0" algn="ctr">
              <a:lnSpc>
                <a:spcPts val="2350"/>
              </a:lnSpc>
              <a:buNone/>
            </a:pPr>
            <a:r>
              <a:rPr lang="en-US" sz="2350" dirty="0" smtClean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1</a:t>
            </a:r>
            <a:endParaRPr lang="en-US" sz="2350" dirty="0"/>
          </a:p>
        </p:txBody>
      </p:sp>
      <p:sp>
        <p:nvSpPr>
          <p:cNvPr id="8" name="Text 5"/>
          <p:cNvSpPr/>
          <p:nvPr/>
        </p:nvSpPr>
        <p:spPr>
          <a:xfrm>
            <a:off x="2033229" y="2738377"/>
            <a:ext cx="2538770" cy="3173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Петроглифы</a:t>
            </a:r>
            <a:endParaRPr lang="en-US" sz="1950" dirty="0"/>
          </a:p>
        </p:txBody>
      </p:sp>
      <p:sp>
        <p:nvSpPr>
          <p:cNvPr id="9" name="Text 6"/>
          <p:cNvSpPr/>
          <p:nvPr/>
        </p:nvSpPr>
        <p:spPr>
          <a:xfrm>
            <a:off x="2033229" y="3132653"/>
            <a:ext cx="6311860" cy="6905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Быстрые зарисовки </a:t>
            </a:r>
            <a:r>
              <a:rPr lang="en-US" sz="1650" dirty="0" err="1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первобытных</a:t>
            </a:r>
            <a:r>
              <a:rPr lang="en-US" sz="16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 </a:t>
            </a:r>
            <a:r>
              <a:rPr lang="en-US" sz="1650" dirty="0" err="1" smtClean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людей</a:t>
            </a:r>
            <a:endParaRPr lang="en-US" sz="1650" dirty="0"/>
          </a:p>
        </p:txBody>
      </p:sp>
      <p:sp>
        <p:nvSpPr>
          <p:cNvPr id="10" name="Shape 7"/>
          <p:cNvSpPr/>
          <p:nvPr/>
        </p:nvSpPr>
        <p:spPr>
          <a:xfrm>
            <a:off x="1210270" y="4229457"/>
            <a:ext cx="647343" cy="30480"/>
          </a:xfrm>
          <a:prstGeom prst="roundRect">
            <a:avLst>
              <a:gd name="adj" fmla="val 297366"/>
            </a:avLst>
          </a:prstGeom>
          <a:solidFill>
            <a:srgbClr val="D6BADD"/>
          </a:solidFill>
          <a:ln/>
        </p:spPr>
      </p:sp>
      <p:sp>
        <p:nvSpPr>
          <p:cNvPr id="11" name="Shape 8"/>
          <p:cNvSpPr/>
          <p:nvPr/>
        </p:nvSpPr>
        <p:spPr>
          <a:xfrm>
            <a:off x="755213" y="4001929"/>
            <a:ext cx="485537" cy="485537"/>
          </a:xfrm>
          <a:prstGeom prst="roundRect">
            <a:avLst>
              <a:gd name="adj" fmla="val 18667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45701" y="4054316"/>
            <a:ext cx="304562" cy="3807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2</a:t>
            </a:r>
            <a:endParaRPr lang="en-US" sz="2350" dirty="0"/>
          </a:p>
        </p:txBody>
      </p:sp>
      <p:sp>
        <p:nvSpPr>
          <p:cNvPr id="13" name="Text 10"/>
          <p:cNvSpPr/>
          <p:nvPr/>
        </p:nvSpPr>
        <p:spPr>
          <a:xfrm>
            <a:off x="2076926" y="4076105"/>
            <a:ext cx="2538770" cy="3173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Традиционный</a:t>
            </a:r>
            <a:endParaRPr lang="en-US" sz="1950" dirty="0"/>
          </a:p>
        </p:txBody>
      </p:sp>
      <p:sp>
        <p:nvSpPr>
          <p:cNvPr id="14" name="Text 11"/>
          <p:cNvSpPr/>
          <p:nvPr/>
        </p:nvSpPr>
        <p:spPr>
          <a:xfrm>
            <a:off x="2076926" y="4522827"/>
            <a:ext cx="6311860" cy="345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Рисунки «здесь и сейчас» на бумаге</a:t>
            </a:r>
            <a:endParaRPr lang="en-US" sz="1650" dirty="0"/>
          </a:p>
        </p:txBody>
      </p:sp>
      <p:sp>
        <p:nvSpPr>
          <p:cNvPr id="15" name="Shape 12"/>
          <p:cNvSpPr/>
          <p:nvPr/>
        </p:nvSpPr>
        <p:spPr>
          <a:xfrm>
            <a:off x="1210270" y="5527238"/>
            <a:ext cx="647343" cy="30480"/>
          </a:xfrm>
          <a:prstGeom prst="roundRect">
            <a:avLst>
              <a:gd name="adj" fmla="val 297366"/>
            </a:avLst>
          </a:prstGeom>
          <a:solidFill>
            <a:srgbClr val="D6BADD"/>
          </a:solidFill>
          <a:ln/>
        </p:spPr>
      </p:sp>
      <p:sp>
        <p:nvSpPr>
          <p:cNvPr id="16" name="Shape 13"/>
          <p:cNvSpPr/>
          <p:nvPr/>
        </p:nvSpPr>
        <p:spPr>
          <a:xfrm>
            <a:off x="755213" y="5299710"/>
            <a:ext cx="485537" cy="485537"/>
          </a:xfrm>
          <a:prstGeom prst="roundRect">
            <a:avLst>
              <a:gd name="adj" fmla="val 18667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845701" y="5352098"/>
            <a:ext cx="304562" cy="3807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3</a:t>
            </a:r>
            <a:endParaRPr lang="en-US" sz="2350" dirty="0"/>
          </a:p>
        </p:txBody>
      </p:sp>
      <p:sp>
        <p:nvSpPr>
          <p:cNvPr id="18" name="Text 15"/>
          <p:cNvSpPr/>
          <p:nvPr/>
        </p:nvSpPr>
        <p:spPr>
          <a:xfrm>
            <a:off x="2076926" y="5373886"/>
            <a:ext cx="2538770" cy="3173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Современный</a:t>
            </a:r>
            <a:endParaRPr lang="en-US" sz="1950" dirty="0"/>
          </a:p>
        </p:txBody>
      </p:sp>
      <p:sp>
        <p:nvSpPr>
          <p:cNvPr id="19" name="Text 16"/>
          <p:cNvSpPr/>
          <p:nvPr/>
        </p:nvSpPr>
        <p:spPr>
          <a:xfrm>
            <a:off x="2076926" y="5820608"/>
            <a:ext cx="6311860" cy="345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Отдельный вид творчества с проработанными техниками</a:t>
            </a:r>
            <a:endParaRPr lang="en-US" sz="1650" dirty="0"/>
          </a:p>
        </p:txBody>
      </p:sp>
      <p:sp>
        <p:nvSpPr>
          <p:cNvPr id="20" name="Shape 17"/>
          <p:cNvSpPr/>
          <p:nvPr/>
        </p:nvSpPr>
        <p:spPr>
          <a:xfrm>
            <a:off x="1210270" y="6825020"/>
            <a:ext cx="647343" cy="30480"/>
          </a:xfrm>
          <a:prstGeom prst="roundRect">
            <a:avLst>
              <a:gd name="adj" fmla="val 297366"/>
            </a:avLst>
          </a:prstGeom>
          <a:solidFill>
            <a:srgbClr val="D6BADD"/>
          </a:solidFill>
          <a:ln/>
        </p:spPr>
      </p:sp>
      <p:sp>
        <p:nvSpPr>
          <p:cNvPr id="21" name="Shape 18"/>
          <p:cNvSpPr/>
          <p:nvPr/>
        </p:nvSpPr>
        <p:spPr>
          <a:xfrm>
            <a:off x="755213" y="6597491"/>
            <a:ext cx="485537" cy="485537"/>
          </a:xfrm>
          <a:prstGeom prst="roundRect">
            <a:avLst>
              <a:gd name="adj" fmla="val 18667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845701" y="6649879"/>
            <a:ext cx="304562" cy="38076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350"/>
              </a:lnSpc>
              <a:buNone/>
            </a:pPr>
            <a:r>
              <a:rPr lang="en-US" sz="235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4</a:t>
            </a:r>
            <a:endParaRPr lang="en-US" sz="2350" dirty="0"/>
          </a:p>
        </p:txBody>
      </p:sp>
      <p:sp>
        <p:nvSpPr>
          <p:cNvPr id="23" name="Text 20"/>
          <p:cNvSpPr/>
          <p:nvPr/>
        </p:nvSpPr>
        <p:spPr>
          <a:xfrm>
            <a:off x="2076926" y="6671667"/>
            <a:ext cx="2538770" cy="3173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Цифровой</a:t>
            </a:r>
            <a:endParaRPr lang="en-US" sz="1950" dirty="0"/>
          </a:p>
        </p:txBody>
      </p:sp>
      <p:sp>
        <p:nvSpPr>
          <p:cNvPr id="24" name="Text 21"/>
          <p:cNvSpPr/>
          <p:nvPr/>
        </p:nvSpPr>
        <p:spPr>
          <a:xfrm>
            <a:off x="2076926" y="7118390"/>
            <a:ext cx="6311860" cy="345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6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На планшете в специальных программах</a:t>
            </a:r>
            <a:endParaRPr lang="en-US" sz="1650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23"/>
          <a:stretch/>
        </p:blipFill>
        <p:spPr>
          <a:xfrm>
            <a:off x="7799292" y="1869026"/>
            <a:ext cx="5993325" cy="6120000"/>
          </a:xfrm>
          <a:prstGeom prst="rect">
            <a:avLst/>
          </a:prstGeom>
          <a:ln w="28575">
            <a:solidFill>
              <a:srgbClr val="FF99FF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0210" y="575429"/>
            <a:ext cx="7868603" cy="61376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800"/>
              </a:lnSpc>
              <a:buNone/>
            </a:pPr>
            <a:r>
              <a:rPr lang="en-US" sz="3850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Многообразие видов скетчинга</a:t>
            </a:r>
            <a:endParaRPr lang="en-US" sz="3850" dirty="0">
              <a:solidFill>
                <a:schemeClr val="bg1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730150" y="1357994"/>
            <a:ext cx="13169979" cy="3338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400" dirty="0">
                <a:solidFill>
                  <a:schemeClr val="bg1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Выбирайте свое направление! 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701" y="2255574"/>
            <a:ext cx="6485580" cy="5771871"/>
          </a:xfrm>
          <a:prstGeom prst="rect">
            <a:avLst/>
          </a:prstGeom>
        </p:spPr>
      </p:pic>
      <p:sp>
        <p:nvSpPr>
          <p:cNvPr id="30" name="Shape 1"/>
          <p:cNvSpPr/>
          <p:nvPr/>
        </p:nvSpPr>
        <p:spPr>
          <a:xfrm>
            <a:off x="622168" y="7374580"/>
            <a:ext cx="5911593" cy="155399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  <p:sp>
        <p:nvSpPr>
          <p:cNvPr id="32" name="Shape 1"/>
          <p:cNvSpPr/>
          <p:nvPr/>
        </p:nvSpPr>
        <p:spPr>
          <a:xfrm>
            <a:off x="941419" y="3012037"/>
            <a:ext cx="4856066" cy="3464177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</p:sp>
      <p:sp>
        <p:nvSpPr>
          <p:cNvPr id="33" name="TextBox 32"/>
          <p:cNvSpPr txBox="1"/>
          <p:nvPr/>
        </p:nvSpPr>
        <p:spPr>
          <a:xfrm>
            <a:off x="1112363" y="3198394"/>
            <a:ext cx="3205113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i="1" dirty="0" smtClean="0">
                <a:latin typeface="Source Sans 3" panose="020B0604020202020204" charset="0"/>
              </a:rPr>
              <a:t>Фуд – скетчинг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i="1" dirty="0" smtClean="0">
                <a:latin typeface="Source Sans 3" panose="020B0604020202020204" charset="0"/>
              </a:rPr>
              <a:t>Ботанический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i="1" dirty="0" smtClean="0">
                <a:latin typeface="Source Sans 3" panose="020B0604020202020204" charset="0"/>
              </a:rPr>
              <a:t>Интерьерный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i="1" dirty="0" smtClean="0">
                <a:latin typeface="Source Sans 3" panose="020B0604020202020204" charset="0"/>
              </a:rPr>
              <a:t>Архитектурный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i="1" dirty="0" smtClean="0">
                <a:latin typeface="Source Sans 3" panose="020B0604020202020204" charset="0"/>
              </a:rPr>
              <a:t>Тревел-скетчинг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i="1" dirty="0" smtClean="0">
                <a:latin typeface="Source Sans 3" panose="020B0604020202020204" charset="0"/>
              </a:rPr>
              <a:t>Фэшн-иллюстрации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i="1" dirty="0" smtClean="0">
                <a:latin typeface="Source Sans 3" panose="020B0604020202020204" charset="0"/>
              </a:rPr>
              <a:t>Скетч-портреты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898327"/>
            <a:ext cx="5632490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Фуд-скетчинг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837724" y="1801357"/>
            <a:ext cx="5746313" cy="4223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300"/>
              </a:lnSpc>
              <a:buNone/>
            </a:pPr>
            <a:r>
              <a:rPr lang="en-US" sz="2650" dirty="0" smtClean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Что является главным объектом?</a:t>
            </a:r>
            <a:endParaRPr lang="en-US" sz="2650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837724" y="2862263"/>
            <a:ext cx="7539395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Иллюстрации еды и напитков. Яркие, сочные изображения с акцентом на текстуры.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837724" y="3867626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Применение: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37724" y="4458891"/>
            <a:ext cx="753939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Оформление меню ресторанов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837724" y="4925616"/>
            <a:ext cx="753939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Контент для кулинарных блогеров</a:t>
            </a:r>
            <a:endParaRPr lang="en-US" sz="1850" dirty="0"/>
          </a:p>
        </p:txBody>
      </p:sp>
      <p:sp>
        <p:nvSpPr>
          <p:cNvPr id="8" name="Text 6"/>
          <p:cNvSpPr/>
          <p:nvPr/>
        </p:nvSpPr>
        <p:spPr>
          <a:xfrm>
            <a:off x="837724" y="5392341"/>
            <a:ext cx="753939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Иллюстрации рецептов и открыток</a:t>
            </a:r>
            <a:endParaRPr lang="en-US" sz="185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161" y="2041014"/>
            <a:ext cx="5769204" cy="5769204"/>
          </a:xfrm>
          <a:prstGeom prst="rect">
            <a:avLst/>
          </a:prstGeom>
        </p:spPr>
      </p:pic>
      <p:sp>
        <p:nvSpPr>
          <p:cNvPr id="12" name="Shape 1"/>
          <p:cNvSpPr/>
          <p:nvPr/>
        </p:nvSpPr>
        <p:spPr>
          <a:xfrm>
            <a:off x="493335" y="6636539"/>
            <a:ext cx="4908224" cy="216748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37724" y="1519036"/>
            <a:ext cx="6916817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Ботанический скетчинг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837724" y="2725460"/>
            <a:ext cx="7468553" cy="1801177"/>
          </a:xfrm>
          <a:prstGeom prst="roundRect">
            <a:avLst>
              <a:gd name="adj" fmla="val 5582"/>
            </a:avLst>
          </a:prstGeom>
          <a:solidFill>
            <a:srgbClr val="FFFFFF">
              <a:alpha val="95000"/>
            </a:srgbClr>
          </a:solidFill>
          <a:ln w="30480">
            <a:solidFill>
              <a:srgbClr val="D6BADD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1107519" y="2995255"/>
            <a:ext cx="3886557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Что входит в направление?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107519" y="3490793"/>
            <a:ext cx="692896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Зарисовки цветов, растений, </a:t>
            </a:r>
            <a:r>
              <a:rPr lang="en-US" sz="1850" dirty="0" smtClean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деревьев</a:t>
            </a:r>
            <a:endParaRPr lang="en-US" sz="1850" dirty="0"/>
          </a:p>
        </p:txBody>
      </p:sp>
      <p:sp>
        <p:nvSpPr>
          <p:cNvPr id="7" name="Shape 4"/>
          <p:cNvSpPr/>
          <p:nvPr/>
        </p:nvSpPr>
        <p:spPr>
          <a:xfrm>
            <a:off x="837724" y="4765953"/>
            <a:ext cx="7468553" cy="1801177"/>
          </a:xfrm>
          <a:prstGeom prst="roundRect">
            <a:avLst>
              <a:gd name="adj" fmla="val 5582"/>
            </a:avLst>
          </a:prstGeom>
          <a:solidFill>
            <a:srgbClr val="FFFFFF">
              <a:alpha val="95000"/>
            </a:srgbClr>
          </a:solidFill>
          <a:ln w="30480">
            <a:solidFill>
              <a:srgbClr val="D6BADD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107519" y="5035748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Применение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107519" y="5531287"/>
            <a:ext cx="6928961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Украшение дневников, создание открыток, оформление календарей</a:t>
            </a:r>
            <a:endParaRPr lang="en-US" sz="185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239" y="2036553"/>
            <a:ext cx="6040336" cy="5998390"/>
          </a:xfrm>
          <a:prstGeom prst="rect">
            <a:avLst/>
          </a:prstGeom>
        </p:spPr>
      </p:pic>
      <p:sp>
        <p:nvSpPr>
          <p:cNvPr id="11" name="Shape 1"/>
          <p:cNvSpPr/>
          <p:nvPr/>
        </p:nvSpPr>
        <p:spPr>
          <a:xfrm>
            <a:off x="970961" y="7466098"/>
            <a:ext cx="7143429" cy="94199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80883" y="686449"/>
            <a:ext cx="7715369" cy="452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550"/>
              </a:lnSpc>
              <a:buNone/>
            </a:pPr>
            <a:r>
              <a:rPr lang="en-US" sz="2800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Интерьерный и архитектурный скетчинг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837939" y="1256170"/>
            <a:ext cx="2171581" cy="2714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u="sng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Интерьерный</a:t>
            </a:r>
            <a:endParaRPr lang="en-US" sz="1700" u="sng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837939" y="1675418"/>
            <a:ext cx="6589276" cy="2461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Быстрые зарисовки интерьеров, мебели, предметов декора.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7510462" y="1259681"/>
            <a:ext cx="2171581" cy="2714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u="sng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Архитектурный</a:t>
            </a:r>
            <a:endParaRPr lang="en-US" sz="1700" u="sng" dirty="0">
              <a:solidFill>
                <a:schemeClr val="bg1"/>
              </a:solidFill>
            </a:endParaRPr>
          </a:p>
        </p:txBody>
      </p:sp>
      <p:sp>
        <p:nvSpPr>
          <p:cNvPr id="8" name="Text 5"/>
          <p:cNvSpPr/>
          <p:nvPr/>
        </p:nvSpPr>
        <p:spPr>
          <a:xfrm>
            <a:off x="7510462" y="1684853"/>
            <a:ext cx="6589276" cy="2461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Городские пейзажи, улицы, здания и архитектурные детали.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86" y="2627403"/>
            <a:ext cx="7259214" cy="544194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0" t="9505" r="13631" b="15235"/>
          <a:stretch/>
        </p:blipFill>
        <p:spPr>
          <a:xfrm>
            <a:off x="8813068" y="2600189"/>
            <a:ext cx="5208832" cy="5496369"/>
          </a:xfrm>
          <a:prstGeom prst="rect">
            <a:avLst/>
          </a:prstGeom>
        </p:spPr>
      </p:pic>
      <p:sp>
        <p:nvSpPr>
          <p:cNvPr id="14" name="Shape 1"/>
          <p:cNvSpPr/>
          <p:nvPr/>
        </p:nvSpPr>
        <p:spPr>
          <a:xfrm>
            <a:off x="163069" y="1259681"/>
            <a:ext cx="188536" cy="6693032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24223" y="1186227"/>
            <a:ext cx="7130296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 smtClean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Тревел и фэшн-скетчинг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837724" y="3018655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Тревел-скетчинг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564347" y="6667180"/>
            <a:ext cx="4118848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Визуальные дневники путешествий, запечатление впечатлений от новых мест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5161508" y="3034594"/>
            <a:ext cx="2888456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Фэшн-иллюстрация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255776" y="6667180"/>
            <a:ext cx="4118848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Модные образы, одежда и аксессуары в стильной художественной манере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9796377" y="3015740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Скетч-портрет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796377" y="6667180"/>
            <a:ext cx="4118848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Быстрые зарисовки людей, передача характера и эмоций</a:t>
            </a:r>
            <a:endParaRPr lang="en-US" sz="185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753" y="3499719"/>
            <a:ext cx="3035431" cy="303543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" t="7391" b="6642"/>
          <a:stretch/>
        </p:blipFill>
        <p:spPr>
          <a:xfrm>
            <a:off x="5255776" y="3386543"/>
            <a:ext cx="2864654" cy="312726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167" y="3386543"/>
            <a:ext cx="3127269" cy="3127269"/>
          </a:xfrm>
          <a:prstGeom prst="rect">
            <a:avLst/>
          </a:prstGeom>
        </p:spPr>
      </p:pic>
      <p:sp>
        <p:nvSpPr>
          <p:cNvPr id="14" name="Shape 1"/>
          <p:cNvSpPr/>
          <p:nvPr/>
        </p:nvSpPr>
        <p:spPr>
          <a:xfrm>
            <a:off x="430275" y="7797340"/>
            <a:ext cx="12798459" cy="114611"/>
          </a:xfrm>
          <a:prstGeom prst="roundRect">
            <a:avLst>
              <a:gd name="adj" fmla="val 4771"/>
            </a:avLst>
          </a:prstGeom>
          <a:solidFill>
            <a:srgbClr val="F0D4F7"/>
          </a:solidFill>
          <a:ln w="7620">
            <a:solidFill>
              <a:srgbClr val="D6BADD"/>
            </a:solidFill>
            <a:prstDash val="solid"/>
          </a:ln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426869"/>
            <a:ext cx="14630400" cy="280273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52857" y="1015402"/>
            <a:ext cx="13060918" cy="26377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0350"/>
              </a:lnSpc>
              <a:buNone/>
            </a:pPr>
            <a:r>
              <a:rPr lang="en-US" sz="8300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Скетчинг</a:t>
            </a:r>
            <a:r>
              <a:rPr lang="en-US" sz="8300" dirty="0">
                <a:solidFill>
                  <a:srgbClr val="000000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 </a:t>
            </a:r>
            <a:r>
              <a:rPr lang="en-US" sz="8300" dirty="0">
                <a:solidFill>
                  <a:schemeClr val="bg1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— это ваш </a:t>
            </a:r>
            <a:r>
              <a:rPr lang="en-US" sz="8300" dirty="0">
                <a:solidFill>
                  <a:srgbClr val="000000"/>
                </a:solidFill>
                <a:latin typeface="Source Serif 4 Semi Bold" pitchFamily="34" charset="0"/>
                <a:ea typeface="Source Serif 4 Semi Bold" pitchFamily="34" charset="-122"/>
                <a:cs typeface="Source Serif 4 Semi Bold" pitchFamily="34" charset="-120"/>
              </a:rPr>
              <a:t>взгляд на мир</a:t>
            </a:r>
            <a:endParaRPr lang="en-US" sz="8300" dirty="0"/>
          </a:p>
        </p:txBody>
      </p:sp>
      <p:sp>
        <p:nvSpPr>
          <p:cNvPr id="4" name="Text 1"/>
          <p:cNvSpPr/>
          <p:nvPr/>
        </p:nvSpPr>
        <p:spPr>
          <a:xfrm>
            <a:off x="1036132" y="4048145"/>
            <a:ext cx="12724686" cy="7172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Source Sans 3" pitchFamily="34" charset="0"/>
                <a:ea typeface="Source Sans 3" pitchFamily="34" charset="-122"/>
                <a:cs typeface="Source Sans 3" pitchFamily="34" charset="-120"/>
              </a:rPr>
              <a:t>Скетчинг — это доступный, живой и очень увлекательный способ творчества. Он учит видеть прекрасное в обычном и сохранять моменты жизни в уникальной форме.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62192" y="3653113"/>
            <a:ext cx="30480" cy="1221581"/>
          </a:xfrm>
          <a:prstGeom prst="rect">
            <a:avLst/>
          </a:prstGeom>
          <a:solidFill>
            <a:srgbClr val="BE49DF"/>
          </a:solidFill>
          <a:ln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247</TotalTime>
  <Words>293</Words>
  <Application>Microsoft Office PowerPoint</Application>
  <PresentationFormat>Произвольный</PresentationFormat>
  <Paragraphs>74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Source Serif 4 Semi Bold</vt:lpstr>
      <vt:lpstr>Calibri</vt:lpstr>
      <vt:lpstr>Source Sans 3</vt:lpstr>
      <vt:lpstr>Wingdings 3</vt:lpstr>
      <vt:lpstr>Century Gothic</vt:lpstr>
      <vt:lpstr>Arial</vt:lpstr>
      <vt:lpstr>Совет директоров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lastModifiedBy>светлана диденко</cp:lastModifiedBy>
  <cp:revision>19</cp:revision>
  <dcterms:created xsi:type="dcterms:W3CDTF">2025-11-28T23:21:04Z</dcterms:created>
  <dcterms:modified xsi:type="dcterms:W3CDTF">2025-11-29T03:40:39Z</dcterms:modified>
</cp:coreProperties>
</file>