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77" r:id="rId4"/>
    <p:sldId id="278" r:id="rId5"/>
    <p:sldId id="265" r:id="rId6"/>
    <p:sldId id="272" r:id="rId7"/>
    <p:sldId id="271" r:id="rId8"/>
    <p:sldId id="273" r:id="rId9"/>
    <p:sldId id="274" r:id="rId10"/>
    <p:sldId id="281" r:id="rId11"/>
    <p:sldId id="268" r:id="rId12"/>
    <p:sldId id="279" r:id="rId13"/>
    <p:sldId id="280" r:id="rId14"/>
    <p:sldId id="263" r:id="rId15"/>
    <p:sldId id="262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BAB"/>
    <a:srgbClr val="FFF1C5"/>
    <a:srgbClr val="FFE89F"/>
    <a:srgbClr val="FFD8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88BF24-AA57-4AFB-94A2-71EEEB34E3BD}" type="datetimeFigureOut">
              <a:rPr lang="ru-RU" smtClean="0"/>
              <a:t>10.06.2025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0F059C-7D02-4742-92BC-42BA055490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61266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217068-6548-460C-B871-84000925A0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9925564-C115-46D1-BC4E-2B7E4CDE84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A4E7993-1163-4FF9-BCD5-AB6517AA8B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E2BBE-10D4-418B-9D99-7EA86641ED2F}" type="datetimeFigureOut">
              <a:rPr lang="ru-RU" smtClean="0"/>
              <a:t>10.06.2025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1F8593E-362F-4FE0-9018-A373FA9E7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D1EA770-0EDC-4C29-9390-5453D70007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422A5-CEDE-4C18-9D95-30077E5EA8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0921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7DECCF-9C31-47D8-8E2B-DC4740A3D5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460BA55-845D-47EB-BF96-6CFD9E6AC3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7822CE9-00F9-43A2-97A0-2095D79A58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E2BBE-10D4-418B-9D99-7EA86641ED2F}" type="datetimeFigureOut">
              <a:rPr lang="ru-RU" smtClean="0"/>
              <a:t>10.06.2025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FFD5B78-C685-4123-9413-DEF3D5D2ED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8181E7F-6CA1-4532-9240-FD9608868A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422A5-CEDE-4C18-9D95-30077E5EA8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4279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B55FAE-6AF6-4F4E-BFAA-7B7634BE66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28CA11E-AF8D-48CE-8201-7DD1B03B25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B993576-3D47-4A44-BE0D-B5BB62A75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E2BBE-10D4-418B-9D99-7EA86641ED2F}" type="datetimeFigureOut">
              <a:rPr lang="ru-RU" smtClean="0"/>
              <a:t>10.06.2025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3E19543-F186-4015-8CF5-461213FCAE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25E35C0-CD0D-4B4B-83A2-56AA0D3D83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422A5-CEDE-4C18-9D95-30077E5EA8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5447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B35A43-A178-434B-BE58-718D78A0F7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2AABF0B-FF1E-41EA-A099-8F9F65C4D6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3A6C46B-C737-4518-8293-64D27FFA02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89EEB2A-E108-4722-9FD3-36D7B84637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E2BBE-10D4-418B-9D99-7EA86641ED2F}" type="datetimeFigureOut">
              <a:rPr lang="ru-RU" smtClean="0"/>
              <a:t>10.06.2025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2396DA2-153C-4189-9E17-544CD1E979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15BC4D4-A639-4A8B-ACFF-DA4770246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422A5-CEDE-4C18-9D95-30077E5EA8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1318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1A0324-8C91-4D19-A679-CCB446425D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2BBA89D-CDE0-4557-AC28-C4EDA0A1ED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E04DC93-C305-4CB0-919E-E99C2F6052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FD741BD8-8DC5-4CB4-A8B2-FE207BE26C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1548051-FD85-4A60-B917-CBF1E57035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1879F48-A0E6-4C66-A09B-E5F4EFE832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E2BBE-10D4-418B-9D99-7EA86641ED2F}" type="datetimeFigureOut">
              <a:rPr lang="ru-RU" smtClean="0"/>
              <a:t>10.06.2025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6DC7FD9-BEEA-48BF-81D8-D433D7CB4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1CD08E04-0F5C-42A0-ADA3-A52C1296F3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422A5-CEDE-4C18-9D95-30077E5EA8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4462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CB99C1-5CA6-4862-B4CC-3B0D0EB391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C7990077-A291-4BDE-AD69-840B0ABF7F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E2BBE-10D4-418B-9D99-7EA86641ED2F}" type="datetimeFigureOut">
              <a:rPr lang="ru-RU" smtClean="0"/>
              <a:t>10.06.2025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986960D8-D2E9-460C-894D-B8CEBC53E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4E48B82-2A02-4A3D-A92D-80E05B249C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422A5-CEDE-4C18-9D95-30077E5EA8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7528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0459BD81-5113-4CD9-97C6-506626070D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E2BBE-10D4-418B-9D99-7EA86641ED2F}" type="datetimeFigureOut">
              <a:rPr lang="ru-RU" smtClean="0"/>
              <a:t>10.06.2025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C80A11C-2848-4973-A066-C03732CF4D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C7141E-9647-4D31-A717-3DD36D21F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422A5-CEDE-4C18-9D95-30077E5EA8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485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5FF398-7E60-47A3-90B7-06451586C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D902727-ECB0-4B25-A9AB-2C8FE14A96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8D7A9E7-5105-4FFD-B884-F3DC43862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3E14819-A7BD-43B4-BB2F-B1508ED5A1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E2BBE-10D4-418B-9D99-7EA86641ED2F}" type="datetimeFigureOut">
              <a:rPr lang="ru-RU" smtClean="0"/>
              <a:t>10.06.2025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EB2D63C-4F82-40A1-8704-19E732393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1F00FA2-6C47-4C64-A589-90B892B32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422A5-CEDE-4C18-9D95-30077E5EA8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209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C91578-F219-42F0-97B8-E8F8055320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FED3768-7886-49C1-B885-94E3D9BE203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56B5780-3F50-404D-A773-856170819E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EE1C260-1B08-42A3-99CB-F9858FBB09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E2BBE-10D4-418B-9D99-7EA86641ED2F}" type="datetimeFigureOut">
              <a:rPr lang="ru-RU" smtClean="0"/>
              <a:t>10.06.2025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BEA686C-97D3-408C-96D0-E86F18E932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FB2B7A7-EAD0-47ED-99DD-FBFECF8E7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422A5-CEDE-4C18-9D95-30077E5EA8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0780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06E4AF-0265-4699-B1E1-FD9C6E066F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3194051-D07B-42AF-BD07-E23C3D8388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974F7F3-18C2-4C12-ABC2-C124CBF9B9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E2BBE-10D4-418B-9D99-7EA86641ED2F}" type="datetimeFigureOut">
              <a:rPr lang="ru-RU" smtClean="0"/>
              <a:t>10.06.2025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C5395FC-8371-49C9-827C-0CEBE632C3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5F8FC8F-11DD-4E63-A923-7A3CD0AC1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422A5-CEDE-4C18-9D95-30077E5EA8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4268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940448A-5944-4FF1-99B7-A24E4C7B07F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605CBA5-C5C6-4891-AFB2-37820F4E1C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B94C671-4669-424A-8F38-EC6882E2F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E2BBE-10D4-418B-9D99-7EA86641ED2F}" type="datetimeFigureOut">
              <a:rPr lang="ru-RU" smtClean="0"/>
              <a:t>10.06.2025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AD31112-1AF5-49B5-B121-93A71E7D76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49F4585-D6A1-4486-B0BC-84F35C382B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422A5-CEDE-4C18-9D95-30077E5EA8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6162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F75A6B-17CD-4AD3-9C22-454732F57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F4A9411-A10E-49CB-A682-F2DA36A2C4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FDAA7C1-7CA5-42BD-833D-D26B1BE939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AE2BBE-10D4-418B-9D99-7EA86641ED2F}" type="datetimeFigureOut">
              <a:rPr lang="ru-RU" smtClean="0"/>
              <a:t>10.06.2025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A706298-246C-467F-9798-9A2B4B57E6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B435FFE-C376-47B5-ABBA-4B9B09EA9B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4422A5-CEDE-4C18-9D95-30077E5EA8FA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6EE3B92E-E4E9-40AF-9900-E126E6C8D6E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EBA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Рамка 7">
            <a:extLst>
              <a:ext uri="{FF2B5EF4-FFF2-40B4-BE49-F238E27FC236}">
                <a16:creationId xmlns:a16="http://schemas.microsoft.com/office/drawing/2014/main" id="{1DA028C8-1325-4FC8-B28D-8987480C588C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frame">
            <a:avLst>
              <a:gd name="adj1" fmla="val 2173"/>
            </a:avLst>
          </a:prstGeom>
          <a:pattFill prst="pct80">
            <a:fgClr>
              <a:schemeClr val="accent1"/>
            </a:fgClr>
            <a:bgClr>
              <a:schemeClr val="bg1"/>
            </a:bgClr>
          </a:patt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596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0BF697F1-DAFB-46B6-8A51-6CC22BA66092}"/>
              </a:ext>
            </a:extLst>
          </p:cNvPr>
          <p:cNvSpPr/>
          <p:nvPr/>
        </p:nvSpPr>
        <p:spPr>
          <a:xfrm>
            <a:off x="1364566" y="380999"/>
            <a:ext cx="8609428" cy="4023360"/>
          </a:xfrm>
          <a:prstGeom prst="roundRect">
            <a:avLst/>
          </a:prstGeom>
          <a:solidFill>
            <a:srgbClr val="7030A0"/>
          </a:solidFill>
          <a:ln w="3810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Урок математики в 4 классе. </a:t>
            </a:r>
          </a:p>
          <a:p>
            <a:pPr algn="ctr"/>
            <a:r>
              <a:rPr lang="ru-RU" sz="4800" b="1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Нахождение значения числового выражения содержащего 2-4 действия.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D82388B-97AC-9C68-2548-30EC4118F7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7600" y="3048001"/>
            <a:ext cx="3322638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7F9975D-0DE8-7CB6-D42E-3BC8812F1210}"/>
              </a:ext>
            </a:extLst>
          </p:cNvPr>
          <p:cNvSpPr txBox="1"/>
          <p:nvPr/>
        </p:nvSpPr>
        <p:spPr>
          <a:xfrm>
            <a:off x="3587261" y="5753686"/>
            <a:ext cx="714875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dirty="0"/>
              <a:t>Подготовила Нуждина Виктория Павловна</a:t>
            </a:r>
          </a:p>
          <a:p>
            <a:r>
              <a:rPr lang="ru-RU" sz="3000" dirty="0"/>
              <a:t>учитель начальных классов</a:t>
            </a:r>
          </a:p>
        </p:txBody>
      </p:sp>
    </p:spTree>
    <p:extLst>
      <p:ext uri="{BB962C8B-B14F-4D97-AF65-F5344CB8AC3E}">
        <p14:creationId xmlns:p14="http://schemas.microsoft.com/office/powerpoint/2010/main" val="550754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9D12D4FC-CD22-4223-AEB7-7D47F1B4A756}"/>
              </a:ext>
            </a:extLst>
          </p:cNvPr>
          <p:cNvSpPr/>
          <p:nvPr/>
        </p:nvSpPr>
        <p:spPr>
          <a:xfrm>
            <a:off x="4165601" y="290494"/>
            <a:ext cx="4114800" cy="743979"/>
          </a:xfrm>
          <a:prstGeom prst="roundRect">
            <a:avLst/>
          </a:prstGeom>
          <a:solidFill>
            <a:srgbClr val="7030A0"/>
          </a:solidFill>
          <a:ln w="3810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Настрой на урок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0BBD8097-13E8-0E4D-74F8-D6716C7C67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84727" y="3117931"/>
            <a:ext cx="3195782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6E8ED1E4-4645-1BA4-57E7-FFB3386376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7896" y="1002308"/>
            <a:ext cx="10816208" cy="2185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Логическая задача.</a:t>
            </a:r>
            <a:endParaRPr kumimoji="0" lang="ru-RU" altLang="ru-RU" sz="3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Полный бидон с молоком весит 34 кг, бидон, заполненный наполовину, весит 18 кг. Сколько весит пустой бидон?</a:t>
            </a:r>
            <a:endParaRPr kumimoji="0" lang="ru-RU" altLang="ru-RU" sz="3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5C2D8B98-72CD-83C6-C5E6-BC6A5F8512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3678" y="3880018"/>
            <a:ext cx="7919116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РЕШЕНИЕ:  </a:t>
            </a:r>
            <a:endParaRPr kumimoji="0" lang="ru-RU" altLang="ru-RU" sz="3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1)34-18=16(кг)- весит половина молока</a:t>
            </a:r>
            <a:endParaRPr kumimoji="0" lang="ru-RU" altLang="ru-RU" sz="3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7EEE214-F4C3-41AA-1B0C-5BEAD01A2F0E}"/>
              </a:ext>
            </a:extLst>
          </p:cNvPr>
          <p:cNvSpPr txBox="1"/>
          <p:nvPr/>
        </p:nvSpPr>
        <p:spPr>
          <a:xfrm>
            <a:off x="3883678" y="4896073"/>
            <a:ext cx="831400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2) 18-16=2(кг) весит пустой бидон</a:t>
            </a:r>
            <a:endParaRPr kumimoji="0" lang="ru-RU" altLang="ru-RU" sz="3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ОТВЕТ: 2 кг.</a:t>
            </a:r>
            <a:endParaRPr kumimoji="0" lang="ru-RU" altLang="ru-RU" sz="3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45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209B677-5D29-2DF7-E684-3CFDBEEBF3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5492" y="407328"/>
            <a:ext cx="11916508" cy="6317029"/>
          </a:xfrm>
        </p:spPr>
        <p:txBody>
          <a:bodyPr>
            <a:noAutofit/>
          </a:bodyPr>
          <a:lstStyle/>
          <a:p>
            <a:r>
              <a:rPr lang="ru-RU" sz="3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Совершенствование вычислительных навыков. </a:t>
            </a:r>
            <a:br>
              <a:rPr lang="ru-RU" sz="3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3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а) Сколько нужно пятирублёвок, чтобы купить конфету за 25 рублей? </a:t>
            </a:r>
            <a:br>
              <a:rPr lang="ru-RU" sz="3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3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б) Сколько получится, если к 4 прибавить 6, прибавить 18 и вычесть 9?</a:t>
            </a:r>
            <a:br>
              <a:rPr lang="ru-RU" sz="3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3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в) Если в одной коробке 8 конфет  , сколько конфет будет в 5 таких коробках?</a:t>
            </a:r>
            <a:br>
              <a:rPr lang="ru-RU" sz="3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3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г) Сколько дней в трёх неделях? </a:t>
            </a:r>
            <a:br>
              <a:rPr lang="ru-RU" sz="3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3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д) Сколько получится, если к 101 прибавить 202? </a:t>
            </a:r>
            <a:br>
              <a:rPr lang="ru-RU" sz="3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3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е) Сколько сдачи получит Маша со 100 рублей, если истратит 72 рубля? </a:t>
            </a:r>
            <a:br>
              <a:rPr lang="ru-RU" sz="3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3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ж) Сколько понадобится парт, чтобы рассадить парами 26 учеников? </a:t>
            </a:r>
            <a:br>
              <a:rPr lang="ru-RU" sz="3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3400" dirty="0"/>
          </a:p>
        </p:txBody>
      </p:sp>
    </p:spTree>
    <p:extLst>
      <p:ext uri="{BB962C8B-B14F-4D97-AF65-F5344CB8AC3E}">
        <p14:creationId xmlns:p14="http://schemas.microsoft.com/office/powerpoint/2010/main" val="3684141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856375-EB6A-FD37-DD1D-C2751684F3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29359"/>
            <a:ext cx="10515600" cy="1325563"/>
          </a:xfrm>
        </p:spPr>
        <p:txBody>
          <a:bodyPr>
            <a:normAutofit/>
          </a:bodyPr>
          <a:lstStyle/>
          <a:p>
            <a: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(8 – 3) + 4  и  8 – (3 + 4)</a:t>
            </a:r>
            <a:endParaRPr lang="ru-RU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DD970A-D68E-2E88-5AFE-7992C29043C6}"/>
              </a:ext>
            </a:extLst>
          </p:cNvPr>
          <p:cNvSpPr txBox="1"/>
          <p:nvPr/>
        </p:nvSpPr>
        <p:spPr>
          <a:xfrm>
            <a:off x="548640" y="3502325"/>
            <a:ext cx="7244862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А почему получились разные ответы?</a:t>
            </a:r>
            <a:endParaRPr lang="ru-RU" sz="30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329F705-5A23-20C6-8997-792F308370E4}"/>
              </a:ext>
            </a:extLst>
          </p:cNvPr>
          <p:cNvSpPr txBox="1"/>
          <p:nvPr/>
        </p:nvSpPr>
        <p:spPr>
          <a:xfrm>
            <a:off x="548640" y="2154922"/>
            <a:ext cx="6105378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Что общего в этих выражениях?</a:t>
            </a:r>
            <a:endParaRPr lang="ru-RU" sz="30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A37A6C-43CC-231F-16D2-7BC577A20BA7}"/>
              </a:ext>
            </a:extLst>
          </p:cNvPr>
          <p:cNvSpPr txBox="1"/>
          <p:nvPr/>
        </p:nvSpPr>
        <p:spPr>
          <a:xfrm>
            <a:off x="548640" y="2801678"/>
            <a:ext cx="6105378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А есть какое-то отличие?</a:t>
            </a:r>
            <a:endParaRPr lang="ru-RU" sz="30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9547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9D12D4FC-CD22-4223-AEB7-7D47F1B4A756}"/>
              </a:ext>
            </a:extLst>
          </p:cNvPr>
          <p:cNvSpPr/>
          <p:nvPr/>
        </p:nvSpPr>
        <p:spPr>
          <a:xfrm>
            <a:off x="4457815" y="462771"/>
            <a:ext cx="3102494" cy="701386"/>
          </a:xfrm>
          <a:prstGeom prst="roundRect">
            <a:avLst/>
          </a:prstGeom>
          <a:solidFill>
            <a:srgbClr val="7030A0"/>
          </a:solidFill>
          <a:ln w="3810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Тема урока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A5071FB-6D0B-4942-9753-747ED375018E}"/>
              </a:ext>
            </a:extLst>
          </p:cNvPr>
          <p:cNvSpPr/>
          <p:nvPr/>
        </p:nvSpPr>
        <p:spPr>
          <a:xfrm>
            <a:off x="2887631" y="1756251"/>
            <a:ext cx="6108587" cy="72043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tx1"/>
                </a:solidFill>
              </a:rPr>
              <a:t>Числовые выражения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BAEA297-268A-8A93-A398-977CC998B220}"/>
              </a:ext>
            </a:extLst>
          </p:cNvPr>
          <p:cNvSpPr/>
          <p:nvPr/>
        </p:nvSpPr>
        <p:spPr>
          <a:xfrm>
            <a:off x="3238614" y="3044537"/>
            <a:ext cx="5557176" cy="139238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tx1"/>
                </a:solidFill>
              </a:rPr>
              <a:t>Порядок выполнения действий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1320FA-E1E9-8403-C8C1-A3E912F850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3220" y="4239491"/>
            <a:ext cx="2288234" cy="2455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4189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>
            <a:extLst>
              <a:ext uri="{FF2B5EF4-FFF2-40B4-BE49-F238E27FC236}">
                <a16:creationId xmlns:a16="http://schemas.microsoft.com/office/drawing/2014/main" id="{A128798F-6FAC-8073-A3CE-8D1CF9388A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160" y="1485812"/>
            <a:ext cx="1565679" cy="1174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C8543E44-8389-E0F5-771A-099F50F08967}"/>
              </a:ext>
            </a:extLst>
          </p:cNvPr>
          <p:cNvSpPr/>
          <p:nvPr/>
        </p:nvSpPr>
        <p:spPr>
          <a:xfrm>
            <a:off x="3916161" y="420751"/>
            <a:ext cx="4955654" cy="720436"/>
          </a:xfrm>
          <a:prstGeom prst="roundRect">
            <a:avLst/>
          </a:prstGeom>
          <a:solidFill>
            <a:srgbClr val="7030A0"/>
          </a:solidFill>
          <a:ln w="3810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Порядок действий</a:t>
            </a:r>
          </a:p>
        </p:txBody>
      </p:sp>
      <p:sp>
        <p:nvSpPr>
          <p:cNvPr id="6" name="Двойные круглые скобки 5">
            <a:extLst>
              <a:ext uri="{FF2B5EF4-FFF2-40B4-BE49-F238E27FC236}">
                <a16:creationId xmlns:a16="http://schemas.microsoft.com/office/drawing/2014/main" id="{9ACAC3A4-4DE0-C9D1-5AA1-FF626D779939}"/>
              </a:ext>
            </a:extLst>
          </p:cNvPr>
          <p:cNvSpPr/>
          <p:nvPr/>
        </p:nvSpPr>
        <p:spPr>
          <a:xfrm>
            <a:off x="4779818" y="1485812"/>
            <a:ext cx="2462646" cy="1371600"/>
          </a:xfrm>
          <a:prstGeom prst="bracketPair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9CC57FC3-1F37-F1D6-54CA-6A7AC7AE5F80}"/>
              </a:ext>
            </a:extLst>
          </p:cNvPr>
          <p:cNvSpPr/>
          <p:nvPr/>
        </p:nvSpPr>
        <p:spPr>
          <a:xfrm>
            <a:off x="6508232" y="3014262"/>
            <a:ext cx="415636" cy="393218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510DF5A0-55CB-02C3-90EE-CBE765BB362A}"/>
              </a:ext>
            </a:extLst>
          </p:cNvPr>
          <p:cNvSpPr/>
          <p:nvPr/>
        </p:nvSpPr>
        <p:spPr>
          <a:xfrm>
            <a:off x="6508232" y="3607370"/>
            <a:ext cx="415636" cy="393218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1" name="Прямая со стрелкой 10">
            <a:extLst>
              <a:ext uri="{FF2B5EF4-FFF2-40B4-BE49-F238E27FC236}">
                <a16:creationId xmlns:a16="http://schemas.microsoft.com/office/drawing/2014/main" id="{380DB3FD-09F1-3618-B90D-150E94575F52}"/>
              </a:ext>
            </a:extLst>
          </p:cNvPr>
          <p:cNvCxnSpPr/>
          <p:nvPr/>
        </p:nvCxnSpPr>
        <p:spPr>
          <a:xfrm>
            <a:off x="4852554" y="4239491"/>
            <a:ext cx="2286000" cy="0"/>
          </a:xfrm>
          <a:prstGeom prst="straightConnector1">
            <a:avLst/>
          </a:prstGeom>
          <a:ln w="57150">
            <a:solidFill>
              <a:srgbClr val="0070C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Знак ''плюс'' 11">
            <a:extLst>
              <a:ext uri="{FF2B5EF4-FFF2-40B4-BE49-F238E27FC236}">
                <a16:creationId xmlns:a16="http://schemas.microsoft.com/office/drawing/2014/main" id="{D04DCC41-664F-2097-6CDE-FC81BECC606E}"/>
              </a:ext>
            </a:extLst>
          </p:cNvPr>
          <p:cNvSpPr/>
          <p:nvPr/>
        </p:nvSpPr>
        <p:spPr>
          <a:xfrm>
            <a:off x="4665518" y="4720985"/>
            <a:ext cx="1059873" cy="987136"/>
          </a:xfrm>
          <a:prstGeom prst="mathPlus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Знак ''минус'' 12">
            <a:extLst>
              <a:ext uri="{FF2B5EF4-FFF2-40B4-BE49-F238E27FC236}">
                <a16:creationId xmlns:a16="http://schemas.microsoft.com/office/drawing/2014/main" id="{26A39AFE-A281-2EAE-FCCD-4A862E22696C}"/>
              </a:ext>
            </a:extLst>
          </p:cNvPr>
          <p:cNvSpPr/>
          <p:nvPr/>
        </p:nvSpPr>
        <p:spPr>
          <a:xfrm>
            <a:off x="6021532" y="4811079"/>
            <a:ext cx="1356014" cy="794904"/>
          </a:xfrm>
          <a:prstGeom prst="mathMinus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4" name="Прямая со стрелкой 13">
            <a:extLst>
              <a:ext uri="{FF2B5EF4-FFF2-40B4-BE49-F238E27FC236}">
                <a16:creationId xmlns:a16="http://schemas.microsoft.com/office/drawing/2014/main" id="{99D9B37B-22D0-4E04-4992-2C351640C3DB}"/>
              </a:ext>
            </a:extLst>
          </p:cNvPr>
          <p:cNvCxnSpPr/>
          <p:nvPr/>
        </p:nvCxnSpPr>
        <p:spPr>
          <a:xfrm>
            <a:off x="4779818" y="6002482"/>
            <a:ext cx="2286000" cy="0"/>
          </a:xfrm>
          <a:prstGeom prst="straightConnector1">
            <a:avLst/>
          </a:prstGeom>
          <a:ln w="57150">
            <a:solidFill>
              <a:srgbClr val="0070C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Овал 14">
            <a:extLst>
              <a:ext uri="{FF2B5EF4-FFF2-40B4-BE49-F238E27FC236}">
                <a16:creationId xmlns:a16="http://schemas.microsoft.com/office/drawing/2014/main" id="{B01CAAD5-E01B-F440-C8BC-B7DBE15383E6}"/>
              </a:ext>
            </a:extLst>
          </p:cNvPr>
          <p:cNvSpPr/>
          <p:nvPr/>
        </p:nvSpPr>
        <p:spPr>
          <a:xfrm>
            <a:off x="5195454" y="3249489"/>
            <a:ext cx="415636" cy="393218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44" name="Picture 4">
            <a:extLst>
              <a:ext uri="{FF2B5EF4-FFF2-40B4-BE49-F238E27FC236}">
                <a16:creationId xmlns:a16="http://schemas.microsoft.com/office/drawing/2014/main" id="{CEE8D8CC-D65F-BDE8-C70E-61C73C027C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75806" y="2525326"/>
            <a:ext cx="2010913" cy="1905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>
            <a:extLst>
              <a:ext uri="{FF2B5EF4-FFF2-40B4-BE49-F238E27FC236}">
                <a16:creationId xmlns:a16="http://schemas.microsoft.com/office/drawing/2014/main" id="{A3144608-7112-3F0C-A098-78A58CA28D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7546" y="4606676"/>
            <a:ext cx="3223569" cy="1998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>
            <a:extLst>
              <a:ext uri="{FF2B5EF4-FFF2-40B4-BE49-F238E27FC236}">
                <a16:creationId xmlns:a16="http://schemas.microsoft.com/office/drawing/2014/main" id="{091774E1-E052-956D-F9E6-20A4AA7C46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2361" y="2547832"/>
            <a:ext cx="1890786" cy="1905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>
            <a:extLst>
              <a:ext uri="{FF2B5EF4-FFF2-40B4-BE49-F238E27FC236}">
                <a16:creationId xmlns:a16="http://schemas.microsoft.com/office/drawing/2014/main" id="{038CD873-3DE9-68B9-B991-12861374B2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3878" y="4430941"/>
            <a:ext cx="3223569" cy="1998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9829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2" grpId="0" animBg="1"/>
      <p:bldP spid="13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9D12D4FC-CD22-4223-AEB7-7D47F1B4A756}"/>
              </a:ext>
            </a:extLst>
          </p:cNvPr>
          <p:cNvSpPr/>
          <p:nvPr/>
        </p:nvSpPr>
        <p:spPr>
          <a:xfrm>
            <a:off x="3584863" y="324528"/>
            <a:ext cx="6140565" cy="641827"/>
          </a:xfrm>
          <a:prstGeom prst="roundRect">
            <a:avLst/>
          </a:prstGeom>
          <a:solidFill>
            <a:srgbClr val="7030A0"/>
          </a:solidFill>
          <a:ln w="3810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Вычисли с объяснением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0BA1F6D7-2949-35F9-3E40-B9CFDFC58B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3220" y="4239491"/>
            <a:ext cx="2288234" cy="2455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>
            <a:extLst>
              <a:ext uri="{FF2B5EF4-FFF2-40B4-BE49-F238E27FC236}">
                <a16:creationId xmlns:a16="http://schemas.microsoft.com/office/drawing/2014/main" id="{E6535916-7473-4691-083B-C21534B6DE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4" b="15571"/>
          <a:stretch/>
        </p:blipFill>
        <p:spPr bwMode="auto">
          <a:xfrm>
            <a:off x="2576943" y="2105032"/>
            <a:ext cx="8354293" cy="426891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CC695BE-A3E6-0AE0-529E-F5CCB8911815}"/>
              </a:ext>
            </a:extLst>
          </p:cNvPr>
          <p:cNvSpPr/>
          <p:nvPr/>
        </p:nvSpPr>
        <p:spPr>
          <a:xfrm>
            <a:off x="4306337" y="1123373"/>
            <a:ext cx="4697615" cy="72043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tx1"/>
                </a:solidFill>
              </a:rPr>
              <a:t>320 : (60 – 52) х 6 =</a:t>
            </a:r>
          </a:p>
        </p:txBody>
      </p:sp>
    </p:spTree>
    <p:extLst>
      <p:ext uri="{BB962C8B-B14F-4D97-AF65-F5344CB8AC3E}">
        <p14:creationId xmlns:p14="http://schemas.microsoft.com/office/powerpoint/2010/main" val="595672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9D12D4FC-CD22-4223-AEB7-7D47F1B4A756}"/>
              </a:ext>
            </a:extLst>
          </p:cNvPr>
          <p:cNvSpPr/>
          <p:nvPr/>
        </p:nvSpPr>
        <p:spPr>
          <a:xfrm>
            <a:off x="3584863" y="324528"/>
            <a:ext cx="6140565" cy="641827"/>
          </a:xfrm>
          <a:prstGeom prst="roundRect">
            <a:avLst/>
          </a:prstGeom>
          <a:solidFill>
            <a:srgbClr val="7030A0"/>
          </a:solidFill>
          <a:ln w="3810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Вычисли с объяснением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0BA1F6D7-2949-35F9-3E40-B9CFDFC58B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3220" y="4239491"/>
            <a:ext cx="2288234" cy="2455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>
            <a:extLst>
              <a:ext uri="{FF2B5EF4-FFF2-40B4-BE49-F238E27FC236}">
                <a16:creationId xmlns:a16="http://schemas.microsoft.com/office/drawing/2014/main" id="{E6535916-7473-4691-083B-C21534B6DE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4" b="15571"/>
          <a:stretch/>
        </p:blipFill>
        <p:spPr bwMode="auto">
          <a:xfrm>
            <a:off x="2576943" y="2105032"/>
            <a:ext cx="8354293" cy="426891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CC695BE-A3E6-0AE0-529E-F5CCB8911815}"/>
              </a:ext>
            </a:extLst>
          </p:cNvPr>
          <p:cNvSpPr/>
          <p:nvPr/>
        </p:nvSpPr>
        <p:spPr>
          <a:xfrm>
            <a:off x="4306337" y="1123373"/>
            <a:ext cx="4697615" cy="72043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tx1"/>
                </a:solidFill>
              </a:rPr>
              <a:t>230 + (170 + 40 : 2) =</a:t>
            </a:r>
          </a:p>
        </p:txBody>
      </p:sp>
    </p:spTree>
    <p:extLst>
      <p:ext uri="{BB962C8B-B14F-4D97-AF65-F5344CB8AC3E}">
        <p14:creationId xmlns:p14="http://schemas.microsoft.com/office/powerpoint/2010/main" val="4059247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9D12D4FC-CD22-4223-AEB7-7D47F1B4A756}"/>
              </a:ext>
            </a:extLst>
          </p:cNvPr>
          <p:cNvSpPr/>
          <p:nvPr/>
        </p:nvSpPr>
        <p:spPr>
          <a:xfrm>
            <a:off x="3584863" y="324528"/>
            <a:ext cx="6140565" cy="641827"/>
          </a:xfrm>
          <a:prstGeom prst="roundRect">
            <a:avLst/>
          </a:prstGeom>
          <a:solidFill>
            <a:srgbClr val="7030A0"/>
          </a:solidFill>
          <a:ln w="3810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Вычисли с объяснением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0BA1F6D7-2949-35F9-3E40-B9CFDFC58B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3220" y="4239491"/>
            <a:ext cx="2288234" cy="2455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>
            <a:extLst>
              <a:ext uri="{FF2B5EF4-FFF2-40B4-BE49-F238E27FC236}">
                <a16:creationId xmlns:a16="http://schemas.microsoft.com/office/drawing/2014/main" id="{E6535916-7473-4691-083B-C21534B6DE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4" b="15571"/>
          <a:stretch/>
        </p:blipFill>
        <p:spPr bwMode="auto">
          <a:xfrm>
            <a:off x="2576943" y="2105032"/>
            <a:ext cx="8354293" cy="426891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CC695BE-A3E6-0AE0-529E-F5CCB8911815}"/>
              </a:ext>
            </a:extLst>
          </p:cNvPr>
          <p:cNvSpPr/>
          <p:nvPr/>
        </p:nvSpPr>
        <p:spPr>
          <a:xfrm>
            <a:off x="4306337" y="1123373"/>
            <a:ext cx="4697615" cy="72043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tx1"/>
                </a:solidFill>
              </a:rPr>
              <a:t>(420 + 16 х 5 ) : 100 =</a:t>
            </a:r>
          </a:p>
        </p:txBody>
      </p:sp>
    </p:spTree>
    <p:extLst>
      <p:ext uri="{BB962C8B-B14F-4D97-AF65-F5344CB8AC3E}">
        <p14:creationId xmlns:p14="http://schemas.microsoft.com/office/powerpoint/2010/main" val="357282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436F19CE-8C4D-E7AD-4D25-7BE82435EB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609" y="450166"/>
            <a:ext cx="11957539" cy="57267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Убедимся, важны ли в выражениях скобки. Решите два выражения. </a:t>
            </a:r>
          </a:p>
          <a:p>
            <a:pPr marL="0" indent="0">
              <a:buNone/>
            </a:pPr>
            <a: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0" indent="0">
              <a:buNone/>
            </a:pPr>
            <a: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1    2                                                                 2      1</a:t>
            </a:r>
          </a:p>
          <a:p>
            <a:pPr marL="0" indent="0">
              <a:buNone/>
            </a:pPr>
            <a: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54- 20 - 12=22                                                54 -( 20 - 12)= 46</a:t>
            </a:r>
          </a:p>
          <a:p>
            <a:pPr marL="0" indent="0">
              <a:buNone/>
            </a:pPr>
            <a: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0" indent="0">
              <a:buNone/>
            </a:pPr>
            <a: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Какой можно сделать вывод?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9659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9D12D4FC-CD22-4223-AEB7-7D47F1B4A756}"/>
              </a:ext>
            </a:extLst>
          </p:cNvPr>
          <p:cNvSpPr/>
          <p:nvPr/>
        </p:nvSpPr>
        <p:spPr>
          <a:xfrm>
            <a:off x="4420869" y="418985"/>
            <a:ext cx="3102494" cy="701386"/>
          </a:xfrm>
          <a:prstGeom prst="roundRect">
            <a:avLst/>
          </a:prstGeom>
          <a:solidFill>
            <a:srgbClr val="7030A0"/>
          </a:solidFill>
          <a:ln w="3810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Заполни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0BA1F6D7-2949-35F9-3E40-B9CFDFC58B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3220" y="4239491"/>
            <a:ext cx="2288234" cy="2455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7">
            <a:extLst>
              <a:ext uri="{FF2B5EF4-FFF2-40B4-BE49-F238E27FC236}">
                <a16:creationId xmlns:a16="http://schemas.microsoft.com/office/drawing/2014/main" id="{A3E0E0EF-CA38-7F91-2623-288F843A16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8532537"/>
              </p:ext>
            </p:extLst>
          </p:nvPr>
        </p:nvGraphicFramePr>
        <p:xfrm>
          <a:off x="1357746" y="1628371"/>
          <a:ext cx="8709894" cy="210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0145">
                  <a:extLst>
                    <a:ext uri="{9D8B030D-6E8A-4147-A177-3AD203B41FA5}">
                      <a16:colId xmlns:a16="http://schemas.microsoft.com/office/drawing/2014/main" val="1198022096"/>
                    </a:ext>
                  </a:extLst>
                </a:gridCol>
                <a:gridCol w="1283855">
                  <a:extLst>
                    <a:ext uri="{9D8B030D-6E8A-4147-A177-3AD203B41FA5}">
                      <a16:colId xmlns:a16="http://schemas.microsoft.com/office/drawing/2014/main" val="3940068057"/>
                    </a:ext>
                  </a:extLst>
                </a:gridCol>
                <a:gridCol w="1154545">
                  <a:extLst>
                    <a:ext uri="{9D8B030D-6E8A-4147-A177-3AD203B41FA5}">
                      <a16:colId xmlns:a16="http://schemas.microsoft.com/office/drawing/2014/main" val="1285863123"/>
                    </a:ext>
                  </a:extLst>
                </a:gridCol>
                <a:gridCol w="1323772">
                  <a:extLst>
                    <a:ext uri="{9D8B030D-6E8A-4147-A177-3AD203B41FA5}">
                      <a16:colId xmlns:a16="http://schemas.microsoft.com/office/drawing/2014/main" val="873965321"/>
                    </a:ext>
                  </a:extLst>
                </a:gridCol>
                <a:gridCol w="1029350">
                  <a:extLst>
                    <a:ext uri="{9D8B030D-6E8A-4147-A177-3AD203B41FA5}">
                      <a16:colId xmlns:a16="http://schemas.microsoft.com/office/drawing/2014/main" val="3963335064"/>
                    </a:ext>
                  </a:extLst>
                </a:gridCol>
                <a:gridCol w="1138227">
                  <a:extLst>
                    <a:ext uri="{9D8B030D-6E8A-4147-A177-3AD203B41FA5}">
                      <a16:colId xmlns:a16="http://schemas.microsoft.com/office/drawing/2014/main" val="124429224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>
                          <a:solidFill>
                            <a:schemeClr val="tx1"/>
                          </a:solidFill>
                        </a:rPr>
                        <a:t>слагаемое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>
                          <a:solidFill>
                            <a:schemeClr val="tx1"/>
                          </a:solidFill>
                        </a:rPr>
                        <a:t>170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>
                          <a:solidFill>
                            <a:schemeClr val="tx1"/>
                          </a:solidFill>
                        </a:rPr>
                        <a:t>90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>
                          <a:solidFill>
                            <a:schemeClr val="tx1"/>
                          </a:solidFill>
                        </a:rPr>
                        <a:t>80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79310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>
                          <a:solidFill>
                            <a:schemeClr val="tx1"/>
                          </a:solidFill>
                        </a:rPr>
                        <a:t>слагаемое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>
                          <a:solidFill>
                            <a:schemeClr val="tx1"/>
                          </a:solidFill>
                        </a:rPr>
                        <a:t>230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>
                          <a:solidFill>
                            <a:schemeClr val="tx1"/>
                          </a:solidFill>
                        </a:rPr>
                        <a:t>40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>
                          <a:solidFill>
                            <a:schemeClr val="tx1"/>
                          </a:solidFill>
                        </a:rPr>
                        <a:t>37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21250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>
                          <a:solidFill>
                            <a:schemeClr val="tx1"/>
                          </a:solidFill>
                        </a:rPr>
                        <a:t>сумма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40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>
                          <a:solidFill>
                            <a:schemeClr val="tx1"/>
                          </a:solidFill>
                        </a:rPr>
                        <a:t>330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>
                          <a:solidFill>
                            <a:schemeClr val="tx1"/>
                          </a:solidFill>
                        </a:rPr>
                        <a:t>160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>
                          <a:solidFill>
                            <a:schemeClr val="tx1"/>
                          </a:solidFill>
                        </a:rPr>
                        <a:t>80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>
                          <a:solidFill>
                            <a:schemeClr val="tx1"/>
                          </a:solidFill>
                        </a:rPr>
                        <a:t>37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31387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6261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A3B1477D-4652-5383-0C42-771E17631B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№ 13.</a:t>
            </a:r>
            <a:endParaRPr kumimoji="0" lang="ru-RU" altLang="ru-RU" sz="11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5" name="Рисунок 2">
            <a:extLst>
              <a:ext uri="{FF2B5EF4-FFF2-40B4-BE49-F238E27FC236}">
                <a16:creationId xmlns:a16="http://schemas.microsoft.com/office/drawing/2014/main" id="{09069162-F03C-EE9C-6FB6-978480F9F8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873" y="993627"/>
            <a:ext cx="7103821" cy="161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id="{0E137088-BEDF-DC32-C1B5-4EC91A8777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2873" y="2721114"/>
            <a:ext cx="853054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 5 · 8 = 40 (р.) – составляют 8 монет.</a:t>
            </a:r>
            <a:endParaRPr kumimoji="0" lang="ru-RU" altLang="ru-RU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8F7839-E153-3851-2545-59DCA4A017F7}"/>
              </a:ext>
            </a:extLst>
          </p:cNvPr>
          <p:cNvSpPr txBox="1"/>
          <p:nvPr/>
        </p:nvSpPr>
        <p:spPr>
          <a:xfrm>
            <a:off x="1012873" y="3549446"/>
            <a:ext cx="6112412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50 + 40 = 90 (р.).</a:t>
            </a:r>
            <a:endParaRPr kumimoji="0" lang="ru-RU" altLang="ru-RU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Ответ: 90 рублей всего.</a:t>
            </a:r>
            <a:endParaRPr kumimoji="0" lang="ru-RU" altLang="ru-RU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8627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6E5B83D6-0678-08E2-125F-21F070B61D3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8064174"/>
              </p:ext>
            </p:extLst>
          </p:nvPr>
        </p:nvGraphicFramePr>
        <p:xfrm>
          <a:off x="838200" y="365125"/>
          <a:ext cx="4226168" cy="344794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07384">
                  <a:extLst>
                    <a:ext uri="{9D8B030D-6E8A-4147-A177-3AD203B41FA5}">
                      <a16:colId xmlns:a16="http://schemas.microsoft.com/office/drawing/2014/main" val="2727203286"/>
                    </a:ext>
                  </a:extLst>
                </a:gridCol>
                <a:gridCol w="1409392">
                  <a:extLst>
                    <a:ext uri="{9D8B030D-6E8A-4147-A177-3AD203B41FA5}">
                      <a16:colId xmlns:a16="http://schemas.microsoft.com/office/drawing/2014/main" val="412132334"/>
                    </a:ext>
                  </a:extLst>
                </a:gridCol>
                <a:gridCol w="1409392">
                  <a:extLst>
                    <a:ext uri="{9D8B030D-6E8A-4147-A177-3AD203B41FA5}">
                      <a16:colId xmlns:a16="http://schemas.microsoft.com/office/drawing/2014/main" val="890544304"/>
                    </a:ext>
                  </a:extLst>
                </a:gridCol>
              </a:tblGrid>
              <a:tr h="10984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3000" dirty="0">
                          <a:effectLst/>
                        </a:rPr>
                        <a:t>В 1 вагоне</a:t>
                      </a:r>
                      <a:endParaRPr lang="ru-RU" sz="3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3000">
                          <a:effectLst/>
                        </a:rPr>
                        <a:t>Кол-во </a:t>
                      </a:r>
                      <a:br>
                        <a:rPr lang="ru-RU" sz="3000">
                          <a:effectLst/>
                        </a:rPr>
                      </a:br>
                      <a:r>
                        <a:rPr lang="ru-RU" sz="3000">
                          <a:effectLst/>
                        </a:rPr>
                        <a:t>вагонов</a:t>
                      </a:r>
                      <a:endParaRPr lang="ru-RU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3000">
                          <a:effectLst/>
                        </a:rPr>
                        <a:t>Всего мест</a:t>
                      </a:r>
                      <a:endParaRPr lang="ru-RU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/>
                </a:tc>
                <a:extLst>
                  <a:ext uri="{0D108BD9-81ED-4DB2-BD59-A6C34878D82A}">
                    <a16:rowId xmlns:a16="http://schemas.microsoft.com/office/drawing/2014/main" val="3558871083"/>
                  </a:ext>
                </a:extLst>
              </a:tr>
              <a:tr h="609416"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3000">
                          <a:effectLst/>
                        </a:rPr>
                        <a:t>Одинаково</a:t>
                      </a:r>
                      <a:endParaRPr lang="ru-RU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3000" dirty="0">
                          <a:effectLst/>
                        </a:rPr>
                        <a:t>2 в.</a:t>
                      </a:r>
                      <a:endParaRPr lang="ru-RU" sz="3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3000" dirty="0">
                          <a:effectLst/>
                        </a:rPr>
                        <a:t>120 м.</a:t>
                      </a:r>
                      <a:endParaRPr lang="ru-RU" sz="3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/>
                </a:tc>
                <a:extLst>
                  <a:ext uri="{0D108BD9-81ED-4DB2-BD59-A6C34878D82A}">
                    <a16:rowId xmlns:a16="http://schemas.microsoft.com/office/drawing/2014/main" val="4031178013"/>
                  </a:ext>
                </a:extLst>
              </a:tr>
              <a:tr h="60941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3000" dirty="0">
                          <a:effectLst/>
                        </a:rPr>
                        <a:t>7 в.</a:t>
                      </a:r>
                      <a:endParaRPr lang="ru-RU" sz="3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3000">
                          <a:effectLst/>
                        </a:rPr>
                        <a:t>? м.</a:t>
                      </a:r>
                      <a:endParaRPr lang="ru-RU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/>
                </a:tc>
                <a:extLst>
                  <a:ext uri="{0D108BD9-81ED-4DB2-BD59-A6C34878D82A}">
                    <a16:rowId xmlns:a16="http://schemas.microsoft.com/office/drawing/2014/main" val="1779254098"/>
                  </a:ext>
                </a:extLst>
              </a:tr>
              <a:tr h="60941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3000" dirty="0">
                          <a:effectLst/>
                        </a:rPr>
                        <a:t>10 в.</a:t>
                      </a:r>
                      <a:endParaRPr lang="ru-RU" sz="3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3000" dirty="0">
                          <a:effectLst/>
                        </a:rPr>
                        <a:t>? м.</a:t>
                      </a:r>
                      <a:endParaRPr lang="ru-RU" sz="3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/>
                </a:tc>
                <a:extLst>
                  <a:ext uri="{0D108BD9-81ED-4DB2-BD59-A6C34878D82A}">
                    <a16:rowId xmlns:a16="http://schemas.microsoft.com/office/drawing/2014/main" val="106122224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C4DCB365-518D-5876-3950-860E304E63A7}"/>
              </a:ext>
            </a:extLst>
          </p:cNvPr>
          <p:cNvSpPr txBox="1"/>
          <p:nvPr/>
        </p:nvSpPr>
        <p:spPr>
          <a:xfrm>
            <a:off x="838200" y="5135046"/>
            <a:ext cx="913579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3)60· 10= 600 (м.) в 10 вагонах.</a:t>
            </a:r>
            <a:endParaRPr lang="ru-RU" sz="30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ru-RU" sz="3000" spc="2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Ответ</a:t>
            </a:r>
            <a:r>
              <a:rPr lang="ru-RU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420 мест в 7 вагонах,  600 мест в 10 вагонах.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F0C2DC2-8213-95E3-AFB7-635F50B016F2}"/>
              </a:ext>
            </a:extLst>
          </p:cNvPr>
          <p:cNvSpPr txBox="1"/>
          <p:nvPr/>
        </p:nvSpPr>
        <p:spPr>
          <a:xfrm>
            <a:off x="838200" y="4007506"/>
            <a:ext cx="6105378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1) 120 : 2 = 60 (м.) – в 1 вагоне.</a:t>
            </a:r>
            <a:endParaRPr lang="ru-RU" sz="30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9BF9F68-C479-E16F-B9ED-1CB0564B20B8}"/>
              </a:ext>
            </a:extLst>
          </p:cNvPr>
          <p:cNvSpPr txBox="1"/>
          <p:nvPr/>
        </p:nvSpPr>
        <p:spPr>
          <a:xfrm>
            <a:off x="838200" y="4571276"/>
            <a:ext cx="6105378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2) 60 · 7 = 420 (м.) в 7 вагонах.</a:t>
            </a:r>
            <a:endParaRPr lang="ru-RU" sz="30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2849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9D12D4FC-CD22-4223-AEB7-7D47F1B4A756}"/>
              </a:ext>
            </a:extLst>
          </p:cNvPr>
          <p:cNvSpPr/>
          <p:nvPr/>
        </p:nvSpPr>
        <p:spPr>
          <a:xfrm>
            <a:off x="4444999" y="415637"/>
            <a:ext cx="3255818" cy="720436"/>
          </a:xfrm>
          <a:prstGeom prst="roundRect">
            <a:avLst/>
          </a:prstGeom>
          <a:solidFill>
            <a:srgbClr val="7030A0"/>
          </a:solidFill>
          <a:ln w="3810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Самооценка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ECD7112-AEEA-4264-ACC4-36907A008C6B}"/>
              </a:ext>
            </a:extLst>
          </p:cNvPr>
          <p:cNvSpPr/>
          <p:nvPr/>
        </p:nvSpPr>
        <p:spPr>
          <a:xfrm>
            <a:off x="3543414" y="1848197"/>
            <a:ext cx="4697615" cy="72043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tx1"/>
                </a:solidFill>
              </a:rPr>
              <a:t>Подходите! Научу!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41D3798C-49E3-4501-BE4C-0D482CDC4A06}"/>
              </a:ext>
            </a:extLst>
          </p:cNvPr>
          <p:cNvSpPr/>
          <p:nvPr/>
        </p:nvSpPr>
        <p:spPr>
          <a:xfrm>
            <a:off x="3543414" y="3068782"/>
            <a:ext cx="4697615" cy="72043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tx1"/>
                </a:solidFill>
              </a:rPr>
              <a:t>Всё ясно!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E4B94556-8668-4162-B00A-177416B74CC7}"/>
              </a:ext>
            </a:extLst>
          </p:cNvPr>
          <p:cNvSpPr/>
          <p:nvPr/>
        </p:nvSpPr>
        <p:spPr>
          <a:xfrm>
            <a:off x="3543414" y="4069081"/>
            <a:ext cx="4697615" cy="720436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tx1"/>
                </a:solidFill>
              </a:rPr>
              <a:t>Нужна помощь!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7040DE07-B764-0206-021D-43B2768BC7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3220" y="4239491"/>
            <a:ext cx="2288234" cy="2455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4507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9D12D4FC-CD22-4223-AEB7-7D47F1B4A756}"/>
              </a:ext>
            </a:extLst>
          </p:cNvPr>
          <p:cNvSpPr/>
          <p:nvPr/>
        </p:nvSpPr>
        <p:spPr>
          <a:xfrm>
            <a:off x="4461163" y="369456"/>
            <a:ext cx="2987963" cy="665018"/>
          </a:xfrm>
          <a:prstGeom prst="roundRect">
            <a:avLst/>
          </a:prstGeom>
          <a:solidFill>
            <a:srgbClr val="7030A0"/>
          </a:solidFill>
          <a:ln w="3810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Итог урока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DBEFA5B1-E0EC-EA29-E29E-F4B367C0C9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3220" y="4239491"/>
            <a:ext cx="2288234" cy="2455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C01F77F-8323-8BDD-9F05-CFC2E345FD6D}"/>
              </a:ext>
            </a:extLst>
          </p:cNvPr>
          <p:cNvSpPr/>
          <p:nvPr/>
        </p:nvSpPr>
        <p:spPr>
          <a:xfrm>
            <a:off x="2930927" y="1611168"/>
            <a:ext cx="6566364" cy="66501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tx1"/>
                </a:solidFill>
              </a:rPr>
              <a:t>Самое лёгкое задание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B5E2D81-2B98-C029-96A2-5310586C9F66}"/>
              </a:ext>
            </a:extLst>
          </p:cNvPr>
          <p:cNvSpPr/>
          <p:nvPr/>
        </p:nvSpPr>
        <p:spPr>
          <a:xfrm>
            <a:off x="2930927" y="2665270"/>
            <a:ext cx="6566364" cy="66501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tx1"/>
                </a:solidFill>
              </a:rPr>
              <a:t>Самое сложное задание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17BB874-BDCE-2596-5527-97E792067677}"/>
              </a:ext>
            </a:extLst>
          </p:cNvPr>
          <p:cNvSpPr/>
          <p:nvPr/>
        </p:nvSpPr>
        <p:spPr>
          <a:xfrm>
            <a:off x="2930927" y="3906982"/>
            <a:ext cx="6566364" cy="66501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tx1"/>
                </a:solidFill>
              </a:rPr>
              <a:t>Самое интересное задание</a:t>
            </a:r>
          </a:p>
        </p:txBody>
      </p:sp>
    </p:spTree>
    <p:extLst>
      <p:ext uri="{BB962C8B-B14F-4D97-AF65-F5344CB8AC3E}">
        <p14:creationId xmlns:p14="http://schemas.microsoft.com/office/powerpoint/2010/main" val="2249152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559</TotalTime>
  <Words>445</Words>
  <Application>Microsoft Office PowerPoint</Application>
  <PresentationFormat>Широкоэкранный</PresentationFormat>
  <Paragraphs>72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Совершенствование вычислительных навыков.  а) Сколько нужно пятирублёвок, чтобы купить конфету за 25 рублей?  б) Сколько получится, если к 4 прибавить 6, прибавить 18 и вычесть 9? в) Если в одной коробке 8 конфет  , сколько конфет будет в 5 таких коробках? г) Сколько дней в трёх неделях?  д) Сколько получится, если к 101 прибавить 202?  е) Сколько сдачи получит Маша со 100 рублей, если истратит 72 рубля?  ж) Сколько понадобится парт, чтобы рассадить парами 26 учеников?  </vt:lpstr>
      <vt:lpstr>(8 – 3) + 4  и  8 – (3 + 4)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Ден</dc:creator>
  <cp:lastModifiedBy>Кирилл Нуждин</cp:lastModifiedBy>
  <cp:revision>110</cp:revision>
  <dcterms:created xsi:type="dcterms:W3CDTF">2019-11-21T05:15:03Z</dcterms:created>
  <dcterms:modified xsi:type="dcterms:W3CDTF">2025-06-10T15:31:17Z</dcterms:modified>
</cp:coreProperties>
</file>