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27"/>
  </p:notesMasterIdLst>
  <p:sldIdLst>
    <p:sldId id="314" r:id="rId2"/>
    <p:sldId id="316" r:id="rId3"/>
    <p:sldId id="322" r:id="rId4"/>
    <p:sldId id="333" r:id="rId5"/>
    <p:sldId id="292" r:id="rId6"/>
    <p:sldId id="329" r:id="rId7"/>
    <p:sldId id="297" r:id="rId8"/>
    <p:sldId id="307" r:id="rId9"/>
    <p:sldId id="294" r:id="rId10"/>
    <p:sldId id="271" r:id="rId11"/>
    <p:sldId id="267" r:id="rId12"/>
    <p:sldId id="268" r:id="rId13"/>
    <p:sldId id="300" r:id="rId14"/>
    <p:sldId id="325" r:id="rId15"/>
    <p:sldId id="301" r:id="rId16"/>
    <p:sldId id="341" r:id="rId17"/>
    <p:sldId id="335" r:id="rId18"/>
    <p:sldId id="336" r:id="rId19"/>
    <p:sldId id="337" r:id="rId20"/>
    <p:sldId id="331" r:id="rId21"/>
    <p:sldId id="339" r:id="rId22"/>
    <p:sldId id="262" r:id="rId23"/>
    <p:sldId id="332" r:id="rId24"/>
    <p:sldId id="308" r:id="rId25"/>
    <p:sldId id="34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FF00"/>
    <a:srgbClr val="9030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DFE9BE-574F-4C7B-961E-1CAC849042B7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C291D2-ED09-426B-B5E1-B01333DFC1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314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99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80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17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75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76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86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12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90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76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84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267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75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951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07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3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177C0-4048-4EF0-AC9A-4EF6A9FEF5F5}" type="datetimeFigureOut">
              <a:rPr lang="ru-RU"/>
              <a:pPr>
                <a:defRPr/>
              </a:pPr>
              <a:t>04.12.2025</a:t>
            </a:fld>
            <a:endParaRPr lang="ru-RU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7EF49-90FC-4359-AE9A-9EE43957CB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D76CF-74A0-41E7-A036-557D04CE66F4}" type="datetimeFigureOut">
              <a:rPr lang="ru-RU" smtClean="0"/>
              <a:pPr/>
              <a:t>04.12.2025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EA6C4F7-38A8-49ED-9D45-8B0B984FBA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839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 sz="quarter" idx="4294967295"/>
          </p:nvPr>
        </p:nvSpPr>
        <p:spPr>
          <a:xfrm>
            <a:off x="1043608" y="1124744"/>
            <a:ext cx="6120680" cy="2016223"/>
          </a:xfrm>
        </p:spPr>
        <p:txBody>
          <a:bodyPr lIns="92075" tIns="46038" rIns="92075" bIns="46038">
            <a:normAutofit fontScale="90000"/>
          </a:bodyPr>
          <a:lstStyle/>
          <a:p>
            <a:pPr algn="ctr" eaLnBrk="1" hangingPunct="1">
              <a:defRPr/>
            </a:pPr>
            <a:r>
              <a:rPr lang="ru-RU" sz="6000" b="1" dirty="0" smtClean="0">
                <a:solidFill>
                  <a:srgbClr val="006600"/>
                </a:solidFill>
              </a:rPr>
              <a:t>Регуляция  пищеварения.</a:t>
            </a:r>
            <a:br>
              <a:rPr lang="ru-RU" sz="6000" b="1" dirty="0" smtClean="0">
                <a:solidFill>
                  <a:srgbClr val="006600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b="1" dirty="0" smtClean="0">
              <a:solidFill>
                <a:schemeClr val="tx1"/>
              </a:solidFill>
            </a:endParaRPr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sz="quarter" idx="4294967295"/>
          </p:nvPr>
        </p:nvSpPr>
        <p:spPr>
          <a:xfrm>
            <a:off x="4572000" y="4724400"/>
            <a:ext cx="4572000" cy="1809750"/>
          </a:xfrm>
        </p:spPr>
        <p:txBody>
          <a:bodyPr lIns="92075" tIns="46038" rIns="92075" bIns="46038">
            <a:normAutofit/>
          </a:bodyPr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altLang="ru-RU" sz="1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Презентацию  подготовила 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altLang="ru-RU" sz="1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Симонова Ж.Г.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altLang="ru-RU" sz="1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учитель  биологии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altLang="ru-RU" sz="1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МБОУ  СОШ № 45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altLang="ru-RU" sz="1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Г. Орла</a:t>
            </a:r>
          </a:p>
        </p:txBody>
      </p:sp>
      <p:sp>
        <p:nvSpPr>
          <p:cNvPr id="2560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0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2" name="AutoShape 1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4" name="AutoShape 1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16" name="AutoShape 1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18" name="Picture 1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3356992"/>
            <a:ext cx="4788025" cy="3505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4272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09600"/>
            <a:ext cx="6273744" cy="94719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Повторение изученного материала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1268760"/>
            <a:ext cx="7922842" cy="47726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5"/>
                </a:solidFill>
              </a:rPr>
              <a:t>   1.Где расположен желудок? Из каких мышц состоит желудок?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5"/>
                </a:solidFill>
              </a:rPr>
              <a:t>   2.Желудочный сок, его свойства и ферментативное значение?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5"/>
                </a:solidFill>
              </a:rPr>
              <a:t>   3.Кишечное всасывание как происходит?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5"/>
                </a:solidFill>
              </a:rPr>
              <a:t>   4.Почему печень называют  главной химической лабораторией организма?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5"/>
                </a:solidFill>
              </a:rPr>
              <a:t>    5.Чем отличается толстый кишечник от тонкого?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5"/>
                </a:solidFill>
              </a:rPr>
              <a:t>    6.Что является началом толстого кишечника?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B050"/>
                </a:solidFill>
              </a:rPr>
              <a:t>Вспомните, что поможет нам провести урок.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     7.Что такое рефлекс?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     8. Какие рефлексы вы знаете ? Охарактеризуйте их?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      9.Что значит гуморальная регуляция?</a:t>
            </a:r>
          </a:p>
          <a:p>
            <a:pPr>
              <a:buNone/>
            </a:pPr>
            <a:endParaRPr lang="ru-RU" b="1" dirty="0" smtClean="0">
              <a:solidFill>
                <a:schemeClr val="accent5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5"/>
                </a:solidFill>
              </a:rPr>
              <a:t> 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675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6347713" cy="947192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006600"/>
                </a:solidFill>
              </a:rPr>
              <a:t>Назовите цель урока?</a:t>
            </a:r>
            <a:endParaRPr lang="ru-RU" b="1" u="sng" dirty="0">
              <a:solidFill>
                <a:srgbClr val="00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2132856"/>
            <a:ext cx="6347714" cy="148443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4"/>
                </a:solidFill>
              </a:rPr>
              <a:t>Изучить  способы регуляции  пищеварения.</a:t>
            </a:r>
            <a:endParaRPr lang="ru-RU" sz="2800" b="1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i="1" dirty="0" smtClean="0">
                <a:solidFill>
                  <a:srgbClr val="FF0000"/>
                </a:solidFill>
              </a:rPr>
              <a:t>          Маршрутный лист</a:t>
            </a:r>
          </a:p>
        </p:txBody>
      </p:sp>
      <p:graphicFrame>
        <p:nvGraphicFramePr>
          <p:cNvPr id="36916" name="Group 52"/>
          <p:cNvGraphicFramePr>
            <a:graphicFrameLocks noGrp="1"/>
          </p:cNvGraphicFramePr>
          <p:nvPr>
            <p:ph idx="1"/>
          </p:nvPr>
        </p:nvGraphicFramePr>
        <p:xfrm>
          <a:off x="395535" y="1196752"/>
          <a:ext cx="6480720" cy="4544556"/>
        </p:xfrm>
        <a:graphic>
          <a:graphicData uri="http://schemas.openxmlformats.org/drawingml/2006/table">
            <a:tbl>
              <a:tblPr/>
              <a:tblGrid>
                <a:gridCol w="3826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9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Вопросы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Знаю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Не знаю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971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1.Что называют рефлексом?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3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2.  Чем различается безусловный и условный рефлекс?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3. Какие методы были использованы И.П.Павловым для изучения пищеварения?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3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4. Как осуществляется гуморальная регуляция пищеварения?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3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5. Как  возникает чувство голода и насыщения?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126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6. Каковы осуществляется нервная регуляция пищеварения?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403126" cy="706964"/>
          </a:xfrm>
        </p:spPr>
        <p:txBody>
          <a:bodyPr>
            <a:noAutofit/>
          </a:bodyPr>
          <a:lstStyle/>
          <a:p>
            <a:pPr algn="ctr"/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628800"/>
            <a:ext cx="4248472" cy="439100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ru-RU" sz="2000" dirty="0" smtClean="0"/>
              <a:t>Выдающийся русский учёный И.П.Павлов (1849-1936). </a:t>
            </a:r>
          </a:p>
          <a:p>
            <a:pPr marL="0" indent="0">
              <a:buNone/>
              <a:defRPr/>
            </a:pPr>
            <a:r>
              <a:rPr lang="ru-RU" sz="2000" dirty="0" smtClean="0"/>
              <a:t>Лауреат Нобелевской премии (1904г). </a:t>
            </a:r>
            <a:r>
              <a:rPr lang="ru-RU" sz="2000" b="1" dirty="0" smtClean="0">
                <a:solidFill>
                  <a:schemeClr val="tx1"/>
                </a:solidFill>
              </a:rPr>
              <a:t>Открыл и изучил  нервную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регуляцию пищеварения.</a:t>
            </a:r>
          </a:p>
          <a:p>
            <a:pPr marL="0" indent="0"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Фистульная методика.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Фистула- искусственно созданное отверстие для выведения наружу продуктов, находящихся в полостных органах или железах.</a:t>
            </a:r>
          </a:p>
        </p:txBody>
      </p:sp>
      <p:pic>
        <p:nvPicPr>
          <p:cNvPr id="1030" name="Picture 6" descr="Жанр &quot;Биография&quot; Лучшие фильмы и мультфильмы СССР смотреть онлай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655"/>
            <a:ext cx="3096344" cy="5363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6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79565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60648"/>
            <a:ext cx="6950006" cy="1008112"/>
          </a:xfrm>
        </p:spPr>
        <p:txBody>
          <a:bodyPr>
            <a:noAutofit/>
          </a:bodyPr>
          <a:lstStyle/>
          <a:p>
            <a:pPr algn="ctr"/>
            <a:r>
              <a:rPr lang="ru-RU" sz="2400" b="1" u="sng" dirty="0">
                <a:solidFill>
                  <a:srgbClr val="006600"/>
                </a:solidFill>
              </a:rPr>
              <a:t>Безусловный слюноотделительный рефлекс </a:t>
            </a:r>
            <a:r>
              <a:rPr lang="ru-RU" sz="2400" b="1" dirty="0">
                <a:solidFill>
                  <a:srgbClr val="006600"/>
                </a:solidFill>
              </a:rPr>
              <a:t>возникает на поступление пищи в ротовую полость</a:t>
            </a:r>
          </a:p>
        </p:txBody>
      </p:sp>
      <p:pic>
        <p:nvPicPr>
          <p:cNvPr id="4" name="Содержимое 3" descr="htmlconvd-0YX67F_html_26bd031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1772816"/>
            <a:ext cx="7168709" cy="2333128"/>
          </a:xfrm>
        </p:spPr>
      </p:pic>
      <p:sp>
        <p:nvSpPr>
          <p:cNvPr id="5" name="Прямоугольник 4"/>
          <p:cNvSpPr/>
          <p:nvPr/>
        </p:nvSpPr>
        <p:spPr>
          <a:xfrm>
            <a:off x="251520" y="4471977"/>
            <a:ext cx="1177930" cy="181454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Рецепторы ротовой полости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33007" y="4451699"/>
            <a:ext cx="1742849" cy="181454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Чувствительный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нейр</a:t>
            </a:r>
            <a:r>
              <a:rPr lang="ru-RU" sz="1600" b="1" dirty="0" smtClean="0">
                <a:solidFill>
                  <a:schemeClr val="tx1"/>
                </a:solidFill>
              </a:rPr>
              <a:t>он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98467" y="4429132"/>
            <a:ext cx="1875058" cy="18573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</a:rPr>
              <a:t>Центр </a:t>
            </a:r>
            <a:r>
              <a:rPr lang="ru-RU" sz="1600" dirty="0" smtClean="0">
                <a:solidFill>
                  <a:schemeClr val="tx1"/>
                </a:solidFill>
              </a:rPr>
              <a:t>слюноотделения</a:t>
            </a:r>
          </a:p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в продолговатом</a:t>
            </a:r>
            <a:endParaRPr lang="ru-RU" sz="1600" dirty="0">
              <a:solidFill>
                <a:schemeClr val="tx1"/>
              </a:solidFill>
            </a:endParaRPr>
          </a:p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мозге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652120" y="4429132"/>
            <a:ext cx="1841731" cy="18573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Двигательный  </a:t>
            </a:r>
            <a:r>
              <a:rPr lang="ru-RU" dirty="0">
                <a:solidFill>
                  <a:schemeClr val="tx1"/>
                </a:solidFill>
              </a:rPr>
              <a:t>нейрон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856956" y="4471977"/>
            <a:ext cx="1224136" cy="136815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Слюнные железы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1250855" y="5213782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7500958" y="5142344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3241277" y="5282338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5473525" y="5142344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32656"/>
            <a:ext cx="7022014" cy="8103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u="sng" dirty="0" smtClean="0">
                <a:solidFill>
                  <a:srgbClr val="006600"/>
                </a:solidFill>
              </a:rPr>
              <a:t>Схема условного слюноотделительного рефлекса</a:t>
            </a:r>
            <a:endParaRPr lang="ru-RU" sz="2800" b="1" u="sng" dirty="0">
              <a:solidFill>
                <a:srgbClr val="006600"/>
              </a:solidFill>
            </a:endParaRPr>
          </a:p>
        </p:txBody>
      </p:sp>
      <p:pic>
        <p:nvPicPr>
          <p:cNvPr id="15" name="Содержимое 14" descr="shema-obrazovaniya-uslovnogo-refleksa-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96963" y="1187386"/>
            <a:ext cx="5647245" cy="2482357"/>
          </a:xfrm>
        </p:spPr>
      </p:pic>
      <p:sp>
        <p:nvSpPr>
          <p:cNvPr id="5" name="Прямоугольник 4"/>
          <p:cNvSpPr/>
          <p:nvPr/>
        </p:nvSpPr>
        <p:spPr>
          <a:xfrm>
            <a:off x="107504" y="4042496"/>
            <a:ext cx="1392662" cy="117245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Рецепторы ротовой полости, желудка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4286256"/>
            <a:ext cx="1440160" cy="85725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Чувствительный </a:t>
            </a:r>
            <a:r>
              <a:rPr lang="ru-RU" sz="1200" b="1" dirty="0">
                <a:solidFill>
                  <a:schemeClr val="tx1"/>
                </a:solidFill>
              </a:rPr>
              <a:t>нейрон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77337" y="3918132"/>
            <a:ext cx="1597234" cy="18573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Центр </a:t>
            </a:r>
            <a:endParaRPr lang="ru-RU" sz="12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200" b="1" dirty="0" err="1" smtClean="0">
                <a:solidFill>
                  <a:schemeClr val="tx1"/>
                </a:solidFill>
              </a:rPr>
              <a:t>сокоотделения</a:t>
            </a:r>
            <a:r>
              <a:rPr lang="ru-RU" sz="1200" b="1" dirty="0" smtClean="0">
                <a:solidFill>
                  <a:schemeClr val="tx1"/>
                </a:solidFill>
              </a:rPr>
              <a:t> </a:t>
            </a:r>
            <a:r>
              <a:rPr lang="ru-RU" sz="1200" b="1" dirty="0">
                <a:solidFill>
                  <a:schemeClr val="tx1"/>
                </a:solidFill>
              </a:rPr>
              <a:t>в </a:t>
            </a:r>
            <a:r>
              <a:rPr lang="ru-RU" sz="1200" b="1" dirty="0" smtClean="0">
                <a:solidFill>
                  <a:schemeClr val="tx1"/>
                </a:solidFill>
              </a:rPr>
              <a:t>продолговатом </a:t>
            </a:r>
            <a:r>
              <a:rPr lang="ru-RU" sz="1200" b="1" dirty="0">
                <a:solidFill>
                  <a:schemeClr val="tx1"/>
                </a:solidFill>
              </a:rPr>
              <a:t>мозге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500694" y="4286256"/>
            <a:ext cx="1500198" cy="78581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 smtClean="0">
                <a:solidFill>
                  <a:schemeClr val="tx1"/>
                </a:solidFill>
              </a:rPr>
              <a:t>Двигательный </a:t>
            </a:r>
            <a:r>
              <a:rPr lang="ru-RU" sz="1200" dirty="0">
                <a:solidFill>
                  <a:schemeClr val="tx1"/>
                </a:solidFill>
              </a:rPr>
              <a:t>нейрон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429520" y="4214818"/>
            <a:ext cx="1285884" cy="78581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Слюнные железы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1500166" y="4786322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7000892" y="4643446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3190435" y="4786322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5143504" y="4714884"/>
            <a:ext cx="35719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79512" y="5429264"/>
            <a:ext cx="1392092" cy="114300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Рецепторы носовой полости,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sz="1200" b="1" dirty="0">
                <a:solidFill>
                  <a:schemeClr val="tx1"/>
                </a:solidFill>
              </a:rPr>
              <a:t>уха, глаза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979712" y="5949280"/>
            <a:ext cx="4320480" cy="7920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Обонятельная (слуховая) зона в височной доле, зрительная зона в затылочной доле коры больших полушарий</a:t>
            </a:r>
          </a:p>
        </p:txBody>
      </p:sp>
      <p:sp>
        <p:nvSpPr>
          <p:cNvPr id="20" name="Стрелка вверх 19"/>
          <p:cNvSpPr/>
          <p:nvPr/>
        </p:nvSpPr>
        <p:spPr>
          <a:xfrm>
            <a:off x="4355976" y="5805264"/>
            <a:ext cx="142876" cy="14287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214282" y="4139772"/>
            <a:ext cx="1270961" cy="10037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6395076" y="5336072"/>
            <a:ext cx="2699792" cy="12241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Схема </a:t>
            </a:r>
            <a:r>
              <a:rPr lang="ru-RU" sz="1200" b="1" dirty="0">
                <a:solidFill>
                  <a:schemeClr val="tx1"/>
                </a:solidFill>
              </a:rPr>
              <a:t>условного слюноотделительного рефлекса на вид пищи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2718204" y="4929198"/>
            <a:ext cx="269620" cy="91387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углом вверх 21"/>
          <p:cNvSpPr/>
          <p:nvPr/>
        </p:nvSpPr>
        <p:spPr>
          <a:xfrm>
            <a:off x="1547664" y="5000636"/>
            <a:ext cx="720080" cy="504056"/>
          </a:xfrm>
          <a:prstGeom prst="ben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20" grpId="0" animBg="1"/>
      <p:bldP spid="26" grpId="0" animBg="1"/>
      <p:bldP spid="4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6"/>
          <p:cNvSpPr>
            <a:spLocks noGrp="1"/>
          </p:cNvSpPr>
          <p:nvPr>
            <p:ph type="title"/>
          </p:nvPr>
        </p:nvSpPr>
        <p:spPr>
          <a:xfrm>
            <a:off x="179512" y="5445224"/>
            <a:ext cx="7488832" cy="9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/>
              <a:t>Условные и безусловные рефлексы </a:t>
            </a:r>
            <a:r>
              <a:rPr lang="ru-RU" sz="2800" b="1" dirty="0" smtClean="0"/>
              <a:t>желудочного </a:t>
            </a:r>
            <a:r>
              <a:rPr lang="ru-RU" sz="2800" b="1" dirty="0" err="1" smtClean="0"/>
              <a:t>сокоотделения</a:t>
            </a:r>
            <a:endParaRPr lang="ru-RU" sz="2800" b="1" dirty="0"/>
          </a:p>
        </p:txBody>
      </p:sp>
      <p:sp>
        <p:nvSpPr>
          <p:cNvPr id="6147" name="Прямоугольник 4"/>
          <p:cNvSpPr>
            <a:spLocks noChangeArrowheads="1"/>
          </p:cNvSpPr>
          <p:nvPr/>
        </p:nvSpPr>
        <p:spPr bwMode="auto">
          <a:xfrm>
            <a:off x="214313" y="4293096"/>
            <a:ext cx="85010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Calibri" pitchFamily="34" charset="0"/>
              </a:rPr>
              <a:t>Мнимое кормление:</a:t>
            </a:r>
          </a:p>
          <a:p>
            <a:r>
              <a:rPr lang="ru-RU" dirty="0">
                <a:latin typeface="Calibri" pitchFamily="34" charset="0"/>
              </a:rPr>
              <a:t>А — </a:t>
            </a:r>
            <a:r>
              <a:rPr lang="ru-RU" i="1" dirty="0">
                <a:latin typeface="Calibri" pitchFamily="34" charset="0"/>
              </a:rPr>
              <a:t>фистула желудка; Б — мнимое кормление. У собаки перерезан пищевод, оба края вшиты в кожу. Проглоченная пища в желудок не попадает — вываливается через отверстие наружу, но желудочное </a:t>
            </a:r>
            <a:r>
              <a:rPr lang="ru-RU" i="1" dirty="0" err="1">
                <a:latin typeface="Calibri" pitchFamily="34" charset="0"/>
              </a:rPr>
              <a:t>сокоотделение</a:t>
            </a:r>
            <a:r>
              <a:rPr lang="ru-RU" i="1" dirty="0">
                <a:latin typeface="Calibri" pitchFamily="34" charset="0"/>
              </a:rPr>
              <a:t> идет.</a:t>
            </a:r>
            <a:endParaRPr lang="ru-RU" dirty="0">
              <a:latin typeface="Calibri" pitchFamily="34" charset="0"/>
            </a:endParaRPr>
          </a:p>
        </p:txBody>
      </p:sp>
      <p:pic>
        <p:nvPicPr>
          <p:cNvPr id="6148" name="Picture 2" descr="C:\Documents and Settings\Артём\Рабочий стол\ВКР\Приложение 3\5 урок\с1.jpg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214313" y="867737"/>
            <a:ext cx="7093991" cy="2921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11960" y="2924944"/>
            <a:ext cx="38884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i="1" dirty="0">
                <a:solidFill>
                  <a:srgbClr val="00B050"/>
                </a:solidFill>
              </a:rPr>
              <a:t>От продолговатого мозга импульсы идут к железам желудка по блуждающему нерву (парасимпатическая нервная система).</a:t>
            </a:r>
          </a:p>
        </p:txBody>
      </p:sp>
      <p:pic>
        <p:nvPicPr>
          <p:cNvPr id="4" name="Picture 2" descr="Йога, Yoga и Ёга. Петербургская школа йоги. V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944"/>
            <a:ext cx="399371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04800" y="1340768"/>
            <a:ext cx="7291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i="1" dirty="0">
                <a:solidFill>
                  <a:schemeClr val="accent4"/>
                </a:solidFill>
              </a:rPr>
              <a:t>Безусловно-рефлекторное выделение желудочного сока:</a:t>
            </a:r>
            <a:r>
              <a:rPr lang="ru-RU" sz="2400" b="1" dirty="0">
                <a:solidFill>
                  <a:schemeClr val="accent4"/>
                </a:solidFill>
              </a:rPr>
              <a:t> </a:t>
            </a:r>
            <a:r>
              <a:rPr lang="ru-RU" sz="2400" i="1" dirty="0">
                <a:solidFill>
                  <a:schemeClr val="accent4"/>
                </a:solidFill>
              </a:rPr>
              <a:t>импульсы от рецепторов ротовой полости и желудка проводятся в продолговатый мозг.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555776" y="2708920"/>
            <a:ext cx="1584176" cy="2952328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0" y="224351"/>
            <a:ext cx="89779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u="sng" dirty="0">
                <a:solidFill>
                  <a:srgbClr val="006600"/>
                </a:solidFill>
              </a:rPr>
              <a:t>Нервная регуляция желудочного </a:t>
            </a:r>
            <a:r>
              <a:rPr lang="ru-RU" sz="3600" b="1" i="1" u="sng" dirty="0" err="1">
                <a:solidFill>
                  <a:srgbClr val="006600"/>
                </a:solidFill>
              </a:rPr>
              <a:t>сокоотделения</a:t>
            </a:r>
            <a:r>
              <a:rPr lang="ru-RU" sz="2400" b="1" i="1" u="sng" dirty="0">
                <a:solidFill>
                  <a:srgbClr val="006600"/>
                </a:solidFill>
              </a:rPr>
              <a:t>:</a:t>
            </a:r>
            <a:endParaRPr lang="ru-RU" sz="2400" b="1" u="sng" dirty="0">
              <a:solidFill>
                <a:srgbClr val="0066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5229200"/>
            <a:ext cx="4464496" cy="7920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5"/>
                </a:solidFill>
              </a:rPr>
              <a:t>Составьте схему безусловного </a:t>
            </a:r>
            <a:r>
              <a:rPr lang="ru-RU" b="1" dirty="0" err="1">
                <a:solidFill>
                  <a:schemeClr val="accent5"/>
                </a:solidFill>
              </a:rPr>
              <a:t>сокоотделительного</a:t>
            </a:r>
            <a:r>
              <a:rPr lang="ru-RU" b="1" dirty="0">
                <a:solidFill>
                  <a:schemeClr val="accent5"/>
                </a:solidFill>
              </a:rPr>
              <a:t> рефлекса</a:t>
            </a:r>
          </a:p>
        </p:txBody>
      </p:sp>
    </p:spTree>
    <p:extLst>
      <p:ext uri="{BB962C8B-B14F-4D97-AF65-F5344CB8AC3E}">
        <p14:creationId xmlns:p14="http://schemas.microsoft.com/office/powerpoint/2010/main" val="13639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1196752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i="1" dirty="0">
                <a:solidFill>
                  <a:schemeClr val="accent4"/>
                </a:solidFill>
              </a:rPr>
              <a:t>Условно-рефлекторная регуляция осуществляется с участием коры больших полушарий головного мозга</a:t>
            </a:r>
            <a:r>
              <a:rPr lang="ru-RU" sz="2400" b="1" i="1" dirty="0">
                <a:solidFill>
                  <a:schemeClr val="accent4"/>
                </a:solidFill>
              </a:rPr>
              <a:t>:</a:t>
            </a:r>
            <a:endParaRPr lang="ru-RU" sz="2400" b="1" dirty="0">
              <a:solidFill>
                <a:schemeClr val="accent4"/>
              </a:solidFill>
            </a:endParaRPr>
          </a:p>
        </p:txBody>
      </p:sp>
      <p:pic>
        <p:nvPicPr>
          <p:cNvPr id="7170" name="Picture 2" descr="Йога, Yoga и Ёга. Петербургская школа йоги. V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36912"/>
            <a:ext cx="4981260" cy="395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 flipH="1">
            <a:off x="4427984" y="2708920"/>
            <a:ext cx="1872208" cy="7920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107504" y="188640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6600"/>
                </a:solidFill>
              </a:rPr>
              <a:t>Нервная регуляция желудочного </a:t>
            </a:r>
            <a:r>
              <a:rPr lang="ru-RU" sz="3200" b="1" i="1" dirty="0" err="1">
                <a:solidFill>
                  <a:srgbClr val="006600"/>
                </a:solidFill>
              </a:rPr>
              <a:t>сокоотделения</a:t>
            </a:r>
            <a:r>
              <a:rPr lang="ru-RU" sz="3200" b="1" i="1" dirty="0">
                <a:solidFill>
                  <a:srgbClr val="006600"/>
                </a:solidFill>
              </a:rPr>
              <a:t>:</a:t>
            </a:r>
            <a:endParaRPr lang="ru-RU" sz="32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04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802" y="1412776"/>
            <a:ext cx="34765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i="1" dirty="0"/>
              <a:t>Сигналы о насыщении поступают в головной мозг с опозданием в 20 минут (это связано с </a:t>
            </a:r>
            <a:r>
              <a:rPr lang="ru-RU" sz="2400" b="1" i="1" dirty="0">
                <a:solidFill>
                  <a:srgbClr val="C00000"/>
                </a:solidFill>
              </a:rPr>
              <a:t>гуморальным механизмом </a:t>
            </a:r>
            <a:r>
              <a:rPr lang="ru-RU" sz="2400" i="1" dirty="0"/>
              <a:t>возникновения чувства насыщения)</a:t>
            </a:r>
            <a:r>
              <a:rPr lang="ru-RU" sz="2400" i="1" dirty="0">
                <a:solidFill>
                  <a:srgbClr val="C00000"/>
                </a:solidFill>
              </a:rPr>
              <a:t>, </a:t>
            </a:r>
            <a:r>
              <a:rPr lang="ru-RU" sz="2400" b="1" i="1" dirty="0">
                <a:solidFill>
                  <a:srgbClr val="C00000"/>
                </a:solidFill>
              </a:rPr>
              <a:t>центры насыщения и голода находятся в гипоталамусе (промежуточный мозг)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8083" y="306208"/>
            <a:ext cx="87658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u="sng" dirty="0">
                <a:solidFill>
                  <a:srgbClr val="006600"/>
                </a:solidFill>
              </a:rPr>
              <a:t>Нервная регуляция желудочного </a:t>
            </a:r>
            <a:r>
              <a:rPr lang="ru-RU" sz="2800" b="1" i="1" u="sng" dirty="0" err="1">
                <a:solidFill>
                  <a:srgbClr val="006600"/>
                </a:solidFill>
              </a:rPr>
              <a:t>сокоотделения</a:t>
            </a:r>
            <a:r>
              <a:rPr lang="ru-RU" sz="2800" b="1" i="1" u="sng" dirty="0">
                <a:solidFill>
                  <a:srgbClr val="006600"/>
                </a:solidFill>
              </a:rPr>
              <a:t>:</a:t>
            </a:r>
            <a:endParaRPr lang="ru-RU" sz="2800" b="1" u="sng" dirty="0">
              <a:solidFill>
                <a:srgbClr val="006600"/>
              </a:solidFill>
            </a:endParaRPr>
          </a:p>
        </p:txBody>
      </p:sp>
      <p:pic>
        <p:nvPicPr>
          <p:cNvPr id="6" name="Picture 2" descr="Йога, Yoga и Ёга. Петербургская школа йоги. V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83" y="1772816"/>
            <a:ext cx="399371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flipH="1" flipV="1">
            <a:off x="2339752" y="3068960"/>
            <a:ext cx="1852050" cy="223224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883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1080120"/>
          </a:xfrm>
          <a:solidFill>
            <a:srgbClr val="FEFB71"/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Calibri" pitchFamily="34" charset="0"/>
              </a:rPr>
              <a:t>Условные и безусловные пищеварительные рефлексы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23528" y="1556792"/>
            <a:ext cx="4089648" cy="639762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Calibri" pitchFamily="34" charset="0"/>
              </a:rPr>
              <a:t>Условно-рефлекторный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79512" y="2276872"/>
            <a:ext cx="4248472" cy="3816424"/>
          </a:xfrm>
          <a:solidFill>
            <a:srgbClr val="FFCCFF"/>
          </a:solidFill>
        </p:spPr>
        <p:txBody>
          <a:bodyPr>
            <a:normAutofit fontScale="85000" lnSpcReduction="10000"/>
          </a:bodyPr>
          <a:lstStyle/>
          <a:p>
            <a:pPr marL="0" indent="0">
              <a:tabLst>
                <a:tab pos="0" algn="l"/>
              </a:tabLst>
            </a:pPr>
            <a:r>
              <a:rPr lang="ru-RU" dirty="0">
                <a:latin typeface="Calibri" pitchFamily="34" charset="0"/>
              </a:rPr>
              <a:t> </a:t>
            </a:r>
            <a:r>
              <a:rPr lang="ru-RU" sz="2600" dirty="0">
                <a:latin typeface="Calibri" pitchFamily="34" charset="0"/>
              </a:rPr>
              <a:t>Запах, вид пищи, звуки предшествующие кормлению вызывают возбуждение обонятельной, зрительной и слуховой сенсорных систем. </a:t>
            </a:r>
          </a:p>
          <a:p>
            <a:pPr marL="0" indent="0"/>
            <a:r>
              <a:rPr lang="ru-RU" sz="2600" dirty="0">
                <a:latin typeface="Calibri" pitchFamily="34" charset="0"/>
              </a:rPr>
              <a:t>В результате вырабатывается так называемый </a:t>
            </a:r>
            <a:r>
              <a:rPr lang="ru-RU" sz="2600" b="1" dirty="0">
                <a:solidFill>
                  <a:srgbClr val="FF0000"/>
                </a:solidFill>
                <a:latin typeface="Calibri" pitchFamily="34" charset="0"/>
              </a:rPr>
              <a:t>запальный желудочный сок</a:t>
            </a:r>
            <a:r>
              <a:rPr lang="ru-RU" sz="2600" dirty="0">
                <a:solidFill>
                  <a:srgbClr val="FF0000"/>
                </a:solidFill>
                <a:latin typeface="Calibri" pitchFamily="34" charset="0"/>
              </a:rPr>
              <a:t>. </a:t>
            </a:r>
          </a:p>
          <a:p>
            <a:pPr marL="0" indent="0"/>
            <a:r>
              <a:rPr lang="ru-RU" sz="2600" dirty="0">
                <a:latin typeface="Calibri" pitchFamily="34" charset="0"/>
              </a:rPr>
              <a:t>Он обладает высокой кислотностью и большой протеолитической активностью. </a:t>
            </a:r>
          </a:p>
          <a:p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572000" y="1556792"/>
            <a:ext cx="4320480" cy="639762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</a:rPr>
              <a:t>Безусловно-рефлекторный</a:t>
            </a:r>
            <a:endParaRPr lang="ru-RU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4499992" y="2276872"/>
            <a:ext cx="4464496" cy="381642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/>
            <a:r>
              <a:rPr lang="ru-RU" sz="2500" dirty="0">
                <a:latin typeface="Calibri" pitchFamily="34" charset="0"/>
              </a:rPr>
              <a:t>После того, как пища попадает в ротовую полость, она раздражает тактильные, температурные и вкусовые рецепторы полости рта, глотки, пищевода. </a:t>
            </a:r>
          </a:p>
          <a:p>
            <a:pPr marL="0" indent="0"/>
            <a:r>
              <a:rPr lang="ru-RU" sz="2500" dirty="0">
                <a:latin typeface="Calibri" pitchFamily="34" charset="0"/>
              </a:rPr>
              <a:t>Нервные импульсы от них поступают в центр регуляции желудочной секреции </a:t>
            </a:r>
            <a:r>
              <a:rPr lang="ru-RU" sz="2500" b="1" dirty="0">
                <a:solidFill>
                  <a:srgbClr val="14280E"/>
                </a:solidFill>
                <a:latin typeface="Calibri" pitchFamily="34" charset="0"/>
              </a:rPr>
              <a:t>продолговатого мозга</a:t>
            </a:r>
            <a:r>
              <a:rPr lang="ru-RU" sz="2500" dirty="0">
                <a:latin typeface="Calibri" pitchFamily="34" charset="0"/>
              </a:rPr>
              <a:t>. </a:t>
            </a:r>
          </a:p>
          <a:p>
            <a:pPr marL="0" indent="0"/>
            <a:r>
              <a:rPr lang="ru-RU" sz="2500" dirty="0">
                <a:latin typeface="Calibri" pitchFamily="34" charset="0"/>
              </a:rPr>
              <a:t>От него импульсы  идут к желудочным железам, стимулируя их активность.  </a:t>
            </a:r>
          </a:p>
          <a:p>
            <a:endParaRPr lang="ru-RU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70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1438"/>
            <a:ext cx="6707088" cy="1125314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>Гуморальная регуляция пищеварения</a:t>
            </a:r>
            <a:br>
              <a:rPr lang="ru-RU" sz="2400" b="1" dirty="0" smtClean="0"/>
            </a:br>
            <a:r>
              <a:rPr lang="ru-RU" sz="2400" b="1" dirty="0" smtClean="0"/>
              <a:t>(от лат. «гумор» - жидкость)</a:t>
            </a:r>
          </a:p>
        </p:txBody>
      </p:sp>
      <p:sp>
        <p:nvSpPr>
          <p:cNvPr id="7171" name="Содержимое 3"/>
          <p:cNvSpPr>
            <a:spLocks noGrp="1"/>
          </p:cNvSpPr>
          <p:nvPr>
            <p:ph idx="1"/>
          </p:nvPr>
        </p:nvSpPr>
        <p:spPr>
          <a:xfrm>
            <a:off x="457200" y="1071563"/>
            <a:ext cx="6923112" cy="70125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dirty="0" smtClean="0"/>
              <a:t>	</a:t>
            </a:r>
            <a:r>
              <a:rPr lang="ru-RU" b="1" dirty="0" smtClean="0">
                <a:solidFill>
                  <a:schemeClr val="accent5"/>
                </a:solidFill>
              </a:rPr>
              <a:t>Осуществляется с помощью биологически активных веществ - </a:t>
            </a:r>
            <a:r>
              <a:rPr lang="ru-RU" b="1" i="1" dirty="0" smtClean="0">
                <a:solidFill>
                  <a:schemeClr val="accent5"/>
                </a:solidFill>
              </a:rPr>
              <a:t>гормонов</a:t>
            </a:r>
          </a:p>
        </p:txBody>
      </p:sp>
      <p:pic>
        <p:nvPicPr>
          <p:cNvPr id="7172" name="Picture 2" descr="C:\Documents and Settings\Артём\Рабочий стол\ВКР\Приложение 3\5 урок\гуморальная регуляция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534" y="1916832"/>
            <a:ext cx="7301900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lide_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1" cy="68580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учебником стр.219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6600"/>
                </a:solidFill>
              </a:rPr>
              <a:t>Как происходит  выделение  пищеварительного сока в желудке под действием гормонов?</a:t>
            </a:r>
          </a:p>
          <a:p>
            <a:pPr algn="ctr"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rgbClr val="00B050"/>
                </a:solidFill>
              </a:rPr>
              <a:t>(выделение пищеварительного сока в желудке  происходит под действием особых  гормонов слизистой, которые поступают в кровь и усиливают    работу желудочных желез).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65916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Группа №1( задания для ОГЭ линии 8,10.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7776864" cy="532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/>
              <a:t>1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. Выберите три верно обозначенные подписи к рисунку, на котором изображено строение пищеварительной системы человека. Запишите в таблицу цифры, под которыми они указаны.</a:t>
            </a:r>
          </a:p>
          <a:p>
            <a:pPr>
              <a:buNone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      1) слюнные железы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2) пищевод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3) желудок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4) желчный пузырь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5) двенадцатиперстная кишка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6) слепая кишка </a:t>
            </a:r>
          </a:p>
          <a:p>
            <a:pPr>
              <a:buNone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2.Установите соответствие между </a:t>
            </a:r>
          </a:p>
          <a:p>
            <a:pPr>
              <a:buNone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характеристиками и биологически активными</a:t>
            </a:r>
          </a:p>
          <a:p>
            <a:pPr>
              <a:buNone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веществами</a:t>
            </a:r>
          </a:p>
          <a:p>
            <a:pPr>
              <a:buNone/>
            </a:pP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971600" y="4365104"/>
          <a:ext cx="4680521" cy="1938655"/>
        </p:xfrm>
        <a:graphic>
          <a:graphicData uri="http://schemas.openxmlformats.org/drawingml/2006/table">
            <a:tbl>
              <a:tblPr/>
              <a:tblGrid>
                <a:gridCol w="2426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35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07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Характеристики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Биологически активные вещества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628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А.входят в состав пищеварительных соков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Б.образуется эндокринными железами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В.выделяется в кровь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Г.ускоряет химические реакции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Д.участвует в гуморальной  регуляции организма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1.гормоны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  <a:cs typeface="Times New Roman"/>
                        </a:rPr>
                        <a:t>2. ферменты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39012" y="165211"/>
            <a:ext cx="457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16832"/>
            <a:ext cx="2016224" cy="24319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Группа №2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598" y="1700808"/>
            <a:ext cx="6770714" cy="43405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1.Назовите мышечные слои желудка?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2.В приведенной  ниже таблице между позициями 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первого и второго столбца имеется взаимосвязь.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Какое понятие нужно вписать  на месте пропуска в таблице?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1) проведение нервного импульса к рабочему органу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2) обработка  поступающей информации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3) Непосредственное выполнение команды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4)Преобразование нервного сигнала в нервный импульс</a:t>
            </a:r>
          </a:p>
          <a:p>
            <a:endParaRPr lang="ru-RU" dirty="0"/>
          </a:p>
        </p:txBody>
      </p:sp>
      <p:pic>
        <p:nvPicPr>
          <p:cNvPr id="2050" name="Picture 2" descr="i (9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7816" y="1700809"/>
            <a:ext cx="217852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99592" y="2852937"/>
          <a:ext cx="3960440" cy="1297547"/>
        </p:xfrm>
        <a:graphic>
          <a:graphicData uri="http://schemas.openxmlformats.org/drawingml/2006/table">
            <a:tbl>
              <a:tblPr/>
              <a:tblGrid>
                <a:gridCol w="15716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8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290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800" dirty="0">
                          <a:latin typeface="Times New Roman"/>
                          <a:ea typeface="Times New Roman"/>
                          <a:cs typeface="Times New Roman"/>
                        </a:rPr>
                        <a:t>Объект</a:t>
                      </a:r>
                      <a:endParaRPr lang="ru-RU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800">
                          <a:latin typeface="Times New Roman"/>
                          <a:ea typeface="Times New Roman"/>
                          <a:cs typeface="Times New Roman"/>
                        </a:rPr>
                        <a:t>Процесс</a:t>
                      </a:r>
                      <a:endParaRPr lang="ru-RU" sz="12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32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Calibri"/>
                          <a:ea typeface="Times New Roman"/>
                          <a:cs typeface="Times New Roman"/>
                        </a:rPr>
                        <a:t>Двигательный нейрон</a:t>
                      </a:r>
                      <a:endParaRPr lang="ru-RU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Calibri"/>
                          <a:ea typeface="Times New Roman"/>
                          <a:cs typeface="Times New Roman"/>
                        </a:rPr>
                        <a:t>…………………………..</a:t>
                      </a:r>
                      <a:endParaRPr lang="ru-RU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91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Чувствительный</a:t>
                      </a:r>
                      <a:r>
                        <a:rPr lang="ru-RU" sz="1200" b="1" kern="18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нейрон</a:t>
                      </a:r>
                      <a:endParaRPr lang="ru-RU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Calibri"/>
                          <a:ea typeface="Times New Roman"/>
                          <a:cs typeface="Times New Roman"/>
                        </a:rPr>
                        <a:t>Проведение нервного  импульса в центральную нервную систему</a:t>
                      </a:r>
                      <a:endParaRPr lang="ru-RU" sz="12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Группа №3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598" y="1772816"/>
            <a:ext cx="7058746" cy="4268547"/>
          </a:xfrm>
        </p:spPr>
        <p:txBody>
          <a:bodyPr/>
          <a:lstStyle/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1.Назовите строение кишечных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ворсинок?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2.В приведенной  ниже таблице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между позициями  первого и второго столбца имеется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взаимосвязь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i (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844824"/>
            <a:ext cx="2471936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15616" y="3850688"/>
          <a:ext cx="3456383" cy="979688"/>
        </p:xfrm>
        <a:graphic>
          <a:graphicData uri="http://schemas.openxmlformats.org/drawingml/2006/table">
            <a:tbl>
              <a:tblPr/>
              <a:tblGrid>
                <a:gridCol w="947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86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422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</a:rPr>
                        <a:t>Объект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</a:rPr>
                        <a:t>Процесс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53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>
                          <a:latin typeface="Times New Roman"/>
                          <a:ea typeface="Times New Roman"/>
                        </a:rPr>
                        <a:t>рецептор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>
                          <a:latin typeface="Times New Roman"/>
                          <a:ea typeface="Times New Roman"/>
                        </a:rPr>
                        <a:t>Преобразование раздражителя в нервный импульс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53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>
                          <a:latin typeface="Times New Roman"/>
                          <a:ea typeface="Times New Roman"/>
                        </a:rPr>
                        <a:t>…………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kern="1800" dirty="0">
                          <a:latin typeface="Times New Roman"/>
                          <a:ea typeface="Times New Roman"/>
                        </a:rPr>
                        <a:t>Проведение нервного импульса к рабочему органу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FF0000"/>
                </a:solidFill>
              </a:rPr>
              <a:t>Физкультминутка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B050"/>
                </a:solidFill>
              </a:rPr>
              <a:t>Раз - поднялись, потянулись,</a:t>
            </a:r>
          </a:p>
          <a:p>
            <a:pPr>
              <a:defRPr/>
            </a:pPr>
            <a:r>
              <a:rPr lang="ru-RU" b="1" dirty="0" smtClean="0">
                <a:solidFill>
                  <a:srgbClr val="00B050"/>
                </a:solidFill>
              </a:rPr>
              <a:t>Два – согнулись, разогнулись.</a:t>
            </a:r>
          </a:p>
          <a:p>
            <a:pPr>
              <a:defRPr/>
            </a:pPr>
            <a:r>
              <a:rPr lang="ru-RU" b="1" dirty="0" smtClean="0">
                <a:solidFill>
                  <a:srgbClr val="00B050"/>
                </a:solidFill>
              </a:rPr>
              <a:t>Три  - в  ладоши   два  хлопка,</a:t>
            </a:r>
          </a:p>
          <a:p>
            <a:pPr>
              <a:defRPr/>
            </a:pPr>
            <a:r>
              <a:rPr lang="ru-RU" b="1" dirty="0" smtClean="0">
                <a:solidFill>
                  <a:srgbClr val="00B050"/>
                </a:solidFill>
              </a:rPr>
              <a:t>Головою  два  кивка,</a:t>
            </a:r>
          </a:p>
          <a:p>
            <a:pPr>
              <a:defRPr/>
            </a:pPr>
            <a:r>
              <a:rPr lang="ru-RU" b="1" dirty="0" smtClean="0">
                <a:solidFill>
                  <a:srgbClr val="00B050"/>
                </a:solidFill>
              </a:rPr>
              <a:t>На  четыре - руки  шире,</a:t>
            </a:r>
          </a:p>
          <a:p>
            <a:pPr>
              <a:defRPr/>
            </a:pPr>
            <a:r>
              <a:rPr lang="ru-RU" b="1" dirty="0" smtClean="0">
                <a:solidFill>
                  <a:srgbClr val="00B050"/>
                </a:solidFill>
              </a:rPr>
              <a:t>Пять – руками помахать,</a:t>
            </a:r>
          </a:p>
          <a:p>
            <a:pPr>
              <a:defRPr/>
            </a:pPr>
            <a:r>
              <a:rPr lang="ru-RU" b="1" dirty="0" smtClean="0">
                <a:solidFill>
                  <a:srgbClr val="00B050"/>
                </a:solidFill>
              </a:rPr>
              <a:t>Шесть  - за  парту  сесть  опять.</a:t>
            </a:r>
            <a:endParaRPr lang="ru-RU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Биологические 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6600"/>
                </a:solidFill>
              </a:rPr>
              <a:t>1.Щенка кормили только </a:t>
            </a:r>
            <a:r>
              <a:rPr lang="ru-RU" b="1" smtClean="0">
                <a:solidFill>
                  <a:srgbClr val="006600"/>
                </a:solidFill>
              </a:rPr>
              <a:t>молоком.Будет</a:t>
            </a:r>
            <a:r>
              <a:rPr lang="ru-RU" b="1" dirty="0" smtClean="0">
                <a:solidFill>
                  <a:srgbClr val="006600"/>
                </a:solidFill>
              </a:rPr>
              <a:t> ли у него выделяться  слюна, если ему покажут кусок мяса?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</a:rPr>
              <a:t>    </a:t>
            </a:r>
            <a:r>
              <a:rPr lang="ru-RU" dirty="0" smtClean="0">
                <a:solidFill>
                  <a:srgbClr val="00B050"/>
                </a:solidFill>
              </a:rPr>
              <a:t>(Нет не будет. Так как для щенка создавался условный рефлекс. Мясо для щенка не является активатором рефлекса)</a:t>
            </a:r>
          </a:p>
          <a:p>
            <a:pPr>
              <a:buNone/>
            </a:pPr>
            <a:r>
              <a:rPr lang="ru-RU" dirty="0" smtClean="0">
                <a:solidFill>
                  <a:srgbClr val="006600"/>
                </a:solidFill>
              </a:rPr>
              <a:t> </a:t>
            </a:r>
            <a:r>
              <a:rPr lang="ru-RU" b="1" dirty="0" smtClean="0">
                <a:solidFill>
                  <a:srgbClr val="006600"/>
                </a:solidFill>
              </a:rPr>
              <a:t>2.В Древней Индии для решения вопроса о виновности или невиновности  подсудимому  предлагали съесть сухой  рис. Если обвиняемый его съедал, считалось, что он не виновен, если нет, то виновен. На основании каких знаний применялось «испытание» рисом?</a:t>
            </a:r>
            <a:r>
              <a:rPr lang="ru-RU" dirty="0" smtClean="0">
                <a:solidFill>
                  <a:srgbClr val="006600"/>
                </a:solidFill>
              </a:rPr>
              <a:t> </a:t>
            </a:r>
            <a:r>
              <a:rPr lang="ru-RU" dirty="0" smtClean="0">
                <a:solidFill>
                  <a:srgbClr val="00B050"/>
                </a:solidFill>
              </a:rPr>
              <a:t>(это испытание основано на слюноотделении)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http://v.img.com.ua/b/300x200/c/6b/28b97d62c598cc29a0c8b1ccd67796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4953000"/>
            <a:ext cx="2857500" cy="1905000"/>
          </a:xfrm>
          <a:prstGeom prst="rect">
            <a:avLst/>
          </a:prstGeom>
          <a:noFill/>
        </p:spPr>
      </p:pic>
      <p:pic>
        <p:nvPicPr>
          <p:cNvPr id="9" name="Picture 4" descr="http://rookery.s3.amazonaws.com/1124000/1124261_3d33_625x1000.jpg"/>
          <p:cNvPicPr>
            <a:picLocks noChangeAspect="1" noChangeArrowheads="1"/>
          </p:cNvPicPr>
          <p:nvPr/>
        </p:nvPicPr>
        <p:blipFill>
          <a:blip r:embed="rId3" cstate="print"/>
          <a:srcRect t="28441"/>
          <a:stretch>
            <a:fillRect/>
          </a:stretch>
        </p:blipFill>
        <p:spPr bwMode="auto">
          <a:xfrm>
            <a:off x="6372200" y="1628800"/>
            <a:ext cx="2590800" cy="27809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4" y="548680"/>
            <a:ext cx="7344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>
                <a:solidFill>
                  <a:srgbClr val="C00000"/>
                </a:solidFill>
              </a:rPr>
              <a:t>Основные правила питания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1772816"/>
            <a:ext cx="59766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ru-RU" sz="2400" b="1" i="1" dirty="0" smtClean="0">
              <a:solidFill>
                <a:srgbClr val="002060"/>
              </a:solidFill>
            </a:endParaRPr>
          </a:p>
          <a:p>
            <a:pPr marL="342900" indent="-342900">
              <a:buAutoNum type="arabicPeriod"/>
            </a:pPr>
            <a:r>
              <a:rPr lang="ru-RU" b="1" i="1" dirty="0" smtClean="0">
                <a:solidFill>
                  <a:srgbClr val="002060"/>
                </a:solidFill>
              </a:rPr>
              <a:t>Пищу надо принимать  в одно и </a:t>
            </a:r>
          </a:p>
          <a:p>
            <a:pPr marL="342900" indent="-342900"/>
            <a:r>
              <a:rPr lang="ru-RU" b="1" i="1" dirty="0" smtClean="0">
                <a:solidFill>
                  <a:srgbClr val="002060"/>
                </a:solidFill>
              </a:rPr>
              <a:t>тоже время.</a:t>
            </a:r>
          </a:p>
          <a:p>
            <a:pPr marL="342900" indent="-342900"/>
            <a:r>
              <a:rPr lang="ru-RU" b="1" i="1" dirty="0" smtClean="0">
                <a:solidFill>
                  <a:srgbClr val="002060"/>
                </a:solidFill>
              </a:rPr>
              <a:t>2.Пища </a:t>
            </a:r>
            <a:r>
              <a:rPr lang="ru-RU" b="1" i="1" dirty="0">
                <a:solidFill>
                  <a:srgbClr val="002060"/>
                </a:solidFill>
              </a:rPr>
              <a:t>должна иметь </a:t>
            </a:r>
          </a:p>
          <a:p>
            <a:r>
              <a:rPr lang="ru-RU" b="1" i="1" dirty="0">
                <a:solidFill>
                  <a:srgbClr val="002060"/>
                </a:solidFill>
              </a:rPr>
              <a:t>привлекательный вид, </a:t>
            </a:r>
            <a:r>
              <a:rPr lang="ru-RU" b="1" i="1" dirty="0" smtClean="0">
                <a:solidFill>
                  <a:srgbClr val="002060"/>
                </a:solidFill>
              </a:rPr>
              <a:t>приятный запах.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3.Обязательное употребление рыбных, мясных, овощных бульоны.</a:t>
            </a:r>
            <a:endParaRPr lang="ru-RU" b="1" i="1" dirty="0">
              <a:solidFill>
                <a:srgbClr val="002060"/>
              </a:solidFill>
            </a:endParaRPr>
          </a:p>
          <a:p>
            <a:r>
              <a:rPr lang="ru-RU" b="1" i="1" dirty="0" smtClean="0">
                <a:solidFill>
                  <a:srgbClr val="002060"/>
                </a:solidFill>
              </a:rPr>
              <a:t>4.Есть </a:t>
            </a:r>
            <a:r>
              <a:rPr lang="ru-RU" b="1" i="1" dirty="0">
                <a:solidFill>
                  <a:srgbClr val="002060"/>
                </a:solidFill>
              </a:rPr>
              <a:t>не </a:t>
            </a:r>
            <a:r>
              <a:rPr lang="ru-RU" b="1" i="1" dirty="0" smtClean="0">
                <a:solidFill>
                  <a:srgbClr val="002060"/>
                </a:solidFill>
              </a:rPr>
              <a:t>торопясь, тщательно пережевывать.</a:t>
            </a:r>
          </a:p>
          <a:p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90550" y="476672"/>
            <a:ext cx="8157914" cy="380578"/>
          </a:xfrm>
        </p:spPr>
        <p:txBody>
          <a:bodyPr lIns="92075" tIns="46038" rIns="92075" bIns="46038" anchor="b">
            <a:noAutofit/>
          </a:bodyPr>
          <a:lstStyle/>
          <a:p>
            <a:pPr eaLnBrk="1" hangingPunct="1">
              <a:defRPr/>
            </a:pPr>
            <a:r>
              <a:rPr lang="ru-RU" sz="2800" dirty="0" smtClean="0"/>
              <a:t>Линия 26, вопрос 3(В.С. </a:t>
            </a:r>
            <a:r>
              <a:rPr lang="ru-RU" sz="2800" dirty="0" err="1" smtClean="0"/>
              <a:t>Рохлов</a:t>
            </a:r>
            <a:r>
              <a:rPr lang="ru-RU" sz="2800" dirty="0" smtClean="0"/>
              <a:t>)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4294967295"/>
          </p:nvPr>
        </p:nvSpPr>
        <p:spPr>
          <a:xfrm>
            <a:off x="539750" y="1556792"/>
            <a:ext cx="7056586" cy="4615408"/>
          </a:xfrm>
        </p:spPr>
        <p:txBody>
          <a:bodyPr lIns="92075" tIns="46038" rIns="92075" bIns="46038">
            <a:norm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alt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Объясните   выражение: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alt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«Аппетит приходит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alt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во время еды»?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alt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(попавшая пища в ротовую полость, раздражая  вкусовые рецепторы, вызывает безусловно-рефлекторную выработку пищеварительных соков, которые усиливают аппетит)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539B25-63B2-4998-845E-48234B0E7F30}"/>
              </a:ext>
            </a:extLst>
          </p:cNvPr>
          <p:cNvSpPr txBox="1"/>
          <p:nvPr/>
        </p:nvSpPr>
        <p:spPr>
          <a:xfrm>
            <a:off x="395536" y="260648"/>
            <a:ext cx="619268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Домашнее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задание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b="1" dirty="0"/>
          </a:p>
          <a:p>
            <a:pPr algn="ctr">
              <a:buNone/>
            </a:pPr>
            <a:endParaRPr lang="ru-RU" sz="4000" b="1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395536" y="1511999"/>
            <a:ext cx="648072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Всем: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 Параграф 32, ( до гигиены питания),вопросы на стр. 69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 Выполнить задания на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учи.ру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chemeClr val="accent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Дополнительное задание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5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5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 Ответить на вопрос: </a:t>
            </a:r>
            <a:r>
              <a:rPr lang="ru-RU" sz="1400" b="1" dirty="0" smtClean="0">
                <a:solidFill>
                  <a:schemeClr val="accent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Составить кроссворд по теме урока: «Регуляция </a:t>
            </a:r>
            <a:r>
              <a:rPr lang="ru-RU" sz="1400" b="1" smtClean="0">
                <a:solidFill>
                  <a:schemeClr val="accent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пищеварения</a:t>
            </a:r>
            <a:r>
              <a:rPr lang="ru-RU" sz="1400" b="1" smtClean="0">
                <a:solidFill>
                  <a:schemeClr val="accent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», для </a:t>
            </a:r>
            <a:r>
              <a:rPr lang="ru-RU" sz="1400" b="1" dirty="0" smtClean="0">
                <a:solidFill>
                  <a:schemeClr val="accent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сдающих экзамен В.С. </a:t>
            </a:r>
            <a:r>
              <a:rPr lang="ru-RU" sz="1400" b="1" dirty="0" err="1" smtClean="0">
                <a:solidFill>
                  <a:schemeClr val="accent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Рохлова</a:t>
            </a:r>
            <a:r>
              <a:rPr lang="ru-RU" sz="1400" b="1" dirty="0" smtClean="0">
                <a:solidFill>
                  <a:schemeClr val="accent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Вариант 12 линия 10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5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026" name="Picture 2" descr="IMG_20250121_2119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140968"/>
            <a:ext cx="655272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9899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6410673" cy="51514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2027</TotalTime>
  <Words>944</Words>
  <Application>Microsoft Office PowerPoint</Application>
  <PresentationFormat>Экран (4:3)</PresentationFormat>
  <Paragraphs>159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Регуляция  пищеварения.          </vt:lpstr>
      <vt:lpstr>Повторение изученного материала</vt:lpstr>
      <vt:lpstr>Назовите цель урока?</vt:lpstr>
      <vt:lpstr>          Маршрутный лист</vt:lpstr>
      <vt:lpstr>Презентация PowerPoint</vt:lpstr>
      <vt:lpstr>Презентация PowerPoint</vt:lpstr>
      <vt:lpstr>Безусловный слюноотделительный рефлекс возникает на поступление пищи в ротовую полость</vt:lpstr>
      <vt:lpstr>Схема условного слюноотделительного рефлекса</vt:lpstr>
      <vt:lpstr>Условные и безусловные рефлексы желудочного сокоотделения</vt:lpstr>
      <vt:lpstr>Презентация PowerPoint</vt:lpstr>
      <vt:lpstr>Презентация PowerPoint</vt:lpstr>
      <vt:lpstr>Презентация PowerPoint</vt:lpstr>
      <vt:lpstr>Условные и безусловные пищеварительные рефлексы</vt:lpstr>
      <vt:lpstr>Гуморальная регуляция пищеварения (от лат. «гумор» - жидкость)</vt:lpstr>
      <vt:lpstr>Презентация PowerPoint</vt:lpstr>
      <vt:lpstr>Работа с учебником стр.219</vt:lpstr>
      <vt:lpstr>Группа №1( задания для ОГЭ линии 8,10.</vt:lpstr>
      <vt:lpstr>Группа №2</vt:lpstr>
      <vt:lpstr>Группа №3</vt:lpstr>
      <vt:lpstr>Физкультминутка</vt:lpstr>
      <vt:lpstr>Биологические  задачи</vt:lpstr>
      <vt:lpstr>Презентация PowerPoint</vt:lpstr>
      <vt:lpstr>Линия 26, вопрос 3(В.С. Рохлов)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Алена</dc:creator>
  <cp:lastModifiedBy>Учитель</cp:lastModifiedBy>
  <cp:revision>184</cp:revision>
  <dcterms:created xsi:type="dcterms:W3CDTF">2015-02-15T10:11:55Z</dcterms:created>
  <dcterms:modified xsi:type="dcterms:W3CDTF">2025-12-04T14:38:17Z</dcterms:modified>
</cp:coreProperties>
</file>