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7" r:id="rId2"/>
    <p:sldId id="258" r:id="rId3"/>
    <p:sldId id="259" r:id="rId4"/>
    <p:sldId id="278" r:id="rId5"/>
    <p:sldId id="260" r:id="rId6"/>
    <p:sldId id="262" r:id="rId7"/>
    <p:sldId id="263" r:id="rId8"/>
    <p:sldId id="294" r:id="rId9"/>
    <p:sldId id="293" r:id="rId10"/>
    <p:sldId id="269" r:id="rId11"/>
    <p:sldId id="270" r:id="rId12"/>
    <p:sldId id="272" r:id="rId13"/>
    <p:sldId id="273" r:id="rId14"/>
    <p:sldId id="274" r:id="rId15"/>
    <p:sldId id="275" r:id="rId16"/>
    <p:sldId id="28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F90DD1-FDD3-4CA2-B7E7-952B58FFFB9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32BEB9-401E-471D-90B5-D4CDBB26FE31}">
      <dgm:prSet phldrT="[Текст]" custT="1"/>
      <dgm:spPr/>
      <dgm:t>
        <a:bodyPr/>
        <a:lstStyle/>
        <a:p>
          <a:r>
            <a:rPr lang="ru-RU" sz="1800" b="1" dirty="0" smtClean="0"/>
            <a:t>Идёт в библиотеку</a:t>
          </a:r>
          <a:endParaRPr lang="ru-RU" sz="1800" b="1" dirty="0"/>
        </a:p>
      </dgm:t>
    </dgm:pt>
    <dgm:pt modelId="{269E8476-28CF-4717-A03D-0199815017D1}" type="parTrans" cxnId="{4FBD4836-C069-4509-A4CA-B3A3ADBD9624}">
      <dgm:prSet/>
      <dgm:spPr/>
      <dgm:t>
        <a:bodyPr/>
        <a:lstStyle/>
        <a:p>
          <a:endParaRPr lang="ru-RU"/>
        </a:p>
      </dgm:t>
    </dgm:pt>
    <dgm:pt modelId="{1E6D6861-4FAE-4668-A576-4E5761E45CCF}" type="sibTrans" cxnId="{4FBD4836-C069-4509-A4CA-B3A3ADBD9624}">
      <dgm:prSet/>
      <dgm:spPr/>
      <dgm:t>
        <a:bodyPr/>
        <a:lstStyle/>
        <a:p>
          <a:endParaRPr lang="ru-RU"/>
        </a:p>
      </dgm:t>
    </dgm:pt>
    <dgm:pt modelId="{907AE282-0E35-46F9-9415-8F1A1B59CE51}">
      <dgm:prSet phldrT="[Текст]" custT="1"/>
      <dgm:spPr/>
      <dgm:t>
        <a:bodyPr/>
        <a:lstStyle/>
        <a:p>
          <a:r>
            <a:rPr lang="ru-RU" sz="1600" b="1" dirty="0" smtClean="0"/>
            <a:t>Учиться разбираться в структуре книги</a:t>
          </a:r>
          <a:endParaRPr lang="ru-RU" sz="1600" b="1" dirty="0"/>
        </a:p>
      </dgm:t>
    </dgm:pt>
    <dgm:pt modelId="{646DCFDE-D9C9-470D-AF01-6C39E5C69486}" type="parTrans" cxnId="{2D29DA17-24A5-4FA3-A399-8B8F08C64DDC}">
      <dgm:prSet/>
      <dgm:spPr/>
      <dgm:t>
        <a:bodyPr/>
        <a:lstStyle/>
        <a:p>
          <a:endParaRPr lang="ru-RU"/>
        </a:p>
      </dgm:t>
    </dgm:pt>
    <dgm:pt modelId="{687A5A01-ED69-4159-A8B9-102C29D5CD70}" type="sibTrans" cxnId="{2D29DA17-24A5-4FA3-A399-8B8F08C64DDC}">
      <dgm:prSet/>
      <dgm:spPr/>
      <dgm:t>
        <a:bodyPr/>
        <a:lstStyle/>
        <a:p>
          <a:endParaRPr lang="ru-RU"/>
        </a:p>
      </dgm:t>
    </dgm:pt>
    <dgm:pt modelId="{1BD1E3F3-C4C6-4C01-A5E4-2C366531450E}">
      <dgm:prSet phldrT="[Текст]" custT="1"/>
      <dgm:spPr/>
      <dgm:t>
        <a:bodyPr/>
        <a:lstStyle/>
        <a:p>
          <a:r>
            <a:rPr lang="ru-RU" sz="1600" b="1" dirty="0" smtClean="0"/>
            <a:t>Учится пользоваться справочниками, энциклопедиями</a:t>
          </a:r>
          <a:endParaRPr lang="ru-RU" sz="1600" b="1" dirty="0"/>
        </a:p>
      </dgm:t>
    </dgm:pt>
    <dgm:pt modelId="{2CA3063B-3217-410E-AD59-B7C650DB6B3C}" type="parTrans" cxnId="{0DEFA416-F2ED-462F-9A9E-2A32273F7DF7}">
      <dgm:prSet/>
      <dgm:spPr/>
      <dgm:t>
        <a:bodyPr/>
        <a:lstStyle/>
        <a:p>
          <a:endParaRPr lang="ru-RU"/>
        </a:p>
      </dgm:t>
    </dgm:pt>
    <dgm:pt modelId="{A035C042-C787-4D0E-B3B5-D5D3192BF28C}" type="sibTrans" cxnId="{0DEFA416-F2ED-462F-9A9E-2A32273F7DF7}">
      <dgm:prSet/>
      <dgm:spPr/>
      <dgm:t>
        <a:bodyPr/>
        <a:lstStyle/>
        <a:p>
          <a:endParaRPr lang="ru-RU"/>
        </a:p>
      </dgm:t>
    </dgm:pt>
    <dgm:pt modelId="{C5413C9D-4094-4F7C-AE45-97715CA27B33}" type="pres">
      <dgm:prSet presAssocID="{BBF90DD1-FDD3-4CA2-B7E7-952B58FFFB9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06E78D-60DE-432A-98CF-CAA1BFF28E40}" type="pres">
      <dgm:prSet presAssocID="{1232BEB9-401E-471D-90B5-D4CDBB26FE31}" presName="parentLin" presStyleCnt="0"/>
      <dgm:spPr/>
    </dgm:pt>
    <dgm:pt modelId="{F838142A-8ADF-4838-8983-FBD16567361B}" type="pres">
      <dgm:prSet presAssocID="{1232BEB9-401E-471D-90B5-D4CDBB26FE3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73E8334-FC05-4A74-A476-8DA6B531BE94}" type="pres">
      <dgm:prSet presAssocID="{1232BEB9-401E-471D-90B5-D4CDBB26FE31}" presName="parentText" presStyleLbl="node1" presStyleIdx="0" presStyleCnt="3" custScaleY="1795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92C664-FE10-49AC-B3AD-A1B9BE164F86}" type="pres">
      <dgm:prSet presAssocID="{1232BEB9-401E-471D-90B5-D4CDBB26FE31}" presName="negativeSpace" presStyleCnt="0"/>
      <dgm:spPr/>
    </dgm:pt>
    <dgm:pt modelId="{D050B922-56CE-4DE5-B361-0DD665B84A21}" type="pres">
      <dgm:prSet presAssocID="{1232BEB9-401E-471D-90B5-D4CDBB26FE31}" presName="childText" presStyleLbl="conFgAcc1" presStyleIdx="0" presStyleCnt="3">
        <dgm:presLayoutVars>
          <dgm:bulletEnabled val="1"/>
        </dgm:presLayoutVars>
      </dgm:prSet>
      <dgm:spPr/>
    </dgm:pt>
    <dgm:pt modelId="{6A703300-E735-430B-BF73-39E28F85E347}" type="pres">
      <dgm:prSet presAssocID="{1E6D6861-4FAE-4668-A576-4E5761E45CCF}" presName="spaceBetweenRectangles" presStyleCnt="0"/>
      <dgm:spPr/>
    </dgm:pt>
    <dgm:pt modelId="{CCC46823-2718-4439-A011-6256C6E738CC}" type="pres">
      <dgm:prSet presAssocID="{907AE282-0E35-46F9-9415-8F1A1B59CE51}" presName="parentLin" presStyleCnt="0"/>
      <dgm:spPr/>
    </dgm:pt>
    <dgm:pt modelId="{23711286-3038-46B5-8B48-2D4F6208DD15}" type="pres">
      <dgm:prSet presAssocID="{907AE282-0E35-46F9-9415-8F1A1B59CE5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EF1E9E8-1B86-48A0-A535-BCA050A6147B}" type="pres">
      <dgm:prSet presAssocID="{907AE282-0E35-46F9-9415-8F1A1B59CE51}" presName="parentText" presStyleLbl="node1" presStyleIdx="1" presStyleCnt="3" custScaleY="231348" custLinFactNeighborX="14398" custLinFactNeighborY="93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CABE56-0E40-4878-8E96-54447943CC73}" type="pres">
      <dgm:prSet presAssocID="{907AE282-0E35-46F9-9415-8F1A1B59CE51}" presName="negativeSpace" presStyleCnt="0"/>
      <dgm:spPr/>
    </dgm:pt>
    <dgm:pt modelId="{0F136C59-AEA7-4C32-A692-7A696A731996}" type="pres">
      <dgm:prSet presAssocID="{907AE282-0E35-46F9-9415-8F1A1B59CE51}" presName="childText" presStyleLbl="conFgAcc1" presStyleIdx="1" presStyleCnt="3">
        <dgm:presLayoutVars>
          <dgm:bulletEnabled val="1"/>
        </dgm:presLayoutVars>
      </dgm:prSet>
      <dgm:spPr/>
    </dgm:pt>
    <dgm:pt modelId="{076CD846-8107-4217-99BE-9BD662DBD32C}" type="pres">
      <dgm:prSet presAssocID="{687A5A01-ED69-4159-A8B9-102C29D5CD70}" presName="spaceBetweenRectangles" presStyleCnt="0"/>
      <dgm:spPr/>
    </dgm:pt>
    <dgm:pt modelId="{463DD451-4D92-4CC7-B9BD-B8AE61DE4A1B}" type="pres">
      <dgm:prSet presAssocID="{1BD1E3F3-C4C6-4C01-A5E4-2C366531450E}" presName="parentLin" presStyleCnt="0"/>
      <dgm:spPr/>
    </dgm:pt>
    <dgm:pt modelId="{417C04D2-E662-4017-8DDB-238C756F04D1}" type="pres">
      <dgm:prSet presAssocID="{1BD1E3F3-C4C6-4C01-A5E4-2C366531450E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2477A0D-C8FF-44B9-A7BE-F2106E97B98B}" type="pres">
      <dgm:prSet presAssocID="{1BD1E3F3-C4C6-4C01-A5E4-2C366531450E}" presName="parentText" presStyleLbl="node1" presStyleIdx="2" presStyleCnt="3" custScaleY="245194" custLinFactNeighborX="14398" custLinFactNeighborY="31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80A675-4385-4084-A795-4436153014FE}" type="pres">
      <dgm:prSet presAssocID="{1BD1E3F3-C4C6-4C01-A5E4-2C366531450E}" presName="negativeSpace" presStyleCnt="0"/>
      <dgm:spPr/>
    </dgm:pt>
    <dgm:pt modelId="{684B89A0-0E71-40A2-964A-FC03261EAC76}" type="pres">
      <dgm:prSet presAssocID="{1BD1E3F3-C4C6-4C01-A5E4-2C366531450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DEFA416-F2ED-462F-9A9E-2A32273F7DF7}" srcId="{BBF90DD1-FDD3-4CA2-B7E7-952B58FFFB98}" destId="{1BD1E3F3-C4C6-4C01-A5E4-2C366531450E}" srcOrd="2" destOrd="0" parTransId="{2CA3063B-3217-410E-AD59-B7C650DB6B3C}" sibTransId="{A035C042-C787-4D0E-B3B5-D5D3192BF28C}"/>
    <dgm:cxn modelId="{4FBD4836-C069-4509-A4CA-B3A3ADBD9624}" srcId="{BBF90DD1-FDD3-4CA2-B7E7-952B58FFFB98}" destId="{1232BEB9-401E-471D-90B5-D4CDBB26FE31}" srcOrd="0" destOrd="0" parTransId="{269E8476-28CF-4717-A03D-0199815017D1}" sibTransId="{1E6D6861-4FAE-4668-A576-4E5761E45CCF}"/>
    <dgm:cxn modelId="{2D29DA17-24A5-4FA3-A399-8B8F08C64DDC}" srcId="{BBF90DD1-FDD3-4CA2-B7E7-952B58FFFB98}" destId="{907AE282-0E35-46F9-9415-8F1A1B59CE51}" srcOrd="1" destOrd="0" parTransId="{646DCFDE-D9C9-470D-AF01-6C39E5C69486}" sibTransId="{687A5A01-ED69-4159-A8B9-102C29D5CD70}"/>
    <dgm:cxn modelId="{5D06E56D-5165-4B0B-9642-94CFC1EFDD2A}" type="presOf" srcId="{1BD1E3F3-C4C6-4C01-A5E4-2C366531450E}" destId="{F2477A0D-C8FF-44B9-A7BE-F2106E97B98B}" srcOrd="1" destOrd="0" presId="urn:microsoft.com/office/officeart/2005/8/layout/list1"/>
    <dgm:cxn modelId="{893F1E1F-600E-4DB8-BC73-38054971DA21}" type="presOf" srcId="{907AE282-0E35-46F9-9415-8F1A1B59CE51}" destId="{23711286-3038-46B5-8B48-2D4F6208DD15}" srcOrd="0" destOrd="0" presId="urn:microsoft.com/office/officeart/2005/8/layout/list1"/>
    <dgm:cxn modelId="{FFFB49F8-4C7D-4FFA-98AE-01AB07A3271A}" type="presOf" srcId="{BBF90DD1-FDD3-4CA2-B7E7-952B58FFFB98}" destId="{C5413C9D-4094-4F7C-AE45-97715CA27B33}" srcOrd="0" destOrd="0" presId="urn:microsoft.com/office/officeart/2005/8/layout/list1"/>
    <dgm:cxn modelId="{544942C0-9F96-428F-ABC5-E035046AE83E}" type="presOf" srcId="{907AE282-0E35-46F9-9415-8F1A1B59CE51}" destId="{DEF1E9E8-1B86-48A0-A535-BCA050A6147B}" srcOrd="1" destOrd="0" presId="urn:microsoft.com/office/officeart/2005/8/layout/list1"/>
    <dgm:cxn modelId="{91B25D5E-4E07-417B-9A74-45459C04FB2E}" type="presOf" srcId="{1232BEB9-401E-471D-90B5-D4CDBB26FE31}" destId="{F838142A-8ADF-4838-8983-FBD16567361B}" srcOrd="0" destOrd="0" presId="urn:microsoft.com/office/officeart/2005/8/layout/list1"/>
    <dgm:cxn modelId="{17F18125-438F-4E45-8B13-B7477A035D78}" type="presOf" srcId="{1232BEB9-401E-471D-90B5-D4CDBB26FE31}" destId="{373E8334-FC05-4A74-A476-8DA6B531BE94}" srcOrd="1" destOrd="0" presId="urn:microsoft.com/office/officeart/2005/8/layout/list1"/>
    <dgm:cxn modelId="{F1CF1428-A863-41CC-BAEE-0E98ADCE9FEF}" type="presOf" srcId="{1BD1E3F3-C4C6-4C01-A5E4-2C366531450E}" destId="{417C04D2-E662-4017-8DDB-238C756F04D1}" srcOrd="0" destOrd="0" presId="urn:microsoft.com/office/officeart/2005/8/layout/list1"/>
    <dgm:cxn modelId="{012E1C16-CFBF-4800-8353-C94D5E9FE001}" type="presParOf" srcId="{C5413C9D-4094-4F7C-AE45-97715CA27B33}" destId="{1606E78D-60DE-432A-98CF-CAA1BFF28E40}" srcOrd="0" destOrd="0" presId="urn:microsoft.com/office/officeart/2005/8/layout/list1"/>
    <dgm:cxn modelId="{237FA748-4821-4F5A-A5CF-4B90088CEDB3}" type="presParOf" srcId="{1606E78D-60DE-432A-98CF-CAA1BFF28E40}" destId="{F838142A-8ADF-4838-8983-FBD16567361B}" srcOrd="0" destOrd="0" presId="urn:microsoft.com/office/officeart/2005/8/layout/list1"/>
    <dgm:cxn modelId="{A37D5833-0EA7-486E-9F5A-DFA6D1C515B8}" type="presParOf" srcId="{1606E78D-60DE-432A-98CF-CAA1BFF28E40}" destId="{373E8334-FC05-4A74-A476-8DA6B531BE94}" srcOrd="1" destOrd="0" presId="urn:microsoft.com/office/officeart/2005/8/layout/list1"/>
    <dgm:cxn modelId="{99E941F0-81C0-4700-BCA2-326E81777B74}" type="presParOf" srcId="{C5413C9D-4094-4F7C-AE45-97715CA27B33}" destId="{0B92C664-FE10-49AC-B3AD-A1B9BE164F86}" srcOrd="1" destOrd="0" presId="urn:microsoft.com/office/officeart/2005/8/layout/list1"/>
    <dgm:cxn modelId="{D4B6328B-3ECF-4AA2-A00E-8A3230CA2E80}" type="presParOf" srcId="{C5413C9D-4094-4F7C-AE45-97715CA27B33}" destId="{D050B922-56CE-4DE5-B361-0DD665B84A21}" srcOrd="2" destOrd="0" presId="urn:microsoft.com/office/officeart/2005/8/layout/list1"/>
    <dgm:cxn modelId="{4915D850-19A0-4382-8D4C-9D50F458827E}" type="presParOf" srcId="{C5413C9D-4094-4F7C-AE45-97715CA27B33}" destId="{6A703300-E735-430B-BF73-39E28F85E347}" srcOrd="3" destOrd="0" presId="urn:microsoft.com/office/officeart/2005/8/layout/list1"/>
    <dgm:cxn modelId="{84497292-C358-42B9-A975-C85D671DE1E7}" type="presParOf" srcId="{C5413C9D-4094-4F7C-AE45-97715CA27B33}" destId="{CCC46823-2718-4439-A011-6256C6E738CC}" srcOrd="4" destOrd="0" presId="urn:microsoft.com/office/officeart/2005/8/layout/list1"/>
    <dgm:cxn modelId="{D6B3369E-0B53-4F2F-BC69-2A90356EE378}" type="presParOf" srcId="{CCC46823-2718-4439-A011-6256C6E738CC}" destId="{23711286-3038-46B5-8B48-2D4F6208DD15}" srcOrd="0" destOrd="0" presId="urn:microsoft.com/office/officeart/2005/8/layout/list1"/>
    <dgm:cxn modelId="{87ACD266-9527-422B-8F64-270570D6F386}" type="presParOf" srcId="{CCC46823-2718-4439-A011-6256C6E738CC}" destId="{DEF1E9E8-1B86-48A0-A535-BCA050A6147B}" srcOrd="1" destOrd="0" presId="urn:microsoft.com/office/officeart/2005/8/layout/list1"/>
    <dgm:cxn modelId="{4444C67B-9733-40DD-9A5D-20C1E2A18BBF}" type="presParOf" srcId="{C5413C9D-4094-4F7C-AE45-97715CA27B33}" destId="{7ACABE56-0E40-4878-8E96-54447943CC73}" srcOrd="5" destOrd="0" presId="urn:microsoft.com/office/officeart/2005/8/layout/list1"/>
    <dgm:cxn modelId="{FE33C07C-8A3B-4944-B67F-D53783CF9412}" type="presParOf" srcId="{C5413C9D-4094-4F7C-AE45-97715CA27B33}" destId="{0F136C59-AEA7-4C32-A692-7A696A731996}" srcOrd="6" destOrd="0" presId="urn:microsoft.com/office/officeart/2005/8/layout/list1"/>
    <dgm:cxn modelId="{873170AD-4DA6-4DC6-9B8D-478BB3693263}" type="presParOf" srcId="{C5413C9D-4094-4F7C-AE45-97715CA27B33}" destId="{076CD846-8107-4217-99BE-9BD662DBD32C}" srcOrd="7" destOrd="0" presId="urn:microsoft.com/office/officeart/2005/8/layout/list1"/>
    <dgm:cxn modelId="{C204EA7A-5C96-4637-8CB1-86231E80FBAE}" type="presParOf" srcId="{C5413C9D-4094-4F7C-AE45-97715CA27B33}" destId="{463DD451-4D92-4CC7-B9BD-B8AE61DE4A1B}" srcOrd="8" destOrd="0" presId="urn:microsoft.com/office/officeart/2005/8/layout/list1"/>
    <dgm:cxn modelId="{B7AF00BC-EB2B-4BAC-829C-14D1F621BE61}" type="presParOf" srcId="{463DD451-4D92-4CC7-B9BD-B8AE61DE4A1B}" destId="{417C04D2-E662-4017-8DDB-238C756F04D1}" srcOrd="0" destOrd="0" presId="urn:microsoft.com/office/officeart/2005/8/layout/list1"/>
    <dgm:cxn modelId="{F08DC6E5-B151-45D0-A12F-5CE387F36803}" type="presParOf" srcId="{463DD451-4D92-4CC7-B9BD-B8AE61DE4A1B}" destId="{F2477A0D-C8FF-44B9-A7BE-F2106E97B98B}" srcOrd="1" destOrd="0" presId="urn:microsoft.com/office/officeart/2005/8/layout/list1"/>
    <dgm:cxn modelId="{9FA53EAA-45CD-4108-BCB3-961FDC36CFBA}" type="presParOf" srcId="{C5413C9D-4094-4F7C-AE45-97715CA27B33}" destId="{0B80A675-4385-4084-A795-4436153014FE}" srcOrd="9" destOrd="0" presId="urn:microsoft.com/office/officeart/2005/8/layout/list1"/>
    <dgm:cxn modelId="{16D26613-A8B0-47FE-9D56-8E8B142D88D9}" type="presParOf" srcId="{C5413C9D-4094-4F7C-AE45-97715CA27B33}" destId="{684B89A0-0E71-40A2-964A-FC03261EAC7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F24AAF-0469-4CE6-BF68-957984D2892C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03D5D-87D3-4CAB-AC6D-79E848FF9B5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060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43C78A9-8FB0-448C-991F-360BD31FB869}" type="datetimeFigureOut">
              <a:rPr lang="ru-RU" smtClean="0"/>
              <a:pPr/>
              <a:t>25.09.2026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E3E8ECC-C5E9-47C4-B40A-075A97BC29E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hyperlink" Target="http://www.ruslania.com/pictures/big/103513-Krokodil_Gena.jpg" TargetMode="External"/><Relationship Id="rId12" Type="http://schemas.openxmlformats.org/officeDocument/2006/relationships/image" Target="../media/image17.png"/><Relationship Id="rId2" Type="http://schemas.openxmlformats.org/officeDocument/2006/relationships/image" Target="../media/image8.jpe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5" Type="http://schemas.openxmlformats.org/officeDocument/2006/relationships/image" Target="../media/image19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hyperlink" Target="http://www.ruskniga.com/images_c.asp?path=E:\www\ruskniga.com\picfsite/41325.jpg&amp;Width=200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988840"/>
            <a:ext cx="5795476" cy="28083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Родительское собрание на тему: «Роль чтения для развития младших школьников»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www.diva.by/i/photo/health/psy/chitat-bolshe-knig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232248" cy="16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891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1115616" y="980728"/>
            <a:ext cx="7128792" cy="5112568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</a:pPr>
            <a:r>
              <a:rPr lang="ru-RU" sz="2800" dirty="0" smtClean="0"/>
              <a:t>	</a:t>
            </a:r>
          </a:p>
          <a:p>
            <a:pPr eaLnBrk="1" hangingPunct="1">
              <a:buFont typeface="Arial" charset="0"/>
              <a:buNone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Эпиграф:</a:t>
            </a:r>
          </a:p>
          <a:p>
            <a:pPr eaLnBrk="1" hangingPunct="1">
              <a:buFont typeface="Arial" charset="0"/>
              <a:buNone/>
            </a:pP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«Голодному не надо давать рыбу. Он ее скушает за день. Надо ему дать удочку и научить его ловить рыбу и тогда он сможет ловить ее каждый день и перестанет быть голодным». (Древняя китайская мудрость)</a:t>
            </a:r>
          </a:p>
        </p:txBody>
      </p:sp>
    </p:spTree>
    <p:extLst>
      <p:ext uri="{BB962C8B-B14F-4D97-AF65-F5344CB8AC3E}">
        <p14:creationId xmlns:p14="http://schemas.microsoft.com/office/powerpoint/2010/main" val="224450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755576" y="836712"/>
            <a:ext cx="4038600" cy="4525963"/>
          </a:xfrm>
          <a:prstGeom prst="rect">
            <a:avLst/>
          </a:prstGeom>
        </p:spPr>
        <p:txBody>
          <a:bodyPr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В. Сухомлинский в период исследования причин умственной отсталости школьников заметил, что если в младших классах дети мало уделяли времени процессу чтения и обработке полученной информации, то у них складывалась структура </a:t>
            </a:r>
            <a:r>
              <a:rPr lang="ru-RU" i="1" dirty="0" err="1" smtClean="0">
                <a:solidFill>
                  <a:schemeClr val="tx2">
                    <a:lumMod val="75000"/>
                  </a:schemeClr>
                </a:solidFill>
              </a:rPr>
              <a:t>малодеятельности</a:t>
            </a:r>
            <a:r>
              <a:rPr lang="ru-RU" i="1" dirty="0" smtClean="0">
                <a:solidFill>
                  <a:schemeClr val="tx2">
                    <a:lumMod val="75000"/>
                  </a:schemeClr>
                </a:solidFill>
              </a:rPr>
              <a:t> мозга.</a:t>
            </a:r>
            <a:endParaRPr lang="ru-RU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100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932040" y="836712"/>
            <a:ext cx="3327400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870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187450" y="908050"/>
            <a:ext cx="7475538" cy="51958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/>
              <a:t>Довольно часто разочарованные родители говорят: «Мой ничего читать не желает!» Хотя каждому известно: никто не рождается с любовью к книге. Это нужно развивать, как ум, как память, мускулы.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/>
              <a:t>  «Человек перестаёт мыслить, если он перестаёт читать»  так утверждает  французский </a:t>
            </a:r>
            <a:r>
              <a:rPr lang="en-US" sz="2400" smtClean="0"/>
              <a:t>писатель, философ-просветитель </a:t>
            </a:r>
            <a:r>
              <a:rPr lang="ru-RU" sz="2400" smtClean="0"/>
              <a:t> Дени Дидро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/>
              <a:t>    К 8 годам ребёнок имеет 80% интеллекта 17летнего.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/>
              <a:t>   Как бы ни хороша была школьная программа, как не увлекательны компьютерные игры,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smtClean="0"/>
              <a:t>  ни чего не заменит живого общения с книгой </a:t>
            </a:r>
          </a:p>
        </p:txBody>
      </p:sp>
      <p:pic>
        <p:nvPicPr>
          <p:cNvPr id="5123" name="Picture 7" descr="245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58113" y="5472113"/>
            <a:ext cx="1385887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37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37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37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37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37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37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37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9" descr="C:\Documents and Settings\СОШ №2 к. биологии\Мои документы\Мои рисунки\фоны\GE089_72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63550"/>
            <a:ext cx="7858125" cy="589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0" descr="Рисунок1"/>
          <p:cNvPicPr>
            <a:picLocks noGrp="1" noChangeAspect="1" noChangeArrowheads="1"/>
          </p:cNvPicPr>
          <p:nvPr>
            <p:ph type="title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4313" y="285750"/>
            <a:ext cx="1530350" cy="1595438"/>
          </a:xfrm>
        </p:spPr>
      </p:pic>
      <p:sp>
        <p:nvSpPr>
          <p:cNvPr id="8196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1508" name="Picture 5" descr="b25349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715709"/>
            <a:ext cx="1390650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 descr="thumb_5655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75125" y="390525"/>
            <a:ext cx="1062038" cy="352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9" descr="100026430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988" y="1947863"/>
            <a:ext cx="139065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1" descr="103513-Krokodil_Gena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8040" y="3418901"/>
            <a:ext cx="1139825" cy="37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3" descr="eduard_uspenskij--dyadya_fedor__pes_i_ko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3687" y="3127720"/>
            <a:ext cx="1493838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15" descr="1000505498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9788" y="201613"/>
            <a:ext cx="1389062" cy="46225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17" descr="Club_9363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2888997"/>
            <a:ext cx="1712912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23" descr="solnc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0515" y="463550"/>
            <a:ext cx="1390650" cy="434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25" descr="107800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305" y="3955274"/>
            <a:ext cx="1560513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27" descr="41325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5588" y="2190750"/>
            <a:ext cx="1281112" cy="370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29" descr="book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546" y="4179094"/>
            <a:ext cx="1322387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015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836712"/>
            <a:ext cx="7416824" cy="4886357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95% людей читают очень медленно 180-200 слов  в минуту (1 страницу за 1,5-2 минуты).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Средняя скорость чтения старшеклассников – 90-100 слов в минуту, студентов – 120-180, специалистов с высшим образованием – 200- 250 (степень усвоения при этом колеблется в пределах 20-60%).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Глаза человека со средними навыками чтения делают на одной книжной странице 12-16 остановок.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У традиционно читающего человека объём одномоментной фиксации  составляет 10 печатных знаков – 1,5-2 слова  одной строки.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4551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692696"/>
            <a:ext cx="7416824" cy="5400600"/>
          </a:xfrm>
        </p:spPr>
        <p:txBody>
          <a:bodyPr>
            <a:normAutofit fontScale="925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Потрясающе быстро читали Ж.Ж.Руссо, А.С.Пушкин, Наполеон, О.де Бальзак, Н.Г.Чернышевский, Л.Н.Толстой, В.И.Ленин, М.Горький, </a:t>
            </a:r>
            <a:r>
              <a:rPr lang="ru-RU" dirty="0" err="1" smtClean="0"/>
              <a:t>А.Энштейн</a:t>
            </a:r>
            <a:r>
              <a:rPr lang="ru-RU" dirty="0" smtClean="0"/>
              <a:t>, А.В.Луначарский.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Наполеон читал со скоростью 2 тыс. слов в минуту.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О. де Бальзак прочитывал роман в двести страниц за полчаса.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М.Горький читал со скоростью 4 тыс. слов в минуту.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Просветитель Н.А.Рубакин в течение жизни прочитал более </a:t>
            </a:r>
            <a:r>
              <a:rPr lang="ru-RU" dirty="0"/>
              <a:t> </a:t>
            </a:r>
            <a:r>
              <a:rPr lang="ru-RU" dirty="0" smtClean="0"/>
              <a:t>200 тыс. книг (по 2 750 в год).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86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620688"/>
            <a:ext cx="8496944" cy="671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dirty="0" smtClean="0"/>
              <a:t>Что развивается в процессе чтения?</a:t>
            </a:r>
            <a:endParaRPr lang="en-US" sz="4000" dirty="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980729"/>
            <a:ext cx="3865563" cy="5616922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dirty="0" smtClean="0"/>
          </a:p>
          <a:p>
            <a:pPr eaLnBrk="1" hangingPunct="1"/>
            <a:r>
              <a:rPr lang="ru-RU" dirty="0" smtClean="0"/>
              <a:t>Память </a:t>
            </a:r>
          </a:p>
          <a:p>
            <a:pPr eaLnBrk="1" hangingPunct="1"/>
            <a:r>
              <a:rPr lang="ru-RU" dirty="0" smtClean="0"/>
              <a:t>Логическое мышление </a:t>
            </a:r>
          </a:p>
          <a:p>
            <a:pPr eaLnBrk="1" hangingPunct="1"/>
            <a:r>
              <a:rPr lang="ru-RU" dirty="0" smtClean="0"/>
              <a:t>Организационная деятельность </a:t>
            </a:r>
          </a:p>
          <a:p>
            <a:pPr eaLnBrk="1" hangingPunct="1"/>
            <a:r>
              <a:rPr lang="ru-RU" dirty="0" smtClean="0"/>
              <a:t>Артикуляция</a:t>
            </a:r>
          </a:p>
          <a:p>
            <a:pPr eaLnBrk="1" hangingPunct="1"/>
            <a:r>
              <a:rPr lang="ru-RU" dirty="0" smtClean="0"/>
              <a:t>Расширение словарного запаса</a:t>
            </a:r>
            <a:endParaRPr lang="en-US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140968"/>
            <a:ext cx="3814788" cy="28052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images.myshared.ru/1181323/slide_3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24936" cy="631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409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Физиолог И. Павлов</a:t>
            </a:r>
          </a:p>
        </p:txBody>
      </p:sp>
      <p:sp>
        <p:nvSpPr>
          <p:cNvPr id="18435" name="Содержимое 3"/>
          <p:cNvSpPr>
            <a:spLocks noGrp="1"/>
          </p:cNvSpPr>
          <p:nvPr>
            <p:ph sz="half" idx="4294967295"/>
          </p:nvPr>
        </p:nvSpPr>
        <p:spPr>
          <a:xfrm>
            <a:off x="4067944" y="1844824"/>
            <a:ext cx="4392488" cy="4104456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ru-RU" sz="1800" dirty="0" err="1" smtClean="0"/>
              <a:t>И.П.Павлов</a:t>
            </a:r>
            <a:r>
              <a:rPr lang="ru-RU" sz="1800" dirty="0" smtClean="0"/>
              <a:t> утверждал, что эмоции являются для человека своеобразным и весьма сильным энергетическим источником. Читая книгу, ребёнок радуется, переживает, удивляется, сострадает, и всё это – эмоции, они нужны.</a:t>
            </a:r>
          </a:p>
          <a:p>
            <a:pPr eaLnBrk="1" hangingPunct="1"/>
            <a:r>
              <a:rPr lang="ru-RU" sz="1800" dirty="0" smtClean="0"/>
              <a:t>	Если нет положительных «зарядов», легко могут пойти в ход и отрицательные. Наступает эмоциональный «голод».</a:t>
            </a:r>
          </a:p>
          <a:p>
            <a:endParaRPr lang="ru-RU" sz="2000" dirty="0" smtClean="0"/>
          </a:p>
        </p:txBody>
      </p:sp>
      <p:pic>
        <p:nvPicPr>
          <p:cNvPr id="5" name="Содержимое 4" descr="http://s020.radikal.ru/i707/1212/eb/37de9e38add4.jpg"/>
          <p:cNvPicPr>
            <a:picLocks noGrp="1"/>
          </p:cNvPicPr>
          <p:nvPr>
            <p:ph sz="half"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5023" y="1772816"/>
            <a:ext cx="3240360" cy="390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291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6965245" cy="120248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dirty="0" smtClean="0"/>
              <a:t>Чтение повышает интеллект</a:t>
            </a:r>
          </a:p>
        </p:txBody>
      </p:sp>
      <p:sp>
        <p:nvSpPr>
          <p:cNvPr id="19459" name="Содержимое 2"/>
          <p:cNvSpPr>
            <a:spLocks noGrp="1"/>
          </p:cNvSpPr>
          <p:nvPr>
            <p:ph sz="half" idx="4294967295"/>
          </p:nvPr>
        </p:nvSpPr>
        <p:spPr>
          <a:xfrm>
            <a:off x="1115616" y="1556792"/>
            <a:ext cx="4038600" cy="4525963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ru-RU" dirty="0" smtClean="0"/>
              <a:t>Если ребёнок систематически не читает, то он упускает около 14% доступной ему информации.</a:t>
            </a:r>
          </a:p>
          <a:p>
            <a:pPr eaLnBrk="1" hangingPunct="1"/>
            <a:r>
              <a:rPr lang="ru-RU" dirty="0" smtClean="0"/>
              <a:t>Чтение сегодня – способ соответствовать времени, его скоростям и жёстким требованиям</a:t>
            </a:r>
          </a:p>
        </p:txBody>
      </p:sp>
      <p:pic>
        <p:nvPicPr>
          <p:cNvPr id="4098" name="Picture 2" descr="http://constructorus.ru/wp-content/uploads/2012/05/%D0%A7%D1%82%D0%B5%D0%BD%D0%B8%D0%B5-%D0%BA%D0%BD%D0%B8%D0%B3-%D1%81%D1%82%D0%B8%D0%BC%D1%83%D0%BB%D0%B8%D1%80%D1%83%D0%B5%D1%82-%D0%B2%D0%BE%D0%BE%D0%B1%D1%80%D0%B0%D0%B6%D0%B5%D0%BD%D0%B8%D0%B5-%D0%B8-%D0%BF%D0%BE%D0%B2%D1%8B%D1%88%D0%B0%D0%B5%D1%82-%D1%80%D0%B0%D0%B1%D0%BE%D1%82%D0%BE%D1%81%D0%BF%D0%BE%D1%81%D0%BE%D0%B1%D0%BD%D0%BE%D1%81%D1%82%D0%B8-%D0%BC%D0%BE%D0%B7%D0%B3%D0%B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79712" y="4941168"/>
            <a:ext cx="2232248" cy="1406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488" y="3064571"/>
            <a:ext cx="3018184" cy="301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9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Чтение помогает в учёбе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755576" y="1772816"/>
            <a:ext cx="4176464" cy="446449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/>
              <a:t>Хорошо читающий ребёнок :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i="1" dirty="0" smtClean="0"/>
              <a:t>быстро улавливает смысл прочитанного, выделяет главное,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i="1" dirty="0" smtClean="0"/>
              <a:t>лучше отвечает на вопросы по прочитанному,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i="1" dirty="0" smtClean="0"/>
              <a:t>имеет большую орфографическую «зоркость»,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i="1" dirty="0" smtClean="0"/>
              <a:t>обладает большим объёмом информации,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i="1" dirty="0" smtClean="0"/>
              <a:t>лучше ориентируется во всех предметах,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i="1" dirty="0" smtClean="0"/>
              <a:t>имеет навыки поиска и обобщения информации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9683" b="8762"/>
          <a:stretch/>
        </p:blipFill>
        <p:spPr>
          <a:xfrm>
            <a:off x="5076056" y="2492896"/>
            <a:ext cx="3162707" cy="257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49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600" dirty="0" smtClean="0"/>
              <a:t>Книги формируют самообразовательные навыки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683568" y="2119256"/>
            <a:ext cx="7632848" cy="4262071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sz="2000" dirty="0" smtClean="0"/>
              <a:t>Приобщившись к чтению, ребёнок освобождается от зависимости и опеки взрослых.</a:t>
            </a:r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endParaRPr lang="ru-RU" sz="2000" dirty="0" smtClean="0"/>
          </a:p>
          <a:p>
            <a:pPr eaLnBrk="1" hangingPunct="1"/>
            <a:r>
              <a:rPr lang="ru-RU" sz="2000" dirty="0" smtClean="0"/>
              <a:t>Ребёнок знает, какой бы вопрос не возник, ответ можно найти в волшебнице-книге, которая мудрее всех.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24929375"/>
              </p:ext>
            </p:extLst>
          </p:nvPr>
        </p:nvGraphicFramePr>
        <p:xfrm>
          <a:off x="1907704" y="2852936"/>
          <a:ext cx="5472608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773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600" dirty="0" smtClean="0"/>
              <a:t>Чтение побуждает к нравственным поступкам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611560" y="1916832"/>
            <a:ext cx="4752528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sz="2000" dirty="0" smtClean="0"/>
              <a:t>Жизнь, окружающая действительность не всегда «изобилует» уроками высокой нравственности. И вера в доброе, светлое, поддерживается образами любимых героев, на которых хочется походить, поступки которых восхищают.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sz="2000" dirty="0" smtClean="0"/>
              <a:t>Книга – ценный источник знаний о нормах поведения.</a:t>
            </a:r>
            <a:endParaRPr lang="ru-RU" sz="2000" dirty="0"/>
          </a:p>
        </p:txBody>
      </p:sp>
      <p:pic>
        <p:nvPicPr>
          <p:cNvPr id="22532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33988" y="1785939"/>
            <a:ext cx="3395637" cy="401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01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Как воспитать книгочея?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700808"/>
            <a:ext cx="7416824" cy="4464496"/>
          </a:xfrm>
        </p:spPr>
        <p:txBody>
          <a:bodyPr>
            <a:normAutofit fontScale="925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У каждого своя высота, и то, что для одного – обычное дело, для другого – рекорд и подвиг.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Не всё получается с первых попыток, причина неудачи может корениться не в идее, а в её реализации.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Лучше не заставлять, а показывать пример.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Прежде, чем сдаваться, попробуй победить.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Родитель сделает – ребёнок повторит.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Нет своих идей – посоветуйся с соседом.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Проблемы наших детей – продолжение наших проблем, только они более заметны.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smtClean="0"/>
              <a:t>Если мы прощаем себе лень, ошибки, то и к детям нужно быть снисходительными.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5843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81000"/>
            <a:ext cx="7620000" cy="67151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Методичка для родителей</a:t>
            </a:r>
            <a:endParaRPr lang="en-US" sz="4000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981075"/>
            <a:ext cx="7848872" cy="5472261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ru-RU" sz="2800" dirty="0" smtClean="0"/>
              <a:t> - </a:t>
            </a:r>
            <a:r>
              <a:rPr lang="ru-RU" sz="2400" dirty="0" smtClean="0"/>
              <a:t>Чтение для ребёнка – не отдых, не развлечение, а очень сложный процесс, огромная работа ума, чувств</a:t>
            </a:r>
          </a:p>
          <a:p>
            <a:pPr eaLnBrk="1" hangingPunct="1"/>
            <a:r>
              <a:rPr lang="ru-RU" sz="2400" dirty="0" smtClean="0"/>
              <a:t>Читайте не торопясь, правильно проговаривая все слова. Поощряйте чтение вслух</a:t>
            </a:r>
          </a:p>
          <a:p>
            <a:pPr eaLnBrk="1" hangingPunct="1"/>
            <a:r>
              <a:rPr lang="ru-RU" sz="2400" dirty="0" smtClean="0"/>
              <a:t>Не заставляйте ребенка читать насильно, заинтересуйте его чтением, подбирая книги, которые могли бы чем-то его привлечь </a:t>
            </a:r>
          </a:p>
          <a:p>
            <a:pPr eaLnBrk="1" hangingPunct="1"/>
            <a:r>
              <a:rPr lang="ru-RU" sz="2400" dirty="0" smtClean="0"/>
              <a:t>Совместное чтение книг, пересказ прочитанного друг другу и невольно возникающий при этом обмен мнениями – естественный путь читательского общения в семье. </a:t>
            </a:r>
          </a:p>
          <a:p>
            <a:pPr eaLnBrk="1" hangingPunct="1"/>
            <a:r>
              <a:rPr lang="ru-RU" sz="2400" dirty="0" smtClean="0"/>
              <a:t>Воспитывайте у ребёнка культуру общения с книгой. </a:t>
            </a:r>
            <a:endParaRPr lang="en-US" sz="2400" dirty="0" smtClean="0"/>
          </a:p>
        </p:txBody>
      </p:sp>
      <p:pic>
        <p:nvPicPr>
          <p:cNvPr id="13316" name="Picture 4" descr="J007613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5157192"/>
            <a:ext cx="1655763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260</TotalTime>
  <Words>666</Words>
  <Application>Microsoft Office PowerPoint</Application>
  <PresentationFormat>Экран (4:3)</PresentationFormat>
  <Paragraphs>79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Brush Script MT</vt:lpstr>
      <vt:lpstr>Calibri</vt:lpstr>
      <vt:lpstr>Constantia</vt:lpstr>
      <vt:lpstr>Franklin Gothic Book</vt:lpstr>
      <vt:lpstr>Rage Italic</vt:lpstr>
      <vt:lpstr>Wingdings</vt:lpstr>
      <vt:lpstr>Кнопка</vt:lpstr>
      <vt:lpstr>   Родительское собрание на тему: «Роль чтения для развития младших школьников»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Что развивается в процессе чтения?</vt:lpstr>
      <vt:lpstr>Презентация PowerPoint</vt:lpstr>
      <vt:lpstr>Физиолог И. Павлов</vt:lpstr>
      <vt:lpstr>Чтение повышает интеллект</vt:lpstr>
      <vt:lpstr>Чтение помогает в учёбе</vt:lpstr>
      <vt:lpstr>Книги формируют самообразовательные навыки</vt:lpstr>
      <vt:lpstr>Чтение побуждает к нравственным поступкам</vt:lpstr>
      <vt:lpstr>Как воспитать книгочея?</vt:lpstr>
      <vt:lpstr>Методичка для родителей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на тему: «Чтение – это важно»</dc:title>
  <dc:creator>пользователь</dc:creator>
  <cp:lastModifiedBy>Azerty</cp:lastModifiedBy>
  <cp:revision>30</cp:revision>
  <dcterms:created xsi:type="dcterms:W3CDTF">2016-01-19T11:17:23Z</dcterms:created>
  <dcterms:modified xsi:type="dcterms:W3CDTF">2026-09-25T09:06:21Z</dcterms:modified>
</cp:coreProperties>
</file>