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74" r:id="rId9"/>
    <p:sldId id="265" r:id="rId10"/>
    <p:sldId id="266" r:id="rId11"/>
    <p:sldId id="275" r:id="rId12"/>
    <p:sldId id="276" r:id="rId13"/>
    <p:sldId id="277" r:id="rId14"/>
    <p:sldId id="278" r:id="rId15"/>
    <p:sldId id="279" r:id="rId16"/>
    <p:sldId id="268" r:id="rId17"/>
    <p:sldId id="267" r:id="rId18"/>
    <p:sldId id="280" r:id="rId19"/>
    <p:sldId id="270" r:id="rId20"/>
    <p:sldId id="271" r:id="rId21"/>
    <p:sldId id="28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0000"/>
    <a:srgbClr val="880000"/>
    <a:srgbClr val="0D8697"/>
    <a:srgbClr val="C6247A"/>
    <a:srgbClr val="C52378"/>
    <a:srgbClr val="98124D"/>
    <a:srgbClr val="853E5B"/>
    <a:srgbClr val="F94900"/>
    <a:srgbClr val="613125"/>
    <a:srgbClr val="AC18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433" autoAdjust="0"/>
  </p:normalViewPr>
  <p:slideViewPr>
    <p:cSldViewPr snapToGrid="0">
      <p:cViewPr varScale="1">
        <p:scale>
          <a:sx n="71" d="100"/>
          <a:sy n="71" d="100"/>
        </p:scale>
        <p:origin x="-124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89212" y="769274"/>
            <a:ext cx="721290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0">
                  <a:noFill/>
                </a:ln>
                <a:solidFill>
                  <a:srgbClr val="88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ГБПОУ РО </a:t>
            </a:r>
          </a:p>
          <a:p>
            <a:pPr algn="ctr"/>
            <a:r>
              <a:rPr lang="ru-RU" sz="2400" b="1" dirty="0" smtClean="0">
                <a:ln w="0">
                  <a:noFill/>
                </a:ln>
                <a:solidFill>
                  <a:srgbClr val="88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«Азовский многопрофильный техникум»</a:t>
            </a:r>
          </a:p>
          <a:p>
            <a:pPr algn="ctr"/>
            <a:endParaRPr lang="ru-RU" sz="2400" b="1" dirty="0">
              <a:ln w="0">
                <a:noFill/>
              </a:ln>
              <a:solidFill>
                <a:srgbClr val="88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endParaRPr lang="ru-RU" sz="2400" b="1" dirty="0" smtClean="0">
              <a:ln w="0">
                <a:noFill/>
              </a:ln>
              <a:solidFill>
                <a:srgbClr val="88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ln w="0">
                  <a:noFill/>
                </a:ln>
                <a:solidFill>
                  <a:srgbClr val="88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«Особенности психологической помощи обучающемуся пережившему утрату в ходе боевых действий  СВО»</a:t>
            </a:r>
          </a:p>
          <a:p>
            <a:pPr algn="ctr"/>
            <a:endParaRPr lang="ru-RU" sz="2400" b="1" dirty="0">
              <a:ln w="0">
                <a:noFill/>
              </a:ln>
              <a:solidFill>
                <a:srgbClr val="88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endParaRPr lang="ru-RU" sz="2400" b="1" dirty="0" smtClean="0">
              <a:ln w="0">
                <a:noFill/>
              </a:ln>
              <a:solidFill>
                <a:srgbClr val="88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ln w="0">
                  <a:noFill/>
                </a:ln>
                <a:solidFill>
                  <a:srgbClr val="88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                                        Педагог-психолог:</a:t>
            </a:r>
          </a:p>
          <a:p>
            <a:pPr algn="ctr"/>
            <a:r>
              <a:rPr lang="ru-RU" sz="2400" b="1" dirty="0">
                <a:ln w="0">
                  <a:noFill/>
                </a:ln>
                <a:solidFill>
                  <a:srgbClr val="88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ln w="0">
                  <a:noFill/>
                </a:ln>
                <a:solidFill>
                  <a:srgbClr val="88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                                   Симоненко Е.С.</a:t>
            </a:r>
          </a:p>
          <a:p>
            <a:pPr algn="ctr"/>
            <a:endParaRPr lang="ru-RU" sz="2400" b="1" dirty="0" smtClean="0">
              <a:ln w="0">
                <a:noFill/>
              </a:ln>
              <a:solidFill>
                <a:srgbClr val="88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ln w="0">
                  <a:noFill/>
                </a:ln>
                <a:solidFill>
                  <a:srgbClr val="88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г. Азов, 2025</a:t>
            </a:r>
            <a:endParaRPr lang="ru-RU" sz="2400" b="1" dirty="0">
              <a:ln w="0">
                <a:noFill/>
              </a:ln>
              <a:solidFill>
                <a:srgbClr val="88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endParaRPr lang="ru-RU" sz="2400" b="1" dirty="0" smtClean="0">
              <a:ln w="0">
                <a:noFill/>
              </a:ln>
              <a:solidFill>
                <a:srgbClr val="88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46412" y="725259"/>
            <a:ext cx="65083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dirty="0" smtClean="0">
                <a:ln w="0"/>
                <a:solidFill>
                  <a:srgbClr val="8C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СВО –специальная военная операция, направленная на решение локальных военно-политических задач малыми силами профессиональных специальных подразделений </a:t>
            </a:r>
            <a:endParaRPr lang="ru-RU" sz="3200" dirty="0">
              <a:ln w="0"/>
              <a:solidFill>
                <a:srgbClr val="8C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686" y="4291479"/>
            <a:ext cx="3517900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5593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15153"/>
            <a:ext cx="9135879" cy="685800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059" y="361109"/>
            <a:ext cx="60960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9566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75074" y="999482"/>
            <a:ext cx="2637950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Текст слайда</a:t>
            </a: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05" y="602876"/>
            <a:ext cx="8207188" cy="1938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77471" y="2702859"/>
            <a:ext cx="67638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8C0000"/>
                </a:solidFill>
              </a:rPr>
              <a:t>В соответствии с Концепцией, дети участников (ветеранов) специальной военной операции входят в целевую группу нуждающихся в психолого-педагогической помощи </a:t>
            </a:r>
            <a:endParaRPr lang="ru-RU" sz="3200" b="1" dirty="0">
              <a:solidFill>
                <a:srgbClr val="8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891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894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94736" y="636412"/>
            <a:ext cx="7354526" cy="1131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8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Особенности организации психологической помощи обучающемуся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493" y="5056094"/>
            <a:ext cx="2713691" cy="1229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524436" y="1768260"/>
            <a:ext cx="2218764" cy="1398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8C0000"/>
                </a:solidFill>
              </a:rPr>
              <a:t>ЦЕЛЬ</a:t>
            </a:r>
            <a:endParaRPr lang="ru-RU" dirty="0">
              <a:solidFill>
                <a:srgbClr val="8C0000"/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2743200" y="2467507"/>
            <a:ext cx="193637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679575" y="2305700"/>
            <a:ext cx="3765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Оказание поддержки  в конкретной ситуации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524436" y="3726702"/>
            <a:ext cx="2218765" cy="13293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8C0000"/>
                </a:solidFill>
              </a:rPr>
              <a:t>ПОДХОД</a:t>
            </a:r>
            <a:endParaRPr lang="ru-RU" dirty="0">
              <a:solidFill>
                <a:srgbClr val="8C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1" y="4312023"/>
            <a:ext cx="1957387" cy="7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700588" y="4132764"/>
            <a:ext cx="33814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Более оперативный и реактивный, направленный на решение конкретной проблемы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2456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410" y="0"/>
            <a:ext cx="9274410" cy="685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875408"/>
            <a:ext cx="2511984" cy="1410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" y="792983"/>
            <a:ext cx="7351713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вал 5"/>
          <p:cNvSpPr/>
          <p:nvPr/>
        </p:nvSpPr>
        <p:spPr>
          <a:xfrm>
            <a:off x="618564" y="1909483"/>
            <a:ext cx="2554941" cy="15195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8C0000"/>
                </a:solidFill>
              </a:rPr>
              <a:t>ФОРМЫ РАБОТЫ</a:t>
            </a:r>
            <a:endParaRPr lang="ru-RU" dirty="0">
              <a:solidFill>
                <a:srgbClr val="8C0000"/>
              </a:solidFill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6" y="3767791"/>
            <a:ext cx="2566987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505" y="2602546"/>
            <a:ext cx="1957387" cy="7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41851" y="4285129"/>
            <a:ext cx="2445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8C0000"/>
                </a:solidFill>
              </a:rPr>
              <a:t>ОРИЕНТИРОВАННОСТЬ</a:t>
            </a:r>
            <a:endParaRPr lang="ru-RU" dirty="0">
              <a:solidFill>
                <a:srgbClr val="8C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66285" y="2457567"/>
            <a:ext cx="3309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Индивидуальная работа</a:t>
            </a:r>
            <a:endParaRPr lang="ru-RU" dirty="0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4390420"/>
            <a:ext cx="1957387" cy="7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257530" y="4277053"/>
            <a:ext cx="3218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Решение актуальной проблемы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9446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75073" y="999482"/>
            <a:ext cx="780911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8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Критические ситуации в семьях военных, участвовавших в боевых действиях</a:t>
            </a:r>
          </a:p>
          <a:p>
            <a:pPr algn="ctr">
              <a:lnSpc>
                <a:spcPct val="150000"/>
              </a:lnSpc>
            </a:pPr>
            <a:endParaRPr lang="ru-RU" sz="2400" dirty="0" smtClean="0">
              <a:solidFill>
                <a:srgbClr val="8C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Тяжелые ранения военнослужащего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Пропавший без вести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Гибель военнослужащего</a:t>
            </a: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ru-RU" sz="2400" dirty="0">
              <a:solidFill>
                <a:srgbClr val="8C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285" y="4310716"/>
            <a:ext cx="3517900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6802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75073" y="999482"/>
            <a:ext cx="78091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8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Различия между гибелью и пропавшим без вести</a:t>
            </a:r>
            <a:endParaRPr lang="ru-RU" sz="2400" dirty="0" smtClean="0">
              <a:solidFill>
                <a:srgbClr val="8C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ru-RU" sz="2400" dirty="0">
              <a:solidFill>
                <a:srgbClr val="8C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285" y="4310716"/>
            <a:ext cx="3517900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074" y="1606550"/>
            <a:ext cx="7341080" cy="36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2742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559" y="3951662"/>
            <a:ext cx="3237379" cy="2428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8565" y="887506"/>
            <a:ext cx="806487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8C0000"/>
                </a:solidFill>
              </a:rPr>
              <a:t>Классификация переживания скорби  </a:t>
            </a:r>
          </a:p>
          <a:p>
            <a:pPr algn="ctr"/>
            <a:r>
              <a:rPr lang="ru-RU" sz="2400" dirty="0" smtClean="0">
                <a:solidFill>
                  <a:srgbClr val="8C0000"/>
                </a:solidFill>
              </a:rPr>
              <a:t>(Джон </a:t>
            </a:r>
            <a:r>
              <a:rPr lang="ru-RU" sz="2400" dirty="0" err="1" smtClean="0">
                <a:solidFill>
                  <a:srgbClr val="8C0000"/>
                </a:solidFill>
              </a:rPr>
              <a:t>Боулби</a:t>
            </a:r>
            <a:r>
              <a:rPr lang="ru-RU" sz="2400" dirty="0" smtClean="0">
                <a:solidFill>
                  <a:srgbClr val="8C0000"/>
                </a:solidFill>
              </a:rPr>
              <a:t>)</a:t>
            </a:r>
          </a:p>
          <a:p>
            <a:pPr marL="457200" indent="-457200">
              <a:buAutoNum type="arabicPeriod"/>
            </a:pPr>
            <a:r>
              <a:rPr lang="ru-RU" sz="2400" dirty="0" smtClean="0"/>
              <a:t>Фаза оцепенения (ступора). Характеризуется вспышками крайнего отчаяния, боли, гнева.</a:t>
            </a:r>
          </a:p>
          <a:p>
            <a:pPr marL="457200" indent="-457200">
              <a:buAutoNum type="arabicPeriod"/>
            </a:pPr>
            <a:r>
              <a:rPr lang="ru-RU" sz="2400" dirty="0" smtClean="0"/>
              <a:t>Фаза острой тоски и поиска утраченного. Характеризуется яростью и гневом, направленным на тех, кто ответственен за потерю, а иногда на самого умершего человека.</a:t>
            </a:r>
          </a:p>
          <a:p>
            <a:pPr marL="457200" indent="-457200">
              <a:buAutoNum type="arabicPeriod"/>
            </a:pPr>
            <a:r>
              <a:rPr lang="ru-RU" sz="2400" dirty="0" smtClean="0"/>
              <a:t>Дезорганизация (фаза острого горя).</a:t>
            </a:r>
          </a:p>
          <a:p>
            <a:r>
              <a:rPr lang="ru-RU" sz="2400" dirty="0" smtClean="0"/>
              <a:t>Характеризуется отчаянием.</a:t>
            </a:r>
          </a:p>
          <a:p>
            <a:r>
              <a:rPr lang="ru-RU" sz="2400" dirty="0" smtClean="0"/>
              <a:t>4. Реорганизация. Воспоминания и общее прошлое интегрируются, и планируется будущее.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66089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75074" y="999482"/>
            <a:ext cx="769070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8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Реакция подростка на гибель близкого человека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-Замкнутость (подросток может скрывать свои чувства);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-Инкапсулировать свое горе и внешне вести бурную жизнь  (шататься по городу, экспериментировать с алкоголем, демонстрировать  рискованное поведение)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</a:t>
            </a:r>
            <a:r>
              <a:rPr lang="ru-RU" sz="2400" dirty="0" err="1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Самоповреждающее</a:t>
            </a: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поведение, мысли о суициде</a:t>
            </a: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484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75074" y="999482"/>
            <a:ext cx="759657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8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Алгоритм комплексной помощи подростку</a:t>
            </a:r>
          </a:p>
          <a:p>
            <a:pPr algn="ctr"/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1 ЭТАП</a:t>
            </a:r>
          </a:p>
          <a:p>
            <a:pPr algn="ctr"/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«Организация  превентивной работы с </a:t>
            </a:r>
            <a:r>
              <a:rPr lang="ru-RU" sz="2400" b="1" u="sng" dirty="0" err="1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пед</a:t>
            </a:r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 коллективом»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-Ознакомление с алгоритмом действий;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-Информирование о способах реагирования на разных этапах переживания горя;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-Обсуждение способов реагирования на острые эмоциональные проявления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подростка</a:t>
            </a: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368" y="4797243"/>
            <a:ext cx="2846667" cy="201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0018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75074" y="999482"/>
            <a:ext cx="759657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8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Алгоритм комплексной помощи подростку</a:t>
            </a:r>
          </a:p>
          <a:p>
            <a:pPr algn="ctr"/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2 ЭТАП</a:t>
            </a:r>
          </a:p>
          <a:p>
            <a:pPr algn="ctr"/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Получение информации о гибели члена семьи несовершеннолетнего</a:t>
            </a:r>
          </a:p>
          <a:p>
            <a:pPr algn="ctr"/>
            <a:endParaRPr lang="ru-RU" sz="2400" b="1" u="sng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Источники получения информации: родители, сам несовершеннолетний, СМИ, другие источники</a:t>
            </a:r>
          </a:p>
        </p:txBody>
      </p:sp>
    </p:spTree>
    <p:extLst>
      <p:ext uri="{BB962C8B-B14F-4D97-AF65-F5344CB8AC3E}">
        <p14:creationId xmlns:p14="http://schemas.microsoft.com/office/powerpoint/2010/main" val="1101409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75074" y="999482"/>
            <a:ext cx="759657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8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Алгоритм комплексной помощи подростку</a:t>
            </a:r>
          </a:p>
          <a:p>
            <a:pPr algn="ctr"/>
            <a:r>
              <a:rPr lang="ru-RU" sz="2400" b="1" u="sng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</a:t>
            </a:r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ЭТАП</a:t>
            </a:r>
          </a:p>
          <a:p>
            <a:pPr algn="ctr"/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Беседа с родителем  (законным представителем) несовершеннолетнего</a:t>
            </a:r>
          </a:p>
          <a:p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-Выражение соболезнования</a:t>
            </a:r>
          </a:p>
          <a:p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-Определение ресурсного состояния родителя, потребности в оказании помощи и поддержки ребенку;</a:t>
            </a:r>
          </a:p>
          <a:p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-Получение согласия родителя (законного представителя) на психолого-педагогическую помощь</a:t>
            </a:r>
          </a:p>
        </p:txBody>
      </p:sp>
    </p:spTree>
    <p:extLst>
      <p:ext uri="{BB962C8B-B14F-4D97-AF65-F5344CB8AC3E}">
        <p14:creationId xmlns:p14="http://schemas.microsoft.com/office/powerpoint/2010/main" val="4180447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75074" y="999482"/>
            <a:ext cx="759657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8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Алгоритм комплексной помощи подростку</a:t>
            </a:r>
          </a:p>
          <a:p>
            <a:pPr algn="ctr"/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4 ЭТАП</a:t>
            </a:r>
          </a:p>
          <a:p>
            <a:pPr algn="ctr"/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Наблюдение за несовершеннолетним</a:t>
            </a:r>
          </a:p>
          <a:p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-Наблюдение за изменениями в поведении, эмоциональном, физическом и психическом реагировании.</a:t>
            </a:r>
          </a:p>
          <a:p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-Отслеживание сетевой активности несовершеннолетнего.</a:t>
            </a:r>
          </a:p>
          <a:p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-Информирование родителей о негативных признаках в поведении несовершеннолетнего</a:t>
            </a:r>
          </a:p>
        </p:txBody>
      </p:sp>
    </p:spTree>
    <p:extLst>
      <p:ext uri="{BB962C8B-B14F-4D97-AF65-F5344CB8AC3E}">
        <p14:creationId xmlns:p14="http://schemas.microsoft.com/office/powerpoint/2010/main" val="26317206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75074" y="999482"/>
            <a:ext cx="7596573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8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Алгоритм комплексной помощи подростку</a:t>
            </a:r>
          </a:p>
          <a:p>
            <a:pPr algn="ctr"/>
            <a:r>
              <a:rPr lang="ru-RU" sz="2400" b="1" u="sng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5</a:t>
            </a:r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ЭТАП</a:t>
            </a:r>
          </a:p>
          <a:p>
            <a:pPr algn="ctr"/>
            <a:endParaRPr lang="ru-RU" sz="2400" b="1" u="sng" dirty="0" smtClean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u="sng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Организация психолого-педагогической поддержки несовершеннолетнего</a:t>
            </a:r>
          </a:p>
          <a:p>
            <a:pPr algn="ctr"/>
            <a:endParaRPr lang="ru-RU" sz="2400" b="1" u="sng" dirty="0" smtClean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Действия : выражение соболезнования, поддержка стремления поговорить, выслушивание, временное снижение требований к успеваемости</a:t>
            </a:r>
          </a:p>
        </p:txBody>
      </p:sp>
    </p:spTree>
    <p:extLst>
      <p:ext uri="{BB962C8B-B14F-4D97-AF65-F5344CB8AC3E}">
        <p14:creationId xmlns:p14="http://schemas.microsoft.com/office/powerpoint/2010/main" val="2856520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285" y="4310716"/>
            <a:ext cx="3517900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14401" y="954741"/>
            <a:ext cx="71672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8C0000"/>
                </a:solidFill>
                <a:latin typeface="Arial" pitchFamily="34" charset="0"/>
                <a:cs typeface="Arial" pitchFamily="34" charset="0"/>
              </a:rPr>
              <a:t>Как помочь?</a:t>
            </a:r>
          </a:p>
          <a:p>
            <a:pPr algn="ctr"/>
            <a:endParaRPr lang="ru-RU" sz="2800" dirty="0">
              <a:solidFill>
                <a:srgbClr val="8C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-Поддержание контакта (периодические телефонные звонки, встречи), беседы, воспоминания.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-Прием активного слушания (дайте возможность подростку выговориться.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-Задать вопрос: «Что я могу для тебя сделать сейчас?»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0223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87159" y="710557"/>
            <a:ext cx="7569679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8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Ошибки окружающих в общении с горюющим</a:t>
            </a:r>
            <a:endParaRPr lang="ru-RU" sz="2400" dirty="0">
              <a:solidFill>
                <a:srgbClr val="8C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285" y="4310716"/>
            <a:ext cx="3517900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787159" y="1613647"/>
            <a:ext cx="2171194" cy="122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Избегать контакта с горюющим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447" y="1613647"/>
            <a:ext cx="2182813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828" y="2848162"/>
            <a:ext cx="2182813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224" y="3065369"/>
            <a:ext cx="2182813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471" y="4682191"/>
            <a:ext cx="2182813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12037" y="1613647"/>
            <a:ext cx="1815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Говорить, что знаете, </a:t>
            </a:r>
          </a:p>
          <a:p>
            <a:r>
              <a:rPr lang="ru-RU" sz="1600" dirty="0" smtClean="0"/>
              <a:t>что чувствует </a:t>
            </a:r>
          </a:p>
          <a:p>
            <a:r>
              <a:rPr lang="ru-RU" sz="1600" dirty="0" smtClean="0"/>
              <a:t>горюющий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2574483" y="3219654"/>
            <a:ext cx="1997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Избегать разговоров </a:t>
            </a:r>
          </a:p>
          <a:p>
            <a:r>
              <a:rPr lang="ru-RU" dirty="0" smtClean="0"/>
              <a:t>об умершем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962039" y="3013501"/>
            <a:ext cx="23947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Выражать поддержку </a:t>
            </a:r>
          </a:p>
          <a:p>
            <a:r>
              <a:rPr lang="ru-RU" sz="1600" dirty="0" smtClean="0"/>
              <a:t>общими фразами</a:t>
            </a:r>
          </a:p>
          <a:p>
            <a:r>
              <a:rPr lang="ru-RU" sz="1600" dirty="0" smtClean="0"/>
              <a:t>«Не плачь», «Время              лечит»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1399637" y="4928809"/>
            <a:ext cx="20184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Ожидать быстрого</a:t>
            </a:r>
          </a:p>
          <a:p>
            <a:r>
              <a:rPr lang="ru-RU" dirty="0" smtClean="0"/>
              <a:t> восстановления</a:t>
            </a:r>
          </a:p>
          <a:p>
            <a:r>
              <a:rPr lang="ru-RU" dirty="0" smtClean="0"/>
              <a:t>скорбящего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91215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64777" y="585078"/>
            <a:ext cx="7785847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</a:rPr>
              <a:t>Техники и методы, которые применялись в работе с  </a:t>
            </a:r>
            <a:r>
              <a:rPr lang="ru-RU" sz="2400" dirty="0" smtClean="0">
                <a:solidFill>
                  <a:srgbClr val="C00000"/>
                </a:solidFill>
              </a:rPr>
              <a:t>подростком.</a:t>
            </a:r>
          </a:p>
          <a:p>
            <a:r>
              <a:rPr lang="ru-RU" b="1" dirty="0"/>
              <a:t>Эмпатическое слушание </a:t>
            </a:r>
            <a:r>
              <a:rPr lang="ru-RU" dirty="0" smtClean="0"/>
              <a:t>–это понимание чувств, переживаемых другим человеком, и ответное выражение своего понимания этих чувств.</a:t>
            </a:r>
          </a:p>
          <a:p>
            <a:endParaRPr lang="ru-RU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r>
              <a:rPr lang="ru-RU" b="1" dirty="0" smtClean="0"/>
              <a:t>Ролевая </a:t>
            </a:r>
            <a:r>
              <a:rPr lang="ru-RU" b="1" dirty="0"/>
              <a:t>игра с элементами </a:t>
            </a:r>
            <a:r>
              <a:rPr lang="ru-RU" b="1" dirty="0" err="1"/>
              <a:t>психодрамы</a:t>
            </a:r>
            <a:r>
              <a:rPr lang="ru-RU" b="1" dirty="0"/>
              <a:t>: техника «пустого стула».</a:t>
            </a:r>
          </a:p>
          <a:p>
            <a:endParaRPr lang="ru-RU" b="1" dirty="0" smtClean="0"/>
          </a:p>
          <a:p>
            <a:r>
              <a:rPr lang="ru-RU" dirty="0" smtClean="0"/>
              <a:t>Рассказ воображаемому собеседнику </a:t>
            </a:r>
          </a:p>
          <a:p>
            <a:r>
              <a:rPr lang="ru-RU" dirty="0" smtClean="0"/>
              <a:t>о своих чувствах, о своем состоянии, </a:t>
            </a:r>
          </a:p>
          <a:p>
            <a:r>
              <a:rPr lang="ru-RU" dirty="0" smtClean="0"/>
              <a:t>затем принять роль собеседника и ответить </a:t>
            </a:r>
          </a:p>
          <a:p>
            <a:r>
              <a:rPr lang="ru-RU" dirty="0"/>
              <a:t>с</a:t>
            </a:r>
            <a:r>
              <a:rPr lang="ru-RU" dirty="0" smtClean="0"/>
              <a:t>ебе.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b="1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588" y="4446270"/>
            <a:ext cx="3039036" cy="1651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942" y="1931895"/>
            <a:ext cx="3334871" cy="1819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93895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561" y="0"/>
            <a:ext cx="9135879" cy="68580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729" y="2926976"/>
            <a:ext cx="3048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78224" y="961434"/>
            <a:ext cx="769688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C0000"/>
                </a:solidFill>
              </a:rPr>
              <a:t>Символическая форма: письмо к умершему</a:t>
            </a:r>
            <a:r>
              <a:rPr lang="ru-RU" sz="2400" b="1" dirty="0" smtClean="0">
                <a:solidFill>
                  <a:srgbClr val="8C0000"/>
                </a:solidFill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rgbClr val="8C0000"/>
                </a:solidFill>
              </a:rPr>
              <a:t>СО СЛОВ ПОДРОСТКА…..</a:t>
            </a:r>
            <a:endParaRPr lang="ru-RU" sz="2400" b="1" dirty="0">
              <a:solidFill>
                <a:srgbClr val="8C0000"/>
              </a:solidFill>
            </a:endParaRPr>
          </a:p>
          <a:p>
            <a:endParaRPr lang="ru-RU" b="1" dirty="0" smtClean="0"/>
          </a:p>
          <a:p>
            <a:r>
              <a:rPr lang="ru-RU" sz="2400" b="1" dirty="0" smtClean="0"/>
              <a:t>Девочка написала все, что не смогла сказать при проведении </a:t>
            </a:r>
          </a:p>
          <a:p>
            <a:r>
              <a:rPr lang="ru-RU" sz="2400" b="1" dirty="0" smtClean="0"/>
              <a:t>техники: «Пустой стул», написала отцу о своих секретах, признала свои ошибки,  писала пока слова не закончились, написала слова любви и благодарности за подаренную жизнь.</a:t>
            </a:r>
          </a:p>
          <a:p>
            <a:r>
              <a:rPr lang="ru-RU" sz="2400" b="1" dirty="0" smtClean="0"/>
              <a:t>Попрощалась! Отпустила с миром!</a:t>
            </a:r>
          </a:p>
          <a:p>
            <a:r>
              <a:rPr lang="ru-RU" sz="2400" b="1" dirty="0" smtClean="0"/>
              <a:t>Девочка письмо порвала и пустила по ветру.</a:t>
            </a:r>
            <a:endParaRPr lang="ru-RU" sz="2400" b="1" dirty="0"/>
          </a:p>
          <a:p>
            <a:r>
              <a:rPr lang="ru-RU" b="1" dirty="0" smtClean="0"/>
              <a:t>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9750098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79929" y="999482"/>
            <a:ext cx="75169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solidFill>
                  <a:srgbClr val="8C0000"/>
                </a:solidFill>
                <a:latin typeface="Arial" pitchFamily="34" charset="0"/>
                <a:cs typeface="Arial" pitchFamily="34" charset="0"/>
              </a:rPr>
              <a:t>Арттерапия</a:t>
            </a:r>
            <a:endParaRPr lang="ru-RU" sz="2400" dirty="0" smtClean="0">
              <a:solidFill>
                <a:srgbClr val="8C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2400" dirty="0">
              <a:solidFill>
                <a:srgbClr val="8C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dirty="0" smtClean="0">
                <a:solidFill>
                  <a:srgbClr val="8C0000"/>
                </a:solidFill>
                <a:latin typeface="Arial" pitchFamily="34" charset="0"/>
                <a:cs typeface="Arial" pitchFamily="34" charset="0"/>
              </a:rPr>
              <a:t>(лечение искусством)</a:t>
            </a:r>
            <a:endParaRPr lang="ru-RU" sz="2400" dirty="0">
              <a:solidFill>
                <a:srgbClr val="8C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53" y="2891119"/>
            <a:ext cx="3657600" cy="3321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224" y="3494555"/>
            <a:ext cx="4572000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21741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558" y="0"/>
            <a:ext cx="9135879" cy="68580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575" y="1738313"/>
            <a:ext cx="4514850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9555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779</TotalTime>
  <Words>628</Words>
  <Application>Microsoft Office PowerPoint</Application>
  <PresentationFormat>Экран (4:3)</PresentationFormat>
  <Paragraphs>121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ПК</cp:lastModifiedBy>
  <cp:revision>119</cp:revision>
  <dcterms:created xsi:type="dcterms:W3CDTF">2013-11-19T05:52:05Z</dcterms:created>
  <dcterms:modified xsi:type="dcterms:W3CDTF">2025-03-04T07:05:35Z</dcterms:modified>
</cp:coreProperties>
</file>