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1" r:id="rId5"/>
    <p:sldId id="272" r:id="rId6"/>
    <p:sldId id="273" r:id="rId7"/>
    <p:sldId id="268" r:id="rId8"/>
    <p:sldId id="260" r:id="rId9"/>
    <p:sldId id="269" r:id="rId10"/>
    <p:sldId id="270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414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=""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=""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=""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=""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=""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="" xmlns:a16="http://schemas.microsoft.com/office/drawing/2014/main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=""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=""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=""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=""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=""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="" xmlns:a16="http://schemas.microsoft.com/office/drawing/2014/main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="" xmlns:a16="http://schemas.microsoft.com/office/drawing/2014/main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="" xmlns:a16="http://schemas.microsoft.com/office/drawing/2014/main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="" xmlns:a16="http://schemas.microsoft.com/office/drawing/2014/main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="" xmlns:a16="http://schemas.microsoft.com/office/drawing/2014/main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="" xmlns:a16="http://schemas.microsoft.com/office/drawing/2014/main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="" xmlns:a16="http://schemas.microsoft.com/office/drawing/2014/main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="" xmlns:a16="http://schemas.microsoft.com/office/drawing/2014/main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="" xmlns:a16="http://schemas.microsoft.com/office/drawing/2014/main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="" xmlns:a16="http://schemas.microsoft.com/office/drawing/2014/main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="" xmlns:a16="http://schemas.microsoft.com/office/drawing/2014/main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="" xmlns:a16="http://schemas.microsoft.com/office/drawing/2014/main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="" xmlns:a16="http://schemas.microsoft.com/office/drawing/2014/main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="" xmlns:a16="http://schemas.microsoft.com/office/drawing/2014/main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2.svg"/><Relationship Id="rId7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4.sv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sv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1F8EC592-0918-47CB-926C-DDFF7030511B}"/>
              </a:ext>
            </a:extLst>
          </p:cNvPr>
          <p:cNvSpPr txBox="1">
            <a:spLocks/>
          </p:cNvSpPr>
          <p:nvPr/>
        </p:nvSpPr>
        <p:spPr>
          <a:xfrm>
            <a:off x="1635103" y="1064632"/>
            <a:ext cx="4797502" cy="16467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bg1"/>
                </a:solidFill>
              </a:rPr>
              <a:t>Детские игры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BF89D9D7-5C09-4254-B2F4-3976630F0363}"/>
              </a:ext>
            </a:extLst>
          </p:cNvPr>
          <p:cNvSpPr/>
          <p:nvPr/>
        </p:nvSpPr>
        <p:spPr>
          <a:xfrm>
            <a:off x="0" y="927100"/>
            <a:ext cx="6883400" cy="3187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390460-FDF2-44BF-9E1D-ED458F973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6" y="1064632"/>
            <a:ext cx="5359394" cy="231959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процессе ДОУ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F85E26E-6CF2-42FF-A3FD-0C15C2139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25800"/>
            <a:ext cx="5359387" cy="889000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средней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«Цветные ладошки»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Тимофеевна Ковешникова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463E2DD4-88B8-451D-A273-0B0F863A68DA}"/>
              </a:ext>
            </a:extLst>
          </p:cNvPr>
          <p:cNvCxnSpPr/>
          <p:nvPr/>
        </p:nvCxnSpPr>
        <p:spPr>
          <a:xfrm>
            <a:off x="1524000" y="0"/>
            <a:ext cx="0" cy="6858000"/>
          </a:xfrm>
          <a:prstGeom prst="line">
            <a:avLst/>
          </a:prstGeom>
          <a:ln w="101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83614D09-A845-4B4D-9F25-68D93C1FC717}"/>
              </a:ext>
            </a:extLst>
          </p:cNvPr>
          <p:cNvSpPr/>
          <p:nvPr/>
        </p:nvSpPr>
        <p:spPr>
          <a:xfrm>
            <a:off x="0" y="1046665"/>
            <a:ext cx="1524000" cy="2948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B9E0E8A-53ED-43F4-8429-BC0BAF5C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5925"/>
            <a:ext cx="687197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игр по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педагогического процесса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37EE5D6-F30C-4DAF-816D-2FB39445D6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0606" y="2867297"/>
            <a:ext cx="360000" cy="36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EF970E6-127D-472C-BD84-8741223070A9}"/>
              </a:ext>
            </a:extLst>
          </p:cNvPr>
          <p:cNvSpPr txBox="1"/>
          <p:nvPr/>
        </p:nvSpPr>
        <p:spPr>
          <a:xfrm>
            <a:off x="1775916" y="3451243"/>
            <a:ext cx="148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e7.pngegg.com/pngimages/179/854/png-clipart-paintbrush-music-lyrics-brushes-miscellaneous-tex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000" b="78111" l="2889" r="90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4" t="33891" r="8834" b="20843"/>
          <a:stretch/>
        </p:blipFill>
        <p:spPr bwMode="auto">
          <a:xfrm rot="711201">
            <a:off x="6017016" y="1342126"/>
            <a:ext cx="5950514" cy="217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33735" y="1890430"/>
            <a:ext cx="518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Репродуктивные, продуктивные, творческие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IMG-20220126-WA0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IMG-20220126-WA000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90430"/>
            <a:ext cx="5953125" cy="418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2429458"/>
            <a:ext cx="468104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разновидность творческих игр, в которых дети отображают окружающий предметный мир, самостоятельно возводят сооружения и оберегают их. Строительная игра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деятельность детей, основным содержанием которой является отражение окружающей жизни в разных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постройках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" t="7929" r="7734"/>
          <a:stretch/>
        </p:blipFill>
        <p:spPr>
          <a:xfrm>
            <a:off x="5742771" y="3980515"/>
            <a:ext cx="4305300" cy="2519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144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1ECDAA8-0B1D-4D53-9547-6F8AF7587453}"/>
              </a:ext>
            </a:extLst>
          </p:cNvPr>
          <p:cNvSpPr txBox="1"/>
          <p:nvPr/>
        </p:nvSpPr>
        <p:spPr>
          <a:xfrm>
            <a:off x="381000" y="2304000"/>
            <a:ext cx="47382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игруш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4D321AE7-A51B-40E2-8F13-FBBC279BB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710" y="2047875"/>
            <a:ext cx="46291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9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7594EC-E4C1-49B6-8703-56CB7F04E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90525"/>
            <a:ext cx="9931400" cy="50196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расцветает в детские годы и сопровождает человека на протяжении всей его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жизни?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zen_doc/195350/pub_610c150fb1980043b63f0024_610c1bf739c76766dd9180a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3600">
            <a:off x="1235706" y="3558101"/>
            <a:ext cx="3076288" cy="246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1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438" y="735724"/>
            <a:ext cx="9585434" cy="5779376"/>
          </a:xfrm>
        </p:spPr>
        <p:txBody>
          <a:bodyPr/>
          <a:lstStyle/>
          <a:p>
            <a:pPr marL="0" indent="53340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организация педагогического процесса в форме различных педагогических игр.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340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игровой технологии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полноценной мотивационной основы для формирования навыков и умений деятельности в зависимости от условий функционирования дошкольного учреждения и уровня развития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53340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34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Достигнуть высокого уровня мотивации, осознанной потребности в усвоении знаний и умений за счёт собственной активности ребёнка.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34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Подобрать средства, активизирующие деятельность детей и повышающие её результативность.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63460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438" y="685800"/>
            <a:ext cx="9585434" cy="5892800"/>
          </a:xfrm>
        </p:spPr>
        <p:txBody>
          <a:bodyPr>
            <a:normAutofit/>
          </a:bodyPr>
          <a:lstStyle/>
          <a:p>
            <a:pPr marL="0" indent="53340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основы игровой технологии: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совместной деятельности с детьми создаётся при помощи игровых приёмов и ситуаций , выступающих в качестве средства побуждения и стимулирования ребёнка к деятельности.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охватывает определённую часть образовательного процесса, объединённую общим содержанием, сюжетом, персонажем.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игровую технологию включаются последовательно игры и упражнения, формирующие одно из интегративных качеств или знание из образовательной области. Но при этом игровой материал должен активизировать образовательный процесс и повысить эффективность освоения учебного материала.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игры осуществляется в следующей последовательности – дидактическая цель ставится в форме игровой задачи, образовательная деятельность подчиняется правилам игры; учебный материал используется в качестве её средства; успешное выполнение дидактического задания связывается с игровым результатом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29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7594EC-E4C1-49B6-8703-56CB7F04E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90525"/>
            <a:ext cx="10223500" cy="2416175"/>
          </a:xfrm>
        </p:spPr>
        <p:txBody>
          <a:bodyPr>
            <a:normAutofit/>
          </a:bodyPr>
          <a:lstStyle/>
          <a:p>
            <a:pPr algn="ctr"/>
            <a:r>
              <a:rPr lang="ru-RU" sz="40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компонент игровой технологии </a:t>
            </a:r>
            <a:r>
              <a:rPr lang="ru-RU" sz="4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и систематическое общение педагога и </a:t>
            </a:r>
            <a:r>
              <a:rPr lang="ru-RU" sz="3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br>
              <a:rPr lang="ru-RU" sz="3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7400" y="2298700"/>
            <a:ext cx="83947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значение: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подъем;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творчества;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концентрирует время занятий за счет четко сформулированных условий игры.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3624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0" y="677016"/>
            <a:ext cx="96901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ru-RU" sz="32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Игра, как технологический процесс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это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вид непродуктивной деятельности, мотив которой заключается в самом процессе, а целью является получение удовлетворения играющими. 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5900" y="2997200"/>
            <a:ext cx="9499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игры как деятельности: </a:t>
            </a:r>
            <a:endParaRPr lang="ru-RU" sz="32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 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Планирование 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Реализация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Анализ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16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педагогических игр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xmlns="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523396"/>
              </p:ext>
            </p:extLst>
          </p:nvPr>
        </p:nvGraphicFramePr>
        <p:xfrm>
          <a:off x="1422400" y="1714500"/>
          <a:ext cx="9499600" cy="441905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xmlns="" val="3730294796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xmlns="" val="2835790685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xmlns="" val="3241802405"/>
                    </a:ext>
                  </a:extLst>
                </a:gridCol>
                <a:gridCol w="1511300"/>
                <a:gridCol w="1676400"/>
              </a:tblGrid>
              <a:tr h="469900"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виду деятельности 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характеру педагогического процесса 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характеру игровой методики 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содержанию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игровому оборудованию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типу организации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pPr algn="l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физические (двигательные)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обучающие, тренировочные, контролирующие и обобщающие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предметные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музыкальные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настольные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групповые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интеллектуальные (умственные)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познавательные, занимательные, воспитательные, развивающие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сюжетно-ролевые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математические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компьютерные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подгрупповые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трудовые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репродуктивные, продуктивные, творческие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интеллектуальные игры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социализирующие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театрализованные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индивидуальные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социальные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коммуникативные, диагностические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игры с готовыми правилами (дидактические)</a:t>
                      </a:r>
                      <a:endParaRPr lang="ru-RU" sz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логические и т.д.</a:t>
                      </a:r>
                      <a:endParaRPr lang="ru-RU" sz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сюжетно-ролевые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4233698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психологические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режиссёрские</a:t>
                      </a:r>
                      <a:endParaRPr lang="ru-RU" sz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0167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3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B9E0E8A-53ED-43F4-8429-BC0BAF5C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5925"/>
            <a:ext cx="687197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игр по характеру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37EE5D6-F30C-4DAF-816D-2FB39445D6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0606" y="2867297"/>
            <a:ext cx="360000" cy="3600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02ADFDB5-C1D9-4673-97AB-9C628E161D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75606" y="2867297"/>
            <a:ext cx="360000" cy="36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EF970E6-127D-472C-BD84-8741223070A9}"/>
              </a:ext>
            </a:extLst>
          </p:cNvPr>
          <p:cNvSpPr txBox="1"/>
          <p:nvPr/>
        </p:nvSpPr>
        <p:spPr>
          <a:xfrm>
            <a:off x="1775916" y="3451243"/>
            <a:ext cx="148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e7.pngegg.com/pngimages/179/854/png-clipart-paintbrush-music-lyrics-brushes-miscellaneous-text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4000" b="78111" l="2889" r="90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4" t="33891" r="8834" b="20843"/>
          <a:stretch/>
        </p:blipFill>
        <p:spPr bwMode="auto">
          <a:xfrm rot="711201">
            <a:off x="3316981" y="1724297"/>
            <a:ext cx="5950514" cy="248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98900" y="2425700"/>
            <a:ext cx="4660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3" name="AutoShape 4" descr="IMG-20220126-WA0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IMG-20220126-WA000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5997">
            <a:off x="783728" y="4045489"/>
            <a:ext cx="3693755" cy="2325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1" r="14812"/>
          <a:stretch/>
        </p:blipFill>
        <p:spPr bwMode="auto">
          <a:xfrm rot="230371">
            <a:off x="6202845" y="3963240"/>
            <a:ext cx="3200400" cy="2552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B9E0E8A-53ED-43F4-8429-BC0BAF5C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5925"/>
            <a:ext cx="687197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игр по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виду деятельности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37EE5D6-F30C-4DAF-816D-2FB39445D6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0606" y="2867297"/>
            <a:ext cx="360000" cy="36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EF970E6-127D-472C-BD84-8741223070A9}"/>
              </a:ext>
            </a:extLst>
          </p:cNvPr>
          <p:cNvSpPr txBox="1"/>
          <p:nvPr/>
        </p:nvSpPr>
        <p:spPr>
          <a:xfrm>
            <a:off x="1775916" y="3451243"/>
            <a:ext cx="148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e7.pngegg.com/pngimages/179/854/png-clipart-paintbrush-music-lyrics-brushes-miscellaneous-tex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000" b="78111" l="2889" r="90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4" t="33891" r="8834" b="20843"/>
          <a:stretch/>
        </p:blipFill>
        <p:spPr bwMode="auto">
          <a:xfrm rot="711201">
            <a:off x="6017016" y="1342126"/>
            <a:ext cx="5950514" cy="217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33735" y="1890430"/>
            <a:ext cx="518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(умственные</a:t>
            </a:r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игры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IMG-20220126-WA0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IMG-20220126-WA000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722" y="3789797"/>
            <a:ext cx="502920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2564247"/>
            <a:ext cx="4302125" cy="353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21062815">
            <a:off x="558696" y="2733863"/>
            <a:ext cx="37433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Такие упражнения улучшают мыслительную деятельность, синхронизируют работу полушарий, налаживают координацию, способствуют улучшению запоминания, повышают устойчивость внимания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снижают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утомляемость и повышают эмоционально-волевую устойчивость.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86" t="34794" r="12590" b="45823"/>
          <a:stretch/>
        </p:blipFill>
        <p:spPr bwMode="auto">
          <a:xfrm>
            <a:off x="4457699" y="2892385"/>
            <a:ext cx="5232401" cy="86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75200" y="3123497"/>
            <a:ext cx="4249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«Кулак – ребро – ладонь»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74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494</Words>
  <Application>Microsoft Office PowerPoint</Application>
  <PresentationFormat>Произвольный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Использование  игровых технологий  в образовательном процессе ДОУ </vt:lpstr>
      <vt:lpstr>Какая технология расцветает в детские годы и сопровождает человека на протяжении всей его жизни?</vt:lpstr>
      <vt:lpstr>Презентация PowerPoint</vt:lpstr>
      <vt:lpstr>Презентация PowerPoint</vt:lpstr>
      <vt:lpstr>Главный компонент игровой технологии – непосредственное и систематическое общение педагога и детей </vt:lpstr>
      <vt:lpstr>Презентация PowerPoint</vt:lpstr>
      <vt:lpstr>Виды педагогических игр</vt:lpstr>
      <vt:lpstr>Группы игр по характеру  игровой методики</vt:lpstr>
      <vt:lpstr>Группы игр по виду деятельности</vt:lpstr>
      <vt:lpstr>Группы игр по характеру педагогического процесса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User</cp:lastModifiedBy>
  <cp:revision>29</cp:revision>
  <dcterms:created xsi:type="dcterms:W3CDTF">2021-04-06T16:39:49Z</dcterms:created>
  <dcterms:modified xsi:type="dcterms:W3CDTF">2022-02-27T18:55:42Z</dcterms:modified>
</cp:coreProperties>
</file>