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5"/>
  </p:notesMasterIdLst>
  <p:sldIdLst>
    <p:sldId id="256" r:id="rId2"/>
    <p:sldId id="309" r:id="rId3"/>
    <p:sldId id="336" r:id="rId4"/>
    <p:sldId id="313" r:id="rId5"/>
    <p:sldId id="316" r:id="rId6"/>
    <p:sldId id="315" r:id="rId7"/>
    <p:sldId id="356" r:id="rId8"/>
    <p:sldId id="310" r:id="rId9"/>
    <p:sldId id="275" r:id="rId10"/>
    <p:sldId id="302" r:id="rId11"/>
    <p:sldId id="300" r:id="rId12"/>
    <p:sldId id="311" r:id="rId13"/>
    <p:sldId id="340" r:id="rId14"/>
    <p:sldId id="339" r:id="rId15"/>
    <p:sldId id="338" r:id="rId16"/>
    <p:sldId id="345" r:id="rId17"/>
    <p:sldId id="358" r:id="rId18"/>
    <p:sldId id="357" r:id="rId19"/>
    <p:sldId id="341" r:id="rId20"/>
    <p:sldId id="343" r:id="rId21"/>
    <p:sldId id="335" r:id="rId22"/>
    <p:sldId id="344" r:id="rId23"/>
    <p:sldId id="31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232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F8A4C3-D220-4659-B285-D45AEE4261F5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FA671-DBAE-4DCB-8EAB-FC32E85FE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759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14EB1-1ABA-4D6D-AC8A-E7838A14D909}" type="datetimeFigureOut">
              <a:rPr lang="ru-RU" smtClean="0"/>
              <a:t>29.12.2021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0DF93-D822-4D96-8CEA-6687BF18D06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8.png"/><Relationship Id="rId7" Type="http://schemas.openxmlformats.org/officeDocument/2006/relationships/image" Target="../media/image2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&#1085;&#1072;&#1089;&#1090;&#1088;&#1086;&#1077;&#1085;&#1080;&#1077;/&#1085;&#1072;&#1089;&#1090;&#1088;&#1086;&#1077;&#1085;&#1080;&#1077;2.ppt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8.png"/><Relationship Id="rId4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20431" y="2059106"/>
            <a:ext cx="892899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rebuchet MS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СТУПЕНЬКИ</a:t>
            </a:r>
            <a:r>
              <a:rPr kumimoji="0" lang="ru-RU" sz="2000" b="1" i="0" u="none" strike="noStrike" normalizeH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 К МАСТЕРСТВУ.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Проект по технологии </a:t>
            </a:r>
            <a:endParaRPr kumimoji="0" lang="ru-RU" sz="2000" b="1" i="0" u="none" strike="noStrike" normalizeH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Trebuchet MS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«</a:t>
            </a: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Ц</a:t>
            </a: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веты из бумаги своими руками»</a:t>
            </a:r>
            <a:endParaRPr kumimoji="0" lang="ru-RU" sz="20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>
                <a:ln w="11430"/>
                <a:solidFill>
                  <a:schemeClr val="accent4">
                    <a:lumMod val="90000"/>
                    <a:lumOff val="10000"/>
                  </a:schemeClr>
                </a:solidFill>
                <a:latin typeface="Trebuchet MS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изготовление</a:t>
            </a: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 цветов в технике объёмной аппликации).</a:t>
            </a:r>
            <a:endParaRPr kumimoji="0" lang="ru-RU" sz="20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84927" y="5301208"/>
            <a:ext cx="4245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Подготовила: учитель начальных классов</a:t>
            </a:r>
          </a:p>
          <a:p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Элина Викторовна Миронова</a:t>
            </a:r>
          </a:p>
          <a:p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Высшая категория</a:t>
            </a:r>
            <a:endParaRPr lang="ru-RU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88736" y="2727728"/>
            <a:ext cx="5400601" cy="2554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Задача учителя, быть очень внимательным и чутким к творческим поискам и усилиям каждого ученика. </a:t>
            </a:r>
          </a:p>
          <a:p>
            <a:pPr marL="285750" indent="-285750"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Замечать сомнения и неуверенность и помогать их преодолевать, вселять веру детей в свои силы. </a:t>
            </a:r>
          </a:p>
          <a:p>
            <a:pPr marL="285750" indent="-285750"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 пропустите талант. Поддерживайте даже малейшие  его проявления. </a:t>
            </a:r>
          </a:p>
          <a:p>
            <a:pPr marL="285750" indent="-285750"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Помните, что талант – это присущая (и до поры скрытая) способность каждого человека оригинально, по-своему решать известные задачи, которыми переполнен окружающий мир.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08616" y="1700808"/>
            <a:ext cx="6480721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 – это всегда решение какой-либо жизненной задачи.</a:t>
            </a:r>
          </a:p>
        </p:txBody>
      </p:sp>
      <p:pic>
        <p:nvPicPr>
          <p:cNvPr id="1028" name="Picture 4" descr="https://ds05.infourok.ru/uploads/ex/0a23/000895a2-21dbc922/img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" t="13471" r="70491" b="8854"/>
          <a:stretch/>
        </p:blipFill>
        <p:spPr bwMode="auto">
          <a:xfrm>
            <a:off x="539552" y="2727728"/>
            <a:ext cx="1758550" cy="3802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83004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2636912"/>
            <a:ext cx="3065184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Сегодня особое внимание уделяется творческим проектам как эффективному методу включения учащихся в ролевую совместную деятельность, направленную на решение общей задачи.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D:\Лика\Desktop\семинар 22.11.19\Скриншот 18-11-2019 19584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096" y="200302"/>
            <a:ext cx="4865383" cy="645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04449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Лика\Desktop\скниншотты\Скриншот 19-11-2019 04335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78500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99980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Лика\Desktop\скниншотты\Скриншот 19-11-2019 04341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6632"/>
            <a:ext cx="8923961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4312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Лика\Desktop\скниншотты\Скриншот 19-11-2019 04343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8784976" cy="4628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55329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420" y="692696"/>
            <a:ext cx="892899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rebuchet MS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СТУПЕНЬКИ</a:t>
            </a:r>
            <a:r>
              <a:rPr kumimoji="0" lang="ru-RU" sz="2000" b="1" i="0" u="none" strike="noStrike" normalizeH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 К МАСТЕРСТВУ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Проект по технологии </a:t>
            </a:r>
            <a:endParaRPr kumimoji="0" lang="ru-RU" sz="2000" b="1" i="0" u="none" strike="noStrike" normalizeH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Trebuchet MS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«</a:t>
            </a: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Ц</a:t>
            </a: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веты из бумаги своими руками»</a:t>
            </a:r>
            <a:endParaRPr kumimoji="0" lang="ru-RU" sz="20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>
                <a:ln w="11430"/>
                <a:solidFill>
                  <a:schemeClr val="accent4">
                    <a:lumMod val="90000"/>
                    <a:lumOff val="10000"/>
                  </a:schemeClr>
                </a:solidFill>
                <a:latin typeface="Trebuchet MS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изготовление</a:t>
            </a: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 цветов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в технике объёмной аппликации).</a:t>
            </a:r>
            <a:endParaRPr kumimoji="0" lang="ru-RU" sz="20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s://i.sunhome.ru/journal/221/tvorcheskaya-rabota-v2.or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996952"/>
            <a:ext cx="5511055" cy="34563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8" y="2888940"/>
            <a:ext cx="2304256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s://sitimedia-edu.ru/files/catalog/group/masterskaya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74" b="25659"/>
          <a:stretch/>
        </p:blipFill>
        <p:spPr bwMode="auto">
          <a:xfrm>
            <a:off x="2813701" y="0"/>
            <a:ext cx="3306429" cy="119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05403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Лика\Desktop\семинар 22.11.19\20191118_1228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44" y="4581128"/>
            <a:ext cx="3779567" cy="18372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Лика\Desktop\семинар 22.11.19\20191118_12280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6"/>
          <a:stretch/>
        </p:blipFill>
        <p:spPr bwMode="auto">
          <a:xfrm>
            <a:off x="4067944" y="3776229"/>
            <a:ext cx="3818305" cy="20418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Лика\Desktop\семинар 22.11.19\20191118_12283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399"/>
          <a:stretch/>
        </p:blipFill>
        <p:spPr bwMode="auto">
          <a:xfrm rot="5400000">
            <a:off x="5746513" y="958343"/>
            <a:ext cx="3555290" cy="24479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3528" y="332656"/>
            <a:ext cx="2808312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«Творческость»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как личностное свойство предполагает нацеленность на открытие нового в самых различных областях действительности.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D:\Лика\Desktop\семинар 22.11.19\Screenshot_20191119-203818_VK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066" y="332656"/>
            <a:ext cx="2576030" cy="20435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Лика\Desktop\семинар 22.11.19\Screenshot_20191119-204004_VK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79" y="2094574"/>
            <a:ext cx="3233224" cy="19099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977096" y="5033244"/>
            <a:ext cx="2934072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/>
              <a:t>Признаком творческости </a:t>
            </a:r>
            <a:r>
              <a:rPr lang="ru-RU" sz="1600" dirty="0"/>
              <a:t>является, прежде всего, преобразование чего-либо в новое качественное состояние, как бы обновление предмета и характера деятельности...</a:t>
            </a:r>
          </a:p>
        </p:txBody>
      </p:sp>
      <p:pic>
        <p:nvPicPr>
          <p:cNvPr id="10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657" y="2122494"/>
            <a:ext cx="1518488" cy="1594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661175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6" name="Picture 4" descr="https://novamett.ru/images/bumaga/cvetu/bolshie/big09/howb03_thum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5084867" y="258369"/>
            <a:ext cx="2853249" cy="31869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novamett.ru/images/bumaga/cvetu/bolshie/big27/kpbc24_thum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92391" y="3358705"/>
            <a:ext cx="2638034" cy="3975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i.pinimg.com/736x/cf/f1/6f/cff16fbd84793e414abb17995a0c156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729" y="3744221"/>
            <a:ext cx="3456384" cy="27812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i.pinimg.com/736x/7c/39/08/7c390828755ddb7f99b30b9e936cc7b7--paper-flower-wedding-paper-flower-backdrop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5148"/>
            <a:ext cx="3456384" cy="34563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i.pinimg.com/736x/c0/79/7f/c0797f2539a2246ade36586cd5cd11a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828" y="1948808"/>
            <a:ext cx="2548332" cy="33977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7" y="404664"/>
            <a:ext cx="858061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dirty="0" smtClean="0"/>
              <a:t>Рассмотрите образцы (изображения) объёмных цветов. Найдите сходство и отличие.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48397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Discover thousands of images abou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1556792"/>
            <a:ext cx="29017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лепестки</a:t>
            </a:r>
            <a:endParaRPr lang="ru-R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48064" y="4005064"/>
            <a:ext cx="22317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форма</a:t>
            </a:r>
            <a:endParaRPr lang="ru-R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240525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48418" y="353377"/>
            <a:ext cx="2084104" cy="151216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Как вы думаете, какими знаниями нужно обладать, чтобы выполнить объёмный цветок?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0242" y="2188633"/>
            <a:ext cx="2084104" cy="12260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Что вам понадобится для выполнения цветка?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3121" y="3717032"/>
            <a:ext cx="2084104" cy="12260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Какие правила техники безопасности нужно повторить?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4033" y="5139425"/>
            <a:ext cx="2084104" cy="12260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Выполнив объёмный цветок, где он сможет найти применение? 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D:\Лика\Desktop\семинар 22.11.19\20191120_1949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980728"/>
            <a:ext cx="6007820" cy="46445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580112" y="924795"/>
            <a:ext cx="2664296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Открытие нового</a:t>
            </a:r>
            <a:endParaRPr lang="ru-RU" dirty="0"/>
          </a:p>
        </p:txBody>
      </p:sp>
      <p:pic>
        <p:nvPicPr>
          <p:cNvPr id="13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05064"/>
            <a:ext cx="2537034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713481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42317" y="1196752"/>
            <a:ext cx="1703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ДЕЛОВАЯ ИГРА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95736" y="1700808"/>
            <a:ext cx="5256584" cy="7920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Кто решае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проблемы при оформлении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специализированных помещений 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95736" y="2663302"/>
            <a:ext cx="5256584" cy="15577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Почему управляя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всем процессом оформления интерьера, начиная с планировки помещения, освещения, систем вентиляции, акустики; отделки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стен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заканчивая размещением мебели и установкой навигационных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знаков, дизайнеры стремятся всё создавать по законам красоты?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77394" y="4437112"/>
            <a:ext cx="7704856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2060"/>
                </a:solidFill>
              </a:rPr>
              <a:t>ЦЕЛЬ</a:t>
            </a:r>
            <a:r>
              <a:rPr lang="ru-RU" sz="1600" dirty="0" smtClean="0"/>
              <a:t>: </a:t>
            </a:r>
            <a:r>
              <a:rPr lang="ru-RU" sz="1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cs typeface="Arial" pitchFamily="34" charset="0"/>
              </a:rPr>
              <a:t>И</a:t>
            </a:r>
            <a:r>
              <a:rPr lang="ru-RU" sz="1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зготовление</a:t>
            </a:r>
            <a:r>
              <a:rPr lang="ru-RU" sz="1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a typeface="Times New Roman" pitchFamily="18" charset="0"/>
                <a:cs typeface="Arial" pitchFamily="34" charset="0"/>
              </a:rPr>
              <a:t> </a:t>
            </a:r>
            <a:r>
              <a:rPr lang="ru-RU" sz="1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 цветов в технике объёмной </a:t>
            </a:r>
            <a:r>
              <a:rPr lang="ru-RU" sz="1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ea typeface="Times New Roman" pitchFamily="18" charset="0"/>
                <a:cs typeface="Arial" pitchFamily="34" charset="0"/>
              </a:rPr>
              <a:t>аппликации.</a:t>
            </a:r>
            <a:r>
              <a:rPr lang="ru-RU" sz="1400" dirty="0" smtClean="0"/>
              <a:t> 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77394" y="5125738"/>
            <a:ext cx="7704856" cy="11076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600" dirty="0" smtClean="0">
              <a:solidFill>
                <a:srgbClr val="002060"/>
              </a:solidFill>
            </a:endParaRPr>
          </a:p>
          <a:p>
            <a:endParaRPr lang="ru-RU" sz="1600" dirty="0">
              <a:solidFill>
                <a:srgbClr val="002060"/>
              </a:solidFill>
            </a:endParaRPr>
          </a:p>
          <a:p>
            <a:r>
              <a:rPr lang="ru-RU" sz="1600" dirty="0" smtClean="0">
                <a:solidFill>
                  <a:srgbClr val="002060"/>
                </a:solidFill>
              </a:rPr>
              <a:t>ЗАДАЧИ</a:t>
            </a:r>
            <a:r>
              <a:rPr lang="ru-RU" sz="1600" dirty="0" smtClean="0"/>
              <a:t>: 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cs typeface="Arial" pitchFamily="34" charset="0"/>
              </a:rPr>
              <a:t>развивать эстетический вкус, творческие способности, фантазию;</a:t>
            </a:r>
          </a:p>
          <a:p>
            <a:pPr marL="285750" indent="-285750">
              <a:buFontTx/>
              <a:buChar char="-"/>
            </a:pPr>
            <a:r>
              <a:rPr lang="ru-RU" sz="1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cs typeface="Arial" pitchFamily="34" charset="0"/>
              </a:rPr>
              <a:t>н</a:t>
            </a:r>
            <a:r>
              <a:rPr lang="ru-RU" sz="1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rebuchet MS" pitchFamily="34" charset="0"/>
                <a:cs typeface="Arial" pitchFamily="34" charset="0"/>
              </a:rPr>
              <a:t>аучить выполнять творческий проект, пользуясь инструкцией, дополнительной информацией из разных источников.</a:t>
            </a:r>
          </a:p>
          <a:p>
            <a:endParaRPr lang="ru-RU" sz="1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Trebuchet MS" pitchFamily="34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  <p:pic>
        <p:nvPicPr>
          <p:cNvPr id="9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556792"/>
            <a:ext cx="2195736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148824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4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ds02.infourok.ru/uploads/ex/01af/0005ba86-71e568e2/img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6" t="4996" r="18257" b="37484"/>
          <a:stretch/>
        </p:blipFill>
        <p:spPr bwMode="auto">
          <a:xfrm>
            <a:off x="683568" y="620688"/>
            <a:ext cx="6529831" cy="35314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05064"/>
            <a:ext cx="2537034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блако 3"/>
          <p:cNvSpPr/>
          <p:nvPr/>
        </p:nvSpPr>
        <p:spPr>
          <a:xfrm>
            <a:off x="492099" y="1340768"/>
            <a:ext cx="6912768" cy="2664296"/>
          </a:xfrm>
          <a:prstGeom prst="cloud">
            <a:avLst/>
          </a:prstGeom>
          <a:solidFill>
            <a:schemeClr val="accent3">
              <a:lumMod val="10000"/>
              <a:lumOff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Графический дизайн. Иллюстрация на тему профессия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842" y="1342582"/>
            <a:ext cx="3024336" cy="266248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IFS DE CORAZONES, CORAZON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2787239"/>
            <a:ext cx="4680521" cy="388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707013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ds02.infourok.ru/uploads/ex/01af/0005ba86-71e568e2/img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2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502" y="4600756"/>
            <a:ext cx="2141498" cy="224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Сад с большим огородом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340768"/>
            <a:ext cx="1349146" cy="10081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Как сделать декор кухни своими руками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08920"/>
            <a:ext cx="1322884" cy="9921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uzuk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44824"/>
            <a:ext cx="1605659" cy="11038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Каждый человек хочет создать неповторимый интерьер своего дома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808" y="3672283"/>
            <a:ext cx="1555120" cy="11248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dannychoo-craft-images-mirai.netdna-ssl.com/uploads/imported-images/2016/05/27354/ca08214d7b7ae812d654945690c0112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177" y="4869160"/>
            <a:ext cx="2176239" cy="12241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2483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2.infourok.ru/uploads/ex/01af/0005ba86-71e568e2/img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9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285" y="4509120"/>
            <a:ext cx="1919918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ая выноска 7"/>
          <p:cNvSpPr/>
          <p:nvPr/>
        </p:nvSpPr>
        <p:spPr>
          <a:xfrm>
            <a:off x="3851920" y="2060848"/>
            <a:ext cx="3456384" cy="1800200"/>
          </a:xfrm>
          <a:prstGeom prst="wedgeRectCallou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Вы готовы выступать в роли </a:t>
            </a:r>
            <a:r>
              <a:rPr lang="ru-RU" dirty="0" smtClean="0">
                <a:solidFill>
                  <a:srgbClr val="002060"/>
                </a:solidFill>
              </a:rPr>
              <a:t>дизайнера, </a:t>
            </a:r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dirty="0" smtClean="0">
                <a:solidFill>
                  <a:srgbClr val="002060"/>
                </a:solidFill>
              </a:rPr>
              <a:t>создать </a:t>
            </a:r>
            <a:r>
              <a:rPr lang="ru-RU" dirty="0">
                <a:solidFill>
                  <a:srgbClr val="002060"/>
                </a:solidFill>
              </a:rPr>
              <a:t>шедевр своими руками 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и порадовать </a:t>
            </a:r>
            <a:r>
              <a:rPr lang="ru-RU" dirty="0" smtClean="0">
                <a:solidFill>
                  <a:srgbClr val="002060"/>
                </a:solidFill>
              </a:rPr>
              <a:t>окружающих?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</a:rPr>
              <a:t>Остаётся начать с малого, сделать свой первый цветок…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17853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metodisty.ru/modules/boonex/files/data/files/200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47" y="0"/>
            <a:ext cx="9144000" cy="692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44489"/>
            <a:ext cx="3924300" cy="412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156075" y="1442653"/>
            <a:ext cx="1333500" cy="585788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ru-RU" sz="3200" dirty="0"/>
              <a:t>ХОЧУ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488916" y="2780928"/>
            <a:ext cx="1339850" cy="5842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ru-RU" sz="3200" dirty="0">
                <a:solidFill>
                  <a:schemeClr val="bg1"/>
                </a:solidFill>
              </a:rPr>
              <a:t>МОГУ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828766" y="4005064"/>
            <a:ext cx="1279525" cy="584200"/>
          </a:xfrm>
          <a:prstGeom prst="rect">
            <a:avLst/>
          </a:pr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ru-RU" sz="3200">
                <a:solidFill>
                  <a:schemeClr val="bg1"/>
                </a:solidFill>
              </a:rPr>
              <a:t>БУДУ</a:t>
            </a:r>
          </a:p>
        </p:txBody>
      </p:sp>
    </p:spTree>
    <p:extLst>
      <p:ext uri="{BB962C8B-B14F-4D97-AF65-F5344CB8AC3E}">
        <p14:creationId xmlns:p14="http://schemas.microsoft.com/office/powerpoint/2010/main" val="7520488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  <p:bldP spid="9" grpId="0" animBg="1" autoUpdateAnimBg="0"/>
      <p:bldP spid="12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1763713" y="299243"/>
            <a:ext cx="5616575" cy="46546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624" y="178592"/>
            <a:ext cx="6372448" cy="586112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000" u="sng" dirty="0" smtClean="0"/>
              <a:t>Распределение  обязанностей в бригаде:</a:t>
            </a:r>
            <a:endParaRPr lang="ru-RU" sz="2000" i="1" u="sng" dirty="0" smtClean="0"/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836712"/>
            <a:ext cx="8352928" cy="194421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- Мастер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(координатор- организует, настраивает на взаимопонимание, вовлекает всех в работу группы);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Спикер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(представляет результаты работы группы, записывает все идеи и решения группы);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Контролёр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(наблюдает за ходом работы членов бригады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даёт сравнительную оценку выполненной работы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бригады);</a:t>
            </a:r>
          </a:p>
          <a:p>
            <a:pPr marL="609600" indent="-60960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Помощник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(оказывает помощь,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раздает и собирает материалы, инструменты и приспособления к уроку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следит за порядком на рабочих местах) 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910738" y="2894990"/>
            <a:ext cx="4899818" cy="5984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dirty="0" smtClean="0"/>
              <a:t>                   </a:t>
            </a:r>
            <a:r>
              <a:rPr lang="ru-RU" u="sng" dirty="0" smtClean="0"/>
              <a:t>Определение </a:t>
            </a:r>
            <a:r>
              <a:rPr lang="ru-RU" u="sng" dirty="0"/>
              <a:t>заданий для бригад: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67544" y="3645024"/>
            <a:ext cx="8136903" cy="27363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AutoNum type="arabicPeriod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Распределение формы работы в бригаде: 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   каждый член бригады выполняет  работу  по обязанностям ;</a:t>
            </a:r>
          </a:p>
          <a:p>
            <a:pPr marL="609600" indent="-609600">
              <a:buFontTx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   выбор элемента труда (шаблон, материал);</a:t>
            </a:r>
          </a:p>
          <a:p>
            <a:pPr marL="609600" indent="-609600">
              <a:buFontTx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 организация рабочего места  (инструменты);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 разметка деталей, вырезание и наклеивание деталей по инструкционно - технологической карте.</a:t>
            </a:r>
          </a:p>
          <a:p>
            <a:pPr marL="609600" indent="-609600">
              <a:buFontTx/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Инструктаж учителя по технике безопасности.</a:t>
            </a:r>
          </a:p>
          <a:p>
            <a:pPr marL="609600" indent="-609600">
              <a:buFontTx/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Начало практической работы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Творческой мастерской «Ступеньки к мастерству»..</a:t>
            </a:r>
          </a:p>
          <a:p>
            <a:pPr marL="609600" indent="-609600">
              <a:buFontTx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Подведение итогов работы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(рефлексия).</a:t>
            </a:r>
          </a:p>
          <a:p>
            <a:pPr marL="609600" indent="-609600">
              <a:buFontTx/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556" y="3009496"/>
            <a:ext cx="2311076" cy="2427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046656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66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uild="p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Лика\Desktop\скниншотты\Скриншот 19-11-2019 21355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80" y="1052736"/>
            <a:ext cx="7770852" cy="4131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95568"/>
            <a:ext cx="2537034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141214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A Summermovie (Sunflower Mix)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4099" name="Picture 3" descr="D:\Лика\Desktop\скниншотты\Скриншот 20-11-2019 19472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881" y="172625"/>
            <a:ext cx="4526235" cy="65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95568"/>
            <a:ext cx="2537034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794739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202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752120"/>
            <a:ext cx="2084104" cy="15861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 завершили работу, оцените свою деятельность, отметив знаком: 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«+»;  «-»; «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2815994"/>
            <a:ext cx="2084104" cy="12260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Возникали у вас трудности при выполнении работы?</a:t>
            </a:r>
          </a:p>
          <a:p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4581128"/>
            <a:ext cx="2084104" cy="18002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Есть ли у вас оригинальное решение по применению данного продукта своей деятельности в дальнейшем? 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D:\Лика\Desktop\семинар 22.11.19\20191120_1949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980728"/>
            <a:ext cx="6007820" cy="46445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10287"/>
            <a:ext cx="2537034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084168" y="796062"/>
            <a:ext cx="141071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ИТОГ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687357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2" name="Rectangle 2050"/>
          <p:cNvSpPr>
            <a:spLocks noGrp="1" noChangeArrowheads="1"/>
          </p:cNvSpPr>
          <p:nvPr>
            <p:ph type="title"/>
          </p:nvPr>
        </p:nvSpPr>
        <p:spPr>
          <a:xfrm>
            <a:off x="971600" y="188640"/>
            <a:ext cx="6913563" cy="611188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eaLnBrk="1" hangingPunct="1"/>
            <a:r>
              <a:rPr lang="ru-RU" sz="2800" i="1" u="sng" dirty="0" smtClean="0">
                <a:solidFill>
                  <a:schemeClr val="accent6">
                    <a:lumMod val="75000"/>
                  </a:schemeClr>
                </a:solidFill>
                <a:hlinkClick r:id="rId3" action="ppaction://hlinkpres?slideindex=1&amp;slidetitle="/>
              </a:rPr>
              <a:t>Рефлексия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hlinkClick r:id="rId3" action="ppaction://hlinkpres?slideindex=1&amp;slidetitle="/>
              </a:rPr>
              <a:t>(“Все в твоих руках”)</a:t>
            </a:r>
            <a:endParaRPr lang="ru-RU" sz="28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8134" name="Rectangle 2048"/>
          <p:cNvSpPr>
            <a:spLocks noChangeArrowheads="1"/>
          </p:cNvSpPr>
          <p:nvPr/>
        </p:nvSpPr>
        <p:spPr bwMode="auto">
          <a:xfrm>
            <a:off x="3923928" y="1244824"/>
            <a:ext cx="4541837" cy="37856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xtLst/>
        </p:spPr>
        <p:txBody>
          <a:bodyPr anchor="ctr">
            <a:spAutoFit/>
          </a:bodyPr>
          <a:lstStyle/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Большой</a:t>
            </a:r>
            <a:r>
              <a:rPr lang="ru-RU" sz="2000" dirty="0"/>
              <a:t> – </a:t>
            </a:r>
            <a:r>
              <a:rPr lang="ru-RU" sz="2000" b="0" dirty="0"/>
              <a:t>для </a:t>
            </a:r>
            <a:r>
              <a:rPr lang="ru-RU" sz="2000" b="0" dirty="0" smtClean="0"/>
              <a:t> меня </a:t>
            </a:r>
            <a:r>
              <a:rPr lang="ru-RU" sz="2000" b="0" dirty="0"/>
              <a:t>было важным и интересным…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Указательный</a:t>
            </a:r>
            <a:r>
              <a:rPr lang="ru-RU" sz="2000" dirty="0"/>
              <a:t> – </a:t>
            </a:r>
            <a:r>
              <a:rPr lang="ru-RU" sz="2000" b="0" dirty="0"/>
              <a:t>получил конкретную рекомендацию</a:t>
            </a:r>
            <a:r>
              <a:rPr lang="ru-RU" sz="2000" b="0" dirty="0" smtClean="0"/>
              <a:t>… (</a:t>
            </a:r>
            <a:r>
              <a:rPr lang="ru-RU" sz="2000" b="0" dirty="0"/>
              <a:t>что узнал нового)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Средний</a:t>
            </a:r>
            <a:r>
              <a:rPr lang="ru-RU" sz="2000" dirty="0"/>
              <a:t> – </a:t>
            </a:r>
            <a:r>
              <a:rPr lang="ru-RU" sz="2000" b="0" dirty="0"/>
              <a:t>мне было трудно (мне не понравилось).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Безымянный</a:t>
            </a:r>
            <a:r>
              <a:rPr lang="ru-RU" sz="2000" dirty="0"/>
              <a:t> – </a:t>
            </a:r>
            <a:r>
              <a:rPr lang="ru-RU" sz="2000" b="0" dirty="0"/>
              <a:t>моя оценка психологической атмосферы</a:t>
            </a:r>
          </a:p>
          <a:p>
            <a:r>
              <a:rPr lang="ru-RU" sz="2000" b="0" dirty="0"/>
              <a:t>(работали дружно).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Мизинец</a:t>
            </a:r>
            <a:r>
              <a:rPr lang="ru-RU" sz="2000" dirty="0"/>
              <a:t> – </a:t>
            </a:r>
            <a:r>
              <a:rPr lang="ru-RU" sz="2000" b="0" dirty="0"/>
              <a:t>для меня </a:t>
            </a:r>
            <a:r>
              <a:rPr lang="ru-RU" sz="2000" b="0" dirty="0" smtClean="0"/>
              <a:t>было недостаточно… (</a:t>
            </a:r>
            <a:r>
              <a:rPr lang="ru-RU" sz="2000" b="0" dirty="0"/>
              <a:t>времени, и другое). </a:t>
            </a:r>
          </a:p>
          <a:p>
            <a:pPr algn="ctr" eaLnBrk="0" hangingPunct="0"/>
            <a:endParaRPr lang="ru-RU" sz="2000" b="0" dirty="0">
              <a:latin typeface="Arial" charset="0"/>
            </a:endParaRPr>
          </a:p>
        </p:txBody>
      </p:sp>
      <p:sp>
        <p:nvSpPr>
          <p:cNvPr id="48135" name="Text Box 2049"/>
          <p:cNvSpPr txBox="1">
            <a:spLocks noChangeArrowheads="1"/>
          </p:cNvSpPr>
          <p:nvPr/>
        </p:nvSpPr>
        <p:spPr bwMode="auto">
          <a:xfrm>
            <a:off x="3566554" y="5589240"/>
            <a:ext cx="5256584" cy="1015663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ru-RU" sz="2000" b="0" dirty="0">
                <a:solidFill>
                  <a:srgbClr val="0070C0"/>
                </a:solidFill>
              </a:rPr>
              <a:t>На листе бумаги обводят левую руку. </a:t>
            </a:r>
          </a:p>
          <a:p>
            <a:pPr eaLnBrk="1" hangingPunct="1"/>
            <a:r>
              <a:rPr lang="ru-RU" sz="2000" b="0" dirty="0">
                <a:solidFill>
                  <a:srgbClr val="0070C0"/>
                </a:solidFill>
              </a:rPr>
              <a:t>Каждый палец – это какая-то позиция, </a:t>
            </a:r>
          </a:p>
          <a:p>
            <a:pPr eaLnBrk="1" hangingPunct="1"/>
            <a:r>
              <a:rPr lang="ru-RU" sz="2000" b="0" dirty="0">
                <a:solidFill>
                  <a:srgbClr val="0070C0"/>
                </a:solidFill>
              </a:rPr>
              <a:t>по которой надо высказать свое мнение</a:t>
            </a:r>
            <a:r>
              <a:rPr lang="ru-RU" sz="2000" u="sng" dirty="0" smtClean="0">
                <a:solidFill>
                  <a:srgbClr val="92D050"/>
                </a:solidFill>
              </a:rPr>
              <a:t>.</a:t>
            </a:r>
            <a:endParaRPr lang="ru-RU" sz="2000" u="sng" dirty="0">
              <a:solidFill>
                <a:srgbClr val="92D050"/>
              </a:solidFill>
            </a:endParaRPr>
          </a:p>
        </p:txBody>
      </p:sp>
      <p:pic>
        <p:nvPicPr>
          <p:cNvPr id="10242" name="Picture 2" descr="https://fs00.infourok.ru/images/doc/261/265937/5/hello_html_m7e06f3bb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0"/>
            <a:ext cx="3006475" cy="4367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504" y="4193704"/>
            <a:ext cx="2521161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5-конечная звезда 3"/>
          <p:cNvSpPr/>
          <p:nvPr/>
        </p:nvSpPr>
        <p:spPr>
          <a:xfrm>
            <a:off x="7092280" y="332656"/>
            <a:ext cx="504056" cy="36004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988721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D:\Лика\Desktop\семинар 22.11.19\20180529_10225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5" t="27314" r="45187" b="29914"/>
          <a:stretch/>
        </p:blipFill>
        <p:spPr bwMode="auto">
          <a:xfrm>
            <a:off x="6020790" y="2897579"/>
            <a:ext cx="2684212" cy="35642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D:\Лика\Desktop\семинар 22.11.19\20180814_144956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62763" y="533316"/>
            <a:ext cx="2400266" cy="1800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55076" y="3233139"/>
            <a:ext cx="39791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СПАСИБО </a:t>
            </a:r>
          </a:p>
          <a:p>
            <a:pPr algn="ctr"/>
            <a:r>
              <a:rPr lang="ru-RU" sz="4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ЗА ВНИМАНИЕ!</a:t>
            </a:r>
            <a:endParaRPr lang="ru-RU" sz="4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7" name="Picture 15" descr="C:\Documents and Settings\Ник\Рабочий стол\32663630880415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627" y="233283"/>
            <a:ext cx="2537034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Лика\Desktop\скниншотты\Скриншот 06-11-2019 16251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70" y="144502"/>
            <a:ext cx="3729440" cy="2753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Лика\Desktop\семинар 22.11.19\20191120_19494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33" y="4797152"/>
            <a:ext cx="2339134" cy="18083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75637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dreempics.com/img/picture/Jul/17/bc74211cd02dd846c69249d7bbd3e490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D:\Лика\Desktop\скниншотты\Скриншот 19-11-2019 04342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43" y="332656"/>
            <a:ext cx="8667929" cy="2572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79"/>
          <a:stretch/>
        </p:blipFill>
        <p:spPr>
          <a:xfrm>
            <a:off x="283111" y="3284984"/>
            <a:ext cx="8537361" cy="2826823"/>
          </a:xfrm>
          <a:prstGeom prst="rect">
            <a:avLst/>
          </a:prstGeom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971600" y="2678693"/>
            <a:ext cx="6870700" cy="647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i="1" u="sng" dirty="0" smtClean="0"/>
              <a:t>Контроль качества работ</a:t>
            </a:r>
          </a:p>
        </p:txBody>
      </p:sp>
    </p:spTree>
    <p:extLst>
      <p:ext uri="{BB962C8B-B14F-4D97-AF65-F5344CB8AC3E}">
        <p14:creationId xmlns:p14="http://schemas.microsoft.com/office/powerpoint/2010/main" val="3345817510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Тема Office">
  <a:themeElements>
    <a:clrScheme name="Другая 23">
      <a:dk1>
        <a:srgbClr val="0000BF"/>
      </a:dk1>
      <a:lt1>
        <a:srgbClr val="FD97FF"/>
      </a:lt1>
      <a:dk2>
        <a:srgbClr val="5F0060"/>
      </a:dk2>
      <a:lt2>
        <a:srgbClr val="002060"/>
      </a:lt2>
      <a:accent1>
        <a:srgbClr val="00B0F0"/>
      </a:accent1>
      <a:accent2>
        <a:srgbClr val="00008F"/>
      </a:accent2>
      <a:accent3>
        <a:srgbClr val="002060"/>
      </a:accent3>
      <a:accent4>
        <a:srgbClr val="5F0060"/>
      </a:accent4>
      <a:accent5>
        <a:srgbClr val="FFFF00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973</TotalTime>
  <Words>638</Words>
  <Application>Microsoft Office PowerPoint</Application>
  <PresentationFormat>Экран (4:3)</PresentationFormat>
  <Paragraphs>78</Paragraphs>
  <Slides>23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Распределение  обязанностей в бригаде:</vt:lpstr>
      <vt:lpstr>Презентация PowerPoint</vt:lpstr>
      <vt:lpstr>Презентация PowerPoint</vt:lpstr>
      <vt:lpstr>Презентация PowerPoint</vt:lpstr>
      <vt:lpstr>Рефлексия (“Все в твоих руках”)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Владимил</dc:creator>
  <cp:lastModifiedBy>Пользователь Windows</cp:lastModifiedBy>
  <cp:revision>65</cp:revision>
  <dcterms:created xsi:type="dcterms:W3CDTF">2016-02-27T14:46:53Z</dcterms:created>
  <dcterms:modified xsi:type="dcterms:W3CDTF">2021-12-29T06:01:16Z</dcterms:modified>
</cp:coreProperties>
</file>