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6" r:id="rId3"/>
    <p:sldId id="265" r:id="rId4"/>
    <p:sldId id="264" r:id="rId5"/>
    <p:sldId id="263" r:id="rId6"/>
    <p:sldId id="258" r:id="rId7"/>
    <p:sldId id="262" r:id="rId8"/>
    <p:sldId id="259" r:id="rId9"/>
    <p:sldId id="261" r:id="rId10"/>
    <p:sldId id="260" r:id="rId11"/>
    <p:sldId id="267" r:id="rId12"/>
    <p:sldId id="25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10"/>
    <p:restoredTop sz="95878"/>
  </p:normalViewPr>
  <p:slideViewPr>
    <p:cSldViewPr snapToGrid="0" snapToObjects="1">
      <p:cViewPr>
        <p:scale>
          <a:sx n="75" d="100"/>
          <a:sy n="75" d="100"/>
        </p:scale>
        <p:origin x="-420" y="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Subtitle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x-none"/>
          </a:p>
        </p:txBody>
      </p:sp>
      <p:sp>
        <p:nvSpPr>
          <p:cNvPr id="5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63759-E4F4-4591-8CA7-DC5DA4B26B8B}" type="datetimeFigureOut">
              <a:rPr lang="x-none"/>
              <a:pPr>
                <a:defRPr/>
              </a:pPr>
              <a:t>05.10.2022</a:t>
            </a:fld>
            <a:endParaRPr lang="x-none"/>
          </a:p>
        </p:txBody>
      </p:sp>
      <p:sp>
        <p:nvSpPr>
          <p:cNvPr id="6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7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F83D4-2DA4-4C30-9190-6FA73C2A5B19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6D061-317E-4E8F-80A5-0537E2CCA6FB}" type="datetimeFigureOut">
              <a:rPr lang="x-none"/>
              <a:pPr>
                <a:defRPr/>
              </a:pPr>
              <a:t>05.10.2022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C269E-C6A3-4CA8-937D-9B777D7C2D78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13FF0-9774-4D10-B243-87CE7EF5FAA8}" type="datetimeFigureOut">
              <a:rPr lang="x-none"/>
              <a:pPr>
                <a:defRPr/>
              </a:pPr>
              <a:t>05.10.2022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F6CD2-59F9-45A0-8D73-CAE25A7C3ADE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Content Placeholder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5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E160F-78B5-4248-91C6-6476E34F50A2}" type="datetimeFigureOut">
              <a:rPr lang="x-none"/>
              <a:pPr>
                <a:defRPr/>
              </a:pPr>
              <a:t>05.10.2022</a:t>
            </a:fld>
            <a:endParaRPr lang="x-none"/>
          </a:p>
        </p:txBody>
      </p:sp>
      <p:sp>
        <p:nvSpPr>
          <p:cNvPr id="6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7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105DD-682A-4880-8882-87299EA4C5E8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5" name="Text Placeholder 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/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D4571-84D4-4BA7-BDD1-0FD62E247E54}" type="datetimeFigureOut">
              <a:rPr lang="x-none"/>
              <a:pPr>
                <a:defRPr/>
              </a:pPr>
              <a:t>05.10.2022</a:t>
            </a:fld>
            <a:endParaRPr lang="x-none"/>
          </a:p>
        </p:txBody>
      </p:sp>
      <p:sp>
        <p:nvSpPr>
          <p:cNvPr id="8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9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80562-B5E1-457E-ADF2-5F188EFA5F7F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15B14-7197-4819-953C-F152A0667E94}" type="datetimeFigureOut">
              <a:rPr lang="x-none"/>
              <a:pPr>
                <a:defRPr/>
              </a:pPr>
              <a:t>05.10.2022</a:t>
            </a:fld>
            <a:endParaRPr lang="x-none"/>
          </a:p>
        </p:txBody>
      </p:sp>
      <p:sp>
        <p:nvSpPr>
          <p:cNvPr id="4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5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0268EA-44A6-4F4C-A823-75EAC4393013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612AB-C8D6-4917-B6D5-A429C145CEE2}" type="datetimeFigureOut">
              <a:rPr lang="x-none"/>
              <a:pPr>
                <a:defRPr/>
              </a:pPr>
              <a:t>05.10.2022</a:t>
            </a:fld>
            <a:endParaRPr lang="x-none"/>
          </a:p>
        </p:txBody>
      </p:sp>
      <p:sp>
        <p:nvSpPr>
          <p:cNvPr id="3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4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062DE-722C-4EBD-B8AF-ADD4C39CB9A2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BF3E91-E579-477E-9B7F-22ED7635734B}" type="datetimeFigureOut">
              <a:rPr lang="x-none"/>
              <a:pPr>
                <a:defRPr/>
              </a:pPr>
              <a:t>05.10.2022</a:t>
            </a:fld>
            <a:endParaRPr lang="x-none"/>
          </a:p>
        </p:txBody>
      </p:sp>
      <p:sp>
        <p:nvSpPr>
          <p:cNvPr id="6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7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F8994-6BC5-4F61-BB40-A72964930BBF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/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x-none" noProof="0"/>
          </a:p>
        </p:txBody>
      </p:sp>
      <p:sp>
        <p:nvSpPr>
          <p:cNvPr id="4" name="Text Placeholder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69A99B-A6A6-4FB3-9D18-DF6BBF650E0A}" type="datetimeFigureOut">
              <a:rPr lang="x-none"/>
              <a:pPr>
                <a:defRPr/>
              </a:pPr>
              <a:t>05.10.2022</a:t>
            </a:fld>
            <a:endParaRPr lang="x-none"/>
          </a:p>
        </p:txBody>
      </p:sp>
      <p:sp>
        <p:nvSpPr>
          <p:cNvPr id="6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7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1A4AD-58C4-4EC5-9C0F-14D6651F2527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4095B1-80E2-4788-ABC3-CD9D2A47AF0F}" type="datetimeFigureOut">
              <a:rPr lang="x-none"/>
              <a:pPr>
                <a:defRPr/>
              </a:pPr>
              <a:t>05.10.2022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FCCB9-4D10-42C7-A201-CFC9DA621CCA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/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5F512-F229-42D1-8DA6-EF3F0AF6CCC7}" type="datetimeFigureOut">
              <a:rPr lang="x-none"/>
              <a:pPr>
                <a:defRPr/>
              </a:pPr>
              <a:t>05.10.2022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BF110-82B5-443A-9E3E-4B0108F4D73E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  <a:endParaRPr lang="ru-R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ru-RU" smtClean="0"/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2445EE1-E6E2-43BC-9B4C-49F2EF3D191F}" type="datetimeFigureOut">
              <a:rPr lang="x-none"/>
              <a:pPr>
                <a:defRPr/>
              </a:pPr>
              <a:t>05.10.2022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296B53C-0D0B-4234-86AF-9F565831EE69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  <p:pic>
        <p:nvPicPr>
          <p:cNvPr id="1031" name="Picture 7"/>
          <p:cNvPicPr>
            <a:picLocks noChangeAspect="1"/>
          </p:cNvPicPr>
          <p:nvPr userDrawn="1"/>
        </p:nvPicPr>
        <p:blipFill>
          <a:blip r:embed="rId13" cstate="screen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pedsovet.su/publ/108-1-0-5143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pedsovet.su/publ/123-1-0-4239" TargetMode="External"/><Relationship Id="rId2" Type="http://schemas.openxmlformats.org/officeDocument/2006/relationships/hyperlink" Target="http://pedsovet.su/liter/6269_kak_nauchit_rebemka_pereskasyvat_tex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pedsovet.su/dou/6421_kartoteka_syuzhetno_rilevyh_igr_fgos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pedsovet.su/publ/47-1-0-4151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pedsovet.su/metodika/6536_pedagogicheskoe_porosveschenie_roditeley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398588"/>
            <a:ext cx="9144000" cy="27432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 smtClean="0">
                <a:solidFill>
                  <a:srgbClr val="7030A0"/>
                </a:solidFill>
              </a:rPr>
              <a:t>Презентация для родителей на тему:</a:t>
            </a:r>
            <a:br>
              <a:rPr lang="ru-RU" sz="4800" b="1" dirty="0" smtClean="0">
                <a:solidFill>
                  <a:srgbClr val="7030A0"/>
                </a:solidFill>
              </a:rPr>
            </a:br>
            <a:r>
              <a:rPr lang="ru-RU" sz="4800" b="1" smtClean="0">
                <a:solidFill>
                  <a:srgbClr val="7030A0"/>
                </a:solidFill>
              </a:rPr>
              <a:t/>
            </a:r>
            <a:br>
              <a:rPr lang="ru-RU" sz="4800" b="1" smtClean="0">
                <a:solidFill>
                  <a:srgbClr val="7030A0"/>
                </a:solidFill>
              </a:rPr>
            </a:br>
            <a:r>
              <a:rPr lang="ru-RU" b="1" i="1" smtClean="0">
                <a:solidFill>
                  <a:srgbClr val="7030A0"/>
                </a:solidFill>
              </a:rPr>
              <a:t>Возрастные </a:t>
            </a:r>
            <a:r>
              <a:rPr lang="ru-RU" b="1" i="1" dirty="0" smtClean="0">
                <a:solidFill>
                  <a:srgbClr val="7030A0"/>
                </a:solidFill>
              </a:rPr>
              <a:t>особенности</a:t>
            </a:r>
            <a:br>
              <a:rPr lang="ru-RU" b="1" i="1" dirty="0" smtClean="0">
                <a:solidFill>
                  <a:srgbClr val="7030A0"/>
                </a:solidFill>
              </a:rPr>
            </a:br>
            <a:r>
              <a:rPr lang="ru-RU" b="1" i="1" dirty="0" smtClean="0">
                <a:solidFill>
                  <a:srgbClr val="7030A0"/>
                </a:solidFill>
              </a:rPr>
              <a:t>детей 4-5 лет.</a:t>
            </a:r>
            <a:br>
              <a:rPr lang="ru-RU" b="1" i="1" dirty="0" smtClean="0">
                <a:solidFill>
                  <a:srgbClr val="7030A0"/>
                </a:solidFill>
              </a:rPr>
            </a:br>
            <a:endParaRPr lang="x-none" dirty="0"/>
          </a:p>
        </p:txBody>
      </p:sp>
      <p:sp>
        <p:nvSpPr>
          <p:cNvPr id="3075" name="Subtitle 2"/>
          <p:cNvSpPr>
            <a:spLocks noGrp="1"/>
          </p:cNvSpPr>
          <p:nvPr>
            <p:ph type="subTitle" idx="1"/>
          </p:nvPr>
        </p:nvSpPr>
        <p:spPr>
          <a:xfrm rot="10800000" flipV="1">
            <a:off x="1524000" y="4141788"/>
            <a:ext cx="9144000" cy="1760537"/>
          </a:xfrm>
        </p:spPr>
        <p:txBody>
          <a:bodyPr/>
          <a:lstStyle/>
          <a:p>
            <a:pPr algn="r" eaLnBrk="1" hangingPunct="1">
              <a:spcBef>
                <a:spcPct val="0"/>
              </a:spcBef>
            </a:pPr>
            <a:r>
              <a:rPr lang="ru-RU" b="1" i="1" smtClean="0">
                <a:solidFill>
                  <a:srgbClr val="7030A0"/>
                </a:solidFill>
              </a:rPr>
              <a:t>МДОУ «Детский сад № 1 «Звездочка» г.Красный Кут»</a:t>
            </a:r>
          </a:p>
          <a:p>
            <a:pPr algn="r" eaLnBrk="1" hangingPunct="1">
              <a:spcBef>
                <a:spcPct val="0"/>
              </a:spcBef>
            </a:pPr>
            <a:r>
              <a:rPr lang="ru-RU" b="1" i="1" smtClean="0">
                <a:solidFill>
                  <a:srgbClr val="7030A0"/>
                </a:solidFill>
              </a:rPr>
              <a:t>Саратовская область</a:t>
            </a:r>
          </a:p>
          <a:p>
            <a:pPr algn="r" eaLnBrk="1" hangingPunct="1">
              <a:spcBef>
                <a:spcPct val="0"/>
              </a:spcBef>
            </a:pPr>
            <a:r>
              <a:rPr lang="ru-RU" b="1" i="1" smtClean="0">
                <a:solidFill>
                  <a:srgbClr val="7030A0"/>
                </a:solidFill>
              </a:rPr>
              <a:t> воспитатель Морозова Д.О.</a:t>
            </a:r>
          </a:p>
          <a:p>
            <a:pPr eaLnBrk="1" hangingPunct="1"/>
            <a:endParaRPr lang="ru-RU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ctrTitle"/>
          </p:nvPr>
        </p:nvSpPr>
        <p:spPr>
          <a:xfrm>
            <a:off x="609600" y="1012825"/>
            <a:ext cx="5359400" cy="3460750"/>
          </a:xfrm>
        </p:spPr>
        <p:txBody>
          <a:bodyPr/>
          <a:lstStyle/>
          <a:p>
            <a:pPr eaLnBrk="1" hangingPunct="1"/>
            <a:r>
              <a:rPr lang="ru-RU" sz="2400" i="1" smtClean="0">
                <a:solidFill>
                  <a:srgbClr val="7030A0"/>
                </a:solidFill>
                <a:latin typeface="Verdana" pitchFamily="34" charset="0"/>
              </a:rPr>
              <a:t>Возраст </a:t>
            </a:r>
            <a:r>
              <a:rPr lang="ru-RU" sz="2400" b="1" i="1" smtClean="0">
                <a:solidFill>
                  <a:srgbClr val="7030A0"/>
                </a:solidFill>
                <a:latin typeface="Verdana" pitchFamily="34" charset="0"/>
              </a:rPr>
              <a:t>4-5 лет </a:t>
            </a:r>
            <a:br>
              <a:rPr lang="ru-RU" sz="2400" b="1" i="1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400" i="1" smtClean="0">
                <a:solidFill>
                  <a:srgbClr val="7030A0"/>
                </a:solidFill>
                <a:latin typeface="Verdana" pitchFamily="34" charset="0"/>
              </a:rPr>
              <a:t>— это период </a:t>
            </a:r>
            <a:br>
              <a:rPr lang="ru-RU" sz="2400" i="1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400" i="1" smtClean="0">
                <a:solidFill>
                  <a:srgbClr val="7030A0"/>
                </a:solidFill>
                <a:latin typeface="Verdana" pitchFamily="34" charset="0"/>
              </a:rPr>
              <a:t>относительного спокойствия,</a:t>
            </a:r>
            <a:br>
              <a:rPr lang="ru-RU" sz="2400" i="1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400" i="1" smtClean="0">
                <a:solidFill>
                  <a:srgbClr val="7030A0"/>
                </a:solidFill>
                <a:latin typeface="Verdana" pitchFamily="34" charset="0"/>
              </a:rPr>
              <a:t> который проходит без </a:t>
            </a:r>
            <a:br>
              <a:rPr lang="ru-RU" sz="2400" i="1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400" i="1" smtClean="0">
                <a:solidFill>
                  <a:srgbClr val="7030A0"/>
                </a:solidFill>
                <a:latin typeface="Verdana" pitchFamily="34" charset="0"/>
              </a:rPr>
              <a:t>резких скачков или кризисов. </a:t>
            </a:r>
            <a:br>
              <a:rPr lang="ru-RU" sz="2400" i="1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400" i="1" dirty="0" smtClean="0">
                <a:solidFill>
                  <a:srgbClr val="7030A0"/>
                </a:solidFill>
                <a:latin typeface="Verdana" pitchFamily="34" charset="0"/>
              </a:rPr>
              <a:t>Вместе с тем, темпы развития</a:t>
            </a:r>
            <a:br>
              <a:rPr lang="ru-RU" sz="2400" i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400" i="1" dirty="0" smtClean="0">
                <a:solidFill>
                  <a:srgbClr val="7030A0"/>
                </a:solidFill>
                <a:latin typeface="Verdana" pitchFamily="34" charset="0"/>
              </a:rPr>
              <a:t> ребенка не снижаются.</a:t>
            </a:r>
            <a:br>
              <a:rPr lang="ru-RU" sz="2400" i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400" i="1" dirty="0" smtClean="0">
                <a:solidFill>
                  <a:srgbClr val="7030A0"/>
                </a:solidFill>
                <a:latin typeface="Verdana" pitchFamily="34" charset="0"/>
              </a:rPr>
              <a:t> Происходят изменения во всех</a:t>
            </a:r>
            <a:br>
              <a:rPr lang="ru-RU" sz="2400" i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400" i="1" dirty="0" smtClean="0">
                <a:solidFill>
                  <a:srgbClr val="7030A0"/>
                </a:solidFill>
                <a:latin typeface="Verdana" pitchFamily="34" charset="0"/>
              </a:rPr>
              <a:t>сферах его жизни</a:t>
            </a:r>
            <a:endParaRPr lang="ru-RU" sz="2400" dirty="0" smtClean="0"/>
          </a:p>
        </p:txBody>
      </p:sp>
      <p:sp>
        <p:nvSpPr>
          <p:cNvPr id="4099" name="Subtitle 2"/>
          <p:cNvSpPr>
            <a:spLocks noGrp="1"/>
          </p:cNvSpPr>
          <p:nvPr>
            <p:ph type="subTitle" idx="1"/>
          </p:nvPr>
        </p:nvSpPr>
        <p:spPr>
          <a:xfrm>
            <a:off x="8534400" y="1497013"/>
            <a:ext cx="2951163" cy="4654550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026" name="Picture 2" descr="D:\Desktop\IMG_20210623_085215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5400000" flipH="1" flipV="1">
            <a:off x="6736223" y="423939"/>
            <a:ext cx="4711701" cy="54640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ctrTitle"/>
          </p:nvPr>
        </p:nvSpPr>
        <p:spPr>
          <a:xfrm>
            <a:off x="512763" y="762000"/>
            <a:ext cx="4862512" cy="5348288"/>
          </a:xfrm>
        </p:spPr>
        <p:txBody>
          <a:bodyPr/>
          <a:lstStyle/>
          <a:p>
            <a:pPr eaLnBrk="1" hangingPunct="1"/>
            <a:r>
              <a:rPr lang="ru-RU" sz="2800" b="1" dirty="0" smtClean="0">
                <a:solidFill>
                  <a:srgbClr val="7030A0"/>
                </a:solidFill>
                <a:latin typeface="Verdana" pitchFamily="34" charset="0"/>
              </a:rPr>
              <a:t>Физическое развитие</a:t>
            </a:r>
            <a:br>
              <a:rPr lang="ru-RU" sz="2800" b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dirty="0" smtClean="0">
                <a:solidFill>
                  <a:srgbClr val="7030A0"/>
                </a:solidFill>
                <a:latin typeface="Verdana" pitchFamily="34" charset="0"/>
              </a:rPr>
              <a:t>Дети среднего дошкольного возраста очень активны, у них отмечается постоянная потребность в движении. Это связано с некоторыми физиологическими особенностями их организма:</a:t>
            </a:r>
            <a:endParaRPr lang="ru-RU" sz="2800" dirty="0" smtClean="0"/>
          </a:p>
        </p:txBody>
      </p:sp>
      <p:sp>
        <p:nvSpPr>
          <p:cNvPr id="5123" name="Subtitle 2"/>
          <p:cNvSpPr>
            <a:spLocks noGrp="1"/>
          </p:cNvSpPr>
          <p:nvPr>
            <p:ph type="subTitle" idx="1"/>
          </p:nvPr>
        </p:nvSpPr>
        <p:spPr>
          <a:xfrm>
            <a:off x="7440613" y="401638"/>
            <a:ext cx="4349750" cy="5292725"/>
          </a:xfrm>
        </p:spPr>
        <p:txBody>
          <a:bodyPr/>
          <a:lstStyle/>
          <a:p>
            <a:pPr eaLnBrk="1" hangingPunct="1"/>
            <a:endParaRPr lang="ru-RU" dirty="0" smtClean="0"/>
          </a:p>
        </p:txBody>
      </p:sp>
      <p:pic>
        <p:nvPicPr>
          <p:cNvPr id="2060" name="Picture 12" descr="D:\Desktop\IMG-b2901a7eac7f6eddf412642f57c9f3bb-V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629400" y="1311213"/>
            <a:ext cx="4965699" cy="47990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803275" y="887413"/>
            <a:ext cx="5556250" cy="5278437"/>
          </a:xfrm>
        </p:spPr>
        <p:txBody>
          <a:bodyPr/>
          <a:lstStyle/>
          <a:p>
            <a:pPr marL="457200" indent="-457200" eaLnBrk="1" hangingPunct="1"/>
            <a:r>
              <a:rPr lang="ru-RU" sz="3200" b="1" smtClean="0">
                <a:solidFill>
                  <a:srgbClr val="7030A0"/>
                </a:solidFill>
              </a:rPr>
              <a:t>*процесс окостенения позвоночника еще продолжается, позвоночник довольно гибкий и может деформироваться при длительных статических позах;</a:t>
            </a:r>
            <a:br>
              <a:rPr lang="ru-RU" sz="3200" b="1" smtClean="0">
                <a:solidFill>
                  <a:srgbClr val="7030A0"/>
                </a:solidFill>
              </a:rPr>
            </a:br>
            <a:r>
              <a:rPr lang="ru-RU" sz="3200" b="1" smtClean="0">
                <a:solidFill>
                  <a:srgbClr val="7030A0"/>
                </a:solidFill>
              </a:rPr>
              <a:t>происходит развитие крупных мышечных групп, поэтому необходимы регулярные посильные нагрузки.</a:t>
            </a:r>
            <a:br>
              <a:rPr lang="ru-RU" sz="3200" b="1" smtClean="0">
                <a:solidFill>
                  <a:srgbClr val="7030A0"/>
                </a:solidFill>
              </a:rPr>
            </a:br>
            <a:endParaRPr lang="ru-RU" sz="3200" b="1" smtClean="0">
              <a:latin typeface="Arial Rounded MT Bold" pitchFamily="34" charset="0"/>
            </a:endParaRPr>
          </a:p>
        </p:txBody>
      </p:sp>
      <p:sp>
        <p:nvSpPr>
          <p:cNvPr id="6147" name="Subtitle 2"/>
          <p:cNvSpPr>
            <a:spLocks noGrp="1"/>
          </p:cNvSpPr>
          <p:nvPr>
            <p:ph type="subTitle" idx="1"/>
          </p:nvPr>
        </p:nvSpPr>
        <p:spPr>
          <a:xfrm>
            <a:off x="7300913" y="1122363"/>
            <a:ext cx="4114800" cy="4337050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074" name="Picture 2" descr="D:\Desktop\IMG-ff89ca06f2626823ecab2ac0a00e30a2-V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937773" y="430214"/>
            <a:ext cx="4301727" cy="5735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79788" y="803275"/>
            <a:ext cx="3076575" cy="18700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 smtClean="0">
                <a:solidFill>
                  <a:srgbClr val="7030A0"/>
                </a:solidFill>
              </a:rPr>
              <a:t/>
            </a:r>
            <a:br>
              <a:rPr lang="ru-RU" sz="3600" dirty="0" smtClean="0">
                <a:solidFill>
                  <a:srgbClr val="7030A0"/>
                </a:solidFill>
              </a:rPr>
            </a:br>
            <a:r>
              <a:rPr lang="ru-RU" sz="3600" dirty="0" smtClean="0">
                <a:solidFill>
                  <a:srgbClr val="7030A0"/>
                </a:solidFill>
              </a:rPr>
              <a:t/>
            </a:r>
            <a:br>
              <a:rPr lang="ru-RU" sz="3600" dirty="0" smtClean="0">
                <a:solidFill>
                  <a:srgbClr val="7030A0"/>
                </a:solidFill>
              </a:rPr>
            </a:br>
            <a:r>
              <a:rPr lang="ru-RU" sz="3600" dirty="0" smtClean="0">
                <a:solidFill>
                  <a:srgbClr val="7030A0"/>
                </a:solidFill>
              </a:rPr>
              <a:t/>
            </a:r>
            <a:br>
              <a:rPr lang="ru-RU" sz="3600" dirty="0" smtClean="0">
                <a:solidFill>
                  <a:srgbClr val="7030A0"/>
                </a:solidFill>
              </a:rPr>
            </a:br>
            <a:r>
              <a:rPr lang="ru-RU" sz="3600" dirty="0" smtClean="0">
                <a:solidFill>
                  <a:srgbClr val="7030A0"/>
                </a:solidFill>
              </a:rPr>
              <a:t/>
            </a:r>
            <a:br>
              <a:rPr lang="ru-RU" sz="3600" dirty="0" smtClean="0">
                <a:solidFill>
                  <a:srgbClr val="7030A0"/>
                </a:solidFill>
              </a:rPr>
            </a:br>
            <a:r>
              <a:rPr lang="ru-RU" sz="3600" dirty="0" smtClean="0">
                <a:solidFill>
                  <a:srgbClr val="7030A0"/>
                </a:solidFill>
              </a:rPr>
              <a:t/>
            </a:r>
            <a:br>
              <a:rPr lang="ru-RU" sz="3600" dirty="0" smtClean="0">
                <a:solidFill>
                  <a:srgbClr val="7030A0"/>
                </a:solidFill>
              </a:rPr>
            </a:br>
            <a:r>
              <a:rPr lang="ru-RU" sz="3600" dirty="0" smtClean="0">
                <a:solidFill>
                  <a:srgbClr val="7030A0"/>
                </a:solidFill>
              </a:rPr>
              <a:t/>
            </a:r>
            <a:br>
              <a:rPr lang="ru-RU" sz="3600" dirty="0" smtClean="0">
                <a:solidFill>
                  <a:srgbClr val="7030A0"/>
                </a:solidFill>
              </a:rPr>
            </a:br>
            <a:r>
              <a:rPr lang="ru-RU" sz="3600" dirty="0" smtClean="0">
                <a:solidFill>
                  <a:srgbClr val="7030A0"/>
                </a:solidFill>
              </a:rPr>
              <a:t/>
            </a:r>
            <a:br>
              <a:rPr lang="ru-RU" sz="3600" dirty="0" smtClean="0">
                <a:solidFill>
                  <a:srgbClr val="7030A0"/>
                </a:solidFill>
              </a:rPr>
            </a:br>
            <a:r>
              <a:rPr lang="ru-RU" sz="3600" dirty="0" smtClean="0">
                <a:solidFill>
                  <a:srgbClr val="7030A0"/>
                </a:solidFill>
              </a:rPr>
              <a:t/>
            </a:r>
            <a:br>
              <a:rPr lang="ru-RU" sz="3600" dirty="0" smtClean="0">
                <a:solidFill>
                  <a:srgbClr val="7030A0"/>
                </a:solidFill>
              </a:rPr>
            </a:br>
            <a:r>
              <a:rPr lang="ru-RU" sz="3600" b="1" dirty="0" smtClean="0">
                <a:solidFill>
                  <a:srgbClr val="7030A0"/>
                </a:solidFill>
              </a:rPr>
              <a:t/>
            </a:r>
            <a:br>
              <a:rPr lang="ru-RU" sz="3600" b="1" dirty="0" smtClean="0">
                <a:solidFill>
                  <a:srgbClr val="7030A0"/>
                </a:solidFill>
              </a:rPr>
            </a:br>
            <a:r>
              <a:rPr lang="ru-RU" sz="3200" dirty="0" smtClean="0">
                <a:solidFill>
                  <a:srgbClr val="7030A0"/>
                </a:solidFill>
                <a:latin typeface="Verdana" pitchFamily="34" charset="0"/>
              </a:rPr>
              <a:t> </a:t>
            </a:r>
            <a:r>
              <a:rPr lang="ru-RU" sz="3600" dirty="0" smtClean="0">
                <a:solidFill>
                  <a:srgbClr val="7030A0"/>
                </a:solidFill>
              </a:rPr>
              <a:t/>
            </a:r>
            <a:br>
              <a:rPr lang="ru-RU" sz="3600" dirty="0" smtClean="0">
                <a:solidFill>
                  <a:srgbClr val="7030A0"/>
                </a:solidFill>
              </a:rPr>
            </a:br>
            <a:r>
              <a:rPr lang="ru-RU" sz="3600" dirty="0" smtClean="0">
                <a:solidFill>
                  <a:srgbClr val="7030A0"/>
                </a:solidFill>
              </a:rPr>
              <a:t/>
            </a:r>
            <a:br>
              <a:rPr lang="ru-RU" sz="3600" dirty="0" smtClean="0">
                <a:solidFill>
                  <a:srgbClr val="7030A0"/>
                </a:solidFill>
              </a:rPr>
            </a:br>
            <a:r>
              <a:rPr lang="ru-RU" sz="3600" dirty="0" smtClean="0">
                <a:solidFill>
                  <a:srgbClr val="7030A0"/>
                </a:solidFill>
              </a:rPr>
              <a:t/>
            </a:r>
            <a:br>
              <a:rPr lang="ru-RU" sz="3600" dirty="0" smtClean="0">
                <a:solidFill>
                  <a:srgbClr val="7030A0"/>
                </a:solidFill>
              </a:rPr>
            </a:br>
            <a:r>
              <a:rPr lang="x-none" smtClean="0"/>
              <a:t/>
            </a:r>
            <a:br>
              <a:rPr lang="x-none" smtClean="0"/>
            </a:br>
            <a:endParaRPr lang="x-none" dirty="0"/>
          </a:p>
        </p:txBody>
      </p:sp>
      <p:sp>
        <p:nvSpPr>
          <p:cNvPr id="3" name="Subtitle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 flipH="1">
            <a:off x="1344613" y="387350"/>
            <a:ext cx="9420225" cy="2840038"/>
          </a:xfrm>
        </p:spPr>
        <p:txBody>
          <a:bodyPr rtlCol="0">
            <a:normAutofit fontScale="850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 smtClean="0">
              <a:solidFill>
                <a:srgbClr val="7030A0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600" b="1" dirty="0" smtClean="0">
                <a:solidFill>
                  <a:srgbClr val="7030A0"/>
                </a:solidFill>
              </a:rPr>
              <a:t>Также в данный период совершенствуются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2600" b="1" dirty="0" smtClean="0">
              <a:solidFill>
                <a:srgbClr val="7030A0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600" b="1" dirty="0" smtClean="0">
                <a:solidFill>
                  <a:srgbClr val="7030A0"/>
                </a:solidFill>
              </a:rPr>
              <a:t>следующие физические возможности малышей: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endParaRPr lang="ru-RU" sz="2600" b="1" dirty="0" smtClean="0">
              <a:solidFill>
                <a:srgbClr val="7030A0"/>
              </a:solidFill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sz="2600" b="1" dirty="0" smtClean="0">
                <a:solidFill>
                  <a:srgbClr val="7030A0"/>
                </a:solidFill>
              </a:rPr>
              <a:t>повышается выносливость;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endParaRPr lang="ru-RU" sz="2600" b="1" dirty="0" smtClean="0">
              <a:solidFill>
                <a:srgbClr val="7030A0"/>
              </a:solidFill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sz="2600" b="1" dirty="0" smtClean="0">
                <a:solidFill>
                  <a:srgbClr val="7030A0"/>
                </a:solidFill>
              </a:rPr>
              <a:t>улучшается координация;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sz="2600" b="1" dirty="0" smtClean="0">
                <a:solidFill>
                  <a:srgbClr val="7030A0"/>
                </a:solidFill>
              </a:rPr>
              <a:t>движения становятся более точными и уверенными;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endParaRPr lang="ru-RU" sz="2600" b="1" dirty="0" smtClean="0">
              <a:solidFill>
                <a:srgbClr val="7030A0"/>
              </a:solidFill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sz="2600" b="1" dirty="0" smtClean="0">
                <a:solidFill>
                  <a:srgbClr val="7030A0"/>
                </a:solidFill>
              </a:rPr>
              <a:t>улучшаются показатели скорости и ловкости</a:t>
            </a:r>
            <a:r>
              <a:rPr lang="ru-RU" sz="2600" dirty="0" smtClean="0">
                <a:solidFill>
                  <a:srgbClr val="7030A0"/>
                </a:solidFill>
              </a:rPr>
              <a:t>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x-none" dirty="0"/>
          </a:p>
        </p:txBody>
      </p:sp>
      <p:sp>
        <p:nvSpPr>
          <p:cNvPr id="7172" name="Прямоугольник 3"/>
          <p:cNvSpPr>
            <a:spLocks noChangeArrowheads="1"/>
          </p:cNvSpPr>
          <p:nvPr/>
        </p:nvSpPr>
        <p:spPr bwMode="auto">
          <a:xfrm>
            <a:off x="1662113" y="3227388"/>
            <a:ext cx="3797300" cy="258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7030A0"/>
                </a:solidFill>
                <a:latin typeface="Verdana" pitchFamily="34" charset="0"/>
              </a:rPr>
              <a:t>Вместе с тем, нужно знать, что развитие мускулатуры происходит неравномерно. Ритм сердечных сокращений легко нарушается. Поэтому </a:t>
            </a:r>
            <a:r>
              <a:rPr lang="ru-RU" b="1" u="sng">
                <a:solidFill>
                  <a:srgbClr val="7030A0"/>
                </a:solidFill>
                <a:latin typeface="Verdana" pitchFamily="34" charset="0"/>
                <a:hlinkClick r:id="rId2"/>
              </a:rPr>
              <a:t>дети быстро устают</a:t>
            </a:r>
            <a:r>
              <a:rPr lang="ru-RU" b="1">
                <a:solidFill>
                  <a:srgbClr val="7030A0"/>
                </a:solidFill>
                <a:latin typeface="Verdana" pitchFamily="34" charset="0"/>
              </a:rPr>
              <a:t> и периодически нуждаются в отдыхе</a:t>
            </a:r>
            <a:endParaRPr lang="ru-RU" b="1">
              <a:latin typeface="Calibri" pitchFamily="34" charset="0"/>
            </a:endParaRPr>
          </a:p>
        </p:txBody>
      </p:sp>
      <p:pic>
        <p:nvPicPr>
          <p:cNvPr id="7173" name="Picture 1" descr="D:\Downloads\IMG_20220906_103920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773738" y="3227387"/>
            <a:ext cx="3078162" cy="258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D:\Desktop\IMG-229673f35180462077fe46a6e529e3e1-V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9110662" y="3100387"/>
            <a:ext cx="2810961" cy="27130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ctrTitle"/>
          </p:nvPr>
        </p:nvSpPr>
        <p:spPr>
          <a:xfrm>
            <a:off x="1524000" y="692150"/>
            <a:ext cx="5167313" cy="5334000"/>
          </a:xfrm>
        </p:spPr>
        <p:txBody>
          <a:bodyPr/>
          <a:lstStyle/>
          <a:p>
            <a:pPr eaLnBrk="1" hangingPunct="1"/>
            <a:r>
              <a:rPr lang="ru-RU" sz="2800" b="1" i="1" smtClean="0">
                <a:solidFill>
                  <a:srgbClr val="7030A0"/>
                </a:solidFill>
              </a:rPr>
              <a:t>Совет №1</a:t>
            </a:r>
            <a:br>
              <a:rPr lang="ru-RU" sz="2800" b="1" i="1" smtClean="0">
                <a:solidFill>
                  <a:srgbClr val="7030A0"/>
                </a:solidFill>
              </a:rPr>
            </a:br>
            <a:r>
              <a:rPr lang="ru-RU" sz="2800" b="1" smtClean="0">
                <a:solidFill>
                  <a:srgbClr val="7030A0"/>
                </a:solidFill>
              </a:rPr>
              <a:t>Предоставляйте ребенку возможности для активной подвижной деятельности. </a:t>
            </a:r>
            <a:br>
              <a:rPr lang="ru-RU" sz="2800" b="1" smtClean="0">
                <a:solidFill>
                  <a:srgbClr val="7030A0"/>
                </a:solidFill>
              </a:rPr>
            </a:br>
            <a:r>
              <a:rPr lang="ru-RU" sz="2800" b="1" smtClean="0">
                <a:solidFill>
                  <a:srgbClr val="7030A0"/>
                </a:solidFill>
              </a:rPr>
              <a:t>Не допускайте его переутомления (бледный вид, отдышка, потеря координации). </a:t>
            </a:r>
            <a:br>
              <a:rPr lang="ru-RU" sz="2800" b="1" smtClean="0">
                <a:solidFill>
                  <a:srgbClr val="7030A0"/>
                </a:solidFill>
              </a:rPr>
            </a:br>
            <a:r>
              <a:rPr lang="ru-RU" sz="2800" b="1" smtClean="0">
                <a:solidFill>
                  <a:srgbClr val="7030A0"/>
                </a:solidFill>
              </a:rPr>
              <a:t>Своевременно изменяйте нагрузку и вид деятельности. </a:t>
            </a:r>
            <a:br>
              <a:rPr lang="ru-RU" sz="2800" b="1" smtClean="0">
                <a:solidFill>
                  <a:srgbClr val="7030A0"/>
                </a:solidFill>
              </a:rPr>
            </a:br>
            <a:r>
              <a:rPr lang="ru-RU" sz="2800" b="1" smtClean="0">
                <a:solidFill>
                  <a:srgbClr val="7030A0"/>
                </a:solidFill>
              </a:rPr>
              <a:t>Не разрешайте выполнять силовые упражнения</a:t>
            </a:r>
            <a:r>
              <a:rPr lang="ru-RU" sz="3200" b="1" smtClean="0">
                <a:solidFill>
                  <a:srgbClr val="7030A0"/>
                </a:solidFill>
              </a:rPr>
              <a:t>.</a:t>
            </a:r>
            <a:br>
              <a:rPr lang="ru-RU" sz="3200" b="1" smtClean="0">
                <a:solidFill>
                  <a:srgbClr val="7030A0"/>
                </a:solidFill>
              </a:rPr>
            </a:br>
            <a:endParaRPr lang="ru-RU" sz="6600" b="1" smtClean="0">
              <a:solidFill>
                <a:srgbClr val="7030A0"/>
              </a:solidFill>
            </a:endParaRPr>
          </a:p>
        </p:txBody>
      </p:sp>
      <p:sp>
        <p:nvSpPr>
          <p:cNvPr id="8195" name="Subtitle 2"/>
          <p:cNvSpPr>
            <a:spLocks noGrp="1"/>
          </p:cNvSpPr>
          <p:nvPr>
            <p:ph type="subTitle" idx="1"/>
          </p:nvPr>
        </p:nvSpPr>
        <p:spPr>
          <a:xfrm>
            <a:off x="7605713" y="955675"/>
            <a:ext cx="3686175" cy="4516438"/>
          </a:xfrm>
        </p:spPr>
        <p:txBody>
          <a:bodyPr/>
          <a:lstStyle/>
          <a:p>
            <a:pPr eaLnBrk="1" hangingPunct="1"/>
            <a:r>
              <a:rPr lang="ru-RU" smtClean="0"/>
              <a:t>Subtitle here</a:t>
            </a:r>
          </a:p>
        </p:txBody>
      </p:sp>
      <p:pic>
        <p:nvPicPr>
          <p:cNvPr id="8196" name="Picture 2" descr="https://chudnovskaya-bal-ds33.edumsko.ru/uploads/8000/27169/persona/folders/27251339-Children-play-with-a-board-game-on-the-floor-Stock-Photo.jpg?1485610230345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605713" y="4175125"/>
            <a:ext cx="3902075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D:\Desktop\CollageMaker_20211006_095219857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691312" y="401638"/>
            <a:ext cx="5099051" cy="60547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5084763" cy="497363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700" b="1" dirty="0" smtClean="0">
                <a:solidFill>
                  <a:srgbClr val="7030A0"/>
                </a:solidFill>
                <a:latin typeface="Verdana" pitchFamily="34" charset="0"/>
              </a:rPr>
              <a:t>Психологическое развитие</a:t>
            </a:r>
            <a:br>
              <a:rPr lang="ru-RU" sz="2700" b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700" dirty="0" smtClean="0">
                <a:solidFill>
                  <a:srgbClr val="7030A0"/>
                </a:solidFill>
                <a:latin typeface="Verdana" pitchFamily="34" charset="0"/>
              </a:rPr>
              <a:t>  Мышление среднего дошкольника переходит на новый уровень — появляется образное мышление. Познание происходит на основе практических действий. Дети могут сопоставлять предметы по форме, </a:t>
            </a:r>
            <a:br>
              <a:rPr lang="ru-RU" sz="2700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700" dirty="0" smtClean="0">
                <a:solidFill>
                  <a:srgbClr val="7030A0"/>
                </a:solidFill>
                <a:latin typeface="Verdana" pitchFamily="34" charset="0"/>
              </a:rPr>
              <a:t>находить подобные, </a:t>
            </a:r>
            <a:br>
              <a:rPr lang="ru-RU" sz="2700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700" dirty="0" smtClean="0">
                <a:solidFill>
                  <a:srgbClr val="7030A0"/>
                </a:solidFill>
                <a:latin typeface="Verdana" pitchFamily="34" charset="0"/>
              </a:rPr>
              <a:t>группировать по </a:t>
            </a:r>
            <a:br>
              <a:rPr lang="ru-RU" sz="2700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700" dirty="0" smtClean="0">
                <a:solidFill>
                  <a:srgbClr val="7030A0"/>
                </a:solidFill>
                <a:latin typeface="Verdana" pitchFamily="34" charset="0"/>
              </a:rPr>
              <a:t>существенным признакам</a:t>
            </a:r>
            <a:r>
              <a:rPr lang="ru-RU" sz="3100" dirty="0" smtClean="0">
                <a:solidFill>
                  <a:srgbClr val="7030A0"/>
                </a:solidFill>
                <a:latin typeface="Verdana" pitchFamily="34" charset="0"/>
              </a:rPr>
              <a:t>.</a:t>
            </a:r>
            <a:r>
              <a:rPr lang="ru-RU" dirty="0" smtClean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dirty="0" smtClean="0">
                <a:solidFill>
                  <a:srgbClr val="7030A0"/>
                </a:solidFill>
                <a:latin typeface="Verdana" pitchFamily="34" charset="0"/>
              </a:rPr>
            </a:br>
            <a:endParaRPr lang="x-none" dirty="0"/>
          </a:p>
        </p:txBody>
      </p:sp>
      <p:sp>
        <p:nvSpPr>
          <p:cNvPr id="9219" name="Subtitle 2"/>
          <p:cNvSpPr>
            <a:spLocks noGrp="1"/>
          </p:cNvSpPr>
          <p:nvPr>
            <p:ph type="subTitle" idx="1"/>
          </p:nvPr>
        </p:nvSpPr>
        <p:spPr>
          <a:xfrm>
            <a:off x="7440613" y="735013"/>
            <a:ext cx="3975100" cy="4778375"/>
          </a:xfrm>
        </p:spPr>
        <p:txBody>
          <a:bodyPr/>
          <a:lstStyle/>
          <a:p>
            <a:pPr eaLnBrk="1" hangingPunct="1"/>
            <a:r>
              <a:rPr lang="ru-RU" smtClean="0"/>
              <a:t>Subtitle here</a:t>
            </a:r>
          </a:p>
        </p:txBody>
      </p:sp>
      <p:pic>
        <p:nvPicPr>
          <p:cNvPr id="5122" name="Picture 2" descr="D:\Desktop\CollageMaker_20210714_093250841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964362" y="346517"/>
            <a:ext cx="4808537" cy="57494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ctrTitle"/>
          </p:nvPr>
        </p:nvSpPr>
        <p:spPr>
          <a:xfrm>
            <a:off x="527050" y="336550"/>
            <a:ext cx="9710738" cy="5994400"/>
          </a:xfrm>
        </p:spPr>
        <p:txBody>
          <a:bodyPr/>
          <a:lstStyle/>
          <a:p>
            <a:pPr eaLnBrk="1" hangingPunct="1"/>
            <a:r>
              <a:rPr lang="ru-RU" smtClean="0"/>
              <a:t>****</a:t>
            </a:r>
          </a:p>
        </p:txBody>
      </p:sp>
      <p:sp>
        <p:nvSpPr>
          <p:cNvPr id="10243" name="Subtitle 2"/>
          <p:cNvSpPr>
            <a:spLocks noGrp="1"/>
          </p:cNvSpPr>
          <p:nvPr>
            <p:ph type="subTitle" idx="1"/>
          </p:nvPr>
        </p:nvSpPr>
        <p:spPr>
          <a:xfrm>
            <a:off x="9836150" y="3768725"/>
            <a:ext cx="1593850" cy="2119313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0244" name="Прямоугольник 3"/>
          <p:cNvSpPr>
            <a:spLocks noChangeArrowheads="1"/>
          </p:cNvSpPr>
          <p:nvPr/>
        </p:nvSpPr>
        <p:spPr bwMode="auto">
          <a:xfrm>
            <a:off x="1177925" y="336550"/>
            <a:ext cx="7966075" cy="535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b="1" i="1">
              <a:solidFill>
                <a:srgbClr val="7030A0"/>
              </a:solidFill>
              <a:latin typeface="Verdana" pitchFamily="34" charset="0"/>
            </a:endParaRPr>
          </a:p>
          <a:p>
            <a:pPr algn="ctr"/>
            <a:endParaRPr lang="ru-RU" b="1" i="1">
              <a:solidFill>
                <a:srgbClr val="7030A0"/>
              </a:solidFill>
              <a:latin typeface="Verdana" pitchFamily="34" charset="0"/>
            </a:endParaRPr>
          </a:p>
          <a:p>
            <a:pPr algn="ctr"/>
            <a:r>
              <a:rPr lang="ru-RU" b="1" i="1">
                <a:solidFill>
                  <a:srgbClr val="7030A0"/>
                </a:solidFill>
                <a:latin typeface="Verdana" pitchFamily="34" charset="0"/>
              </a:rPr>
              <a:t>Совет №2</a:t>
            </a:r>
          </a:p>
          <a:p>
            <a:r>
              <a:rPr lang="ru-RU">
                <a:solidFill>
                  <a:srgbClr val="7030A0"/>
                </a:solidFill>
                <a:latin typeface="Verdana" pitchFamily="34" charset="0"/>
              </a:rPr>
              <a:t>Предлагайте ребенку для игры геометрические фигурки, пазлы, мозаику, конструкторы Лего и других производителей.</a:t>
            </a:r>
          </a:p>
          <a:p>
            <a:r>
              <a:rPr lang="ru-RU">
                <a:solidFill>
                  <a:srgbClr val="7030A0"/>
                </a:solidFill>
                <a:latin typeface="Verdana" pitchFamily="34" charset="0"/>
              </a:rPr>
              <a:t>В 4-5 лет ребенок становится очень любознательным. У него появляется потребность в интеллектуальном общении. Он пытается осмыслить те явления, которые его окружают, задает много вопросов взрослым.</a:t>
            </a:r>
          </a:p>
          <a:p>
            <a:pPr algn="ctr"/>
            <a:r>
              <a:rPr lang="ru-RU" b="1" i="1">
                <a:solidFill>
                  <a:srgbClr val="7030A0"/>
                </a:solidFill>
                <a:latin typeface="Verdana" pitchFamily="34" charset="0"/>
              </a:rPr>
              <a:t>Совет №3</a:t>
            </a:r>
          </a:p>
          <a:p>
            <a:r>
              <a:rPr lang="ru-RU" b="1" i="1">
                <a:solidFill>
                  <a:srgbClr val="FF0000"/>
                </a:solidFill>
                <a:latin typeface="Verdana" pitchFamily="34" charset="0"/>
              </a:rPr>
              <a:t>Рекомендации!</a:t>
            </a:r>
            <a:r>
              <a:rPr lang="ru-RU">
                <a:latin typeface="Verdana" pitchFamily="34" charset="0"/>
              </a:rPr>
              <a:t> </a:t>
            </a:r>
            <a:r>
              <a:rPr lang="ru-RU">
                <a:solidFill>
                  <a:srgbClr val="7030A0"/>
                </a:solidFill>
                <a:latin typeface="Verdana" pitchFamily="34" charset="0"/>
              </a:rPr>
              <a:t>Не отмахивайтесь от ребенка, если он будет приставать к вам с вопросами. Постарайтесь в доступной форме объяснить интересующую его тему.</a:t>
            </a:r>
          </a:p>
          <a:p>
            <a:r>
              <a:rPr lang="ru-RU">
                <a:solidFill>
                  <a:srgbClr val="7030A0"/>
                </a:solidFill>
                <a:latin typeface="Verdana" pitchFamily="34" charset="0"/>
              </a:rPr>
              <a:t>В среднем дошкольном возрасте увеличивается объем памяти. Дети могут запоминать около 7-8 названий предметов. Появляется произвольное запоминание, могут заучивать небольшие стишки наизусть. В процессе освоения речи и слушания художественных литературн</a:t>
            </a:r>
            <a:r>
              <a:rPr lang="ru-RU" sz="1600">
                <a:solidFill>
                  <a:srgbClr val="7030A0"/>
                </a:solidFill>
                <a:latin typeface="Verdana" pitchFamily="34" charset="0"/>
              </a:rPr>
              <a:t>ых </a:t>
            </a:r>
            <a:r>
              <a:rPr lang="ru-RU">
                <a:solidFill>
                  <a:srgbClr val="7030A0"/>
                </a:solidFill>
                <a:latin typeface="Verdana" pitchFamily="34" charset="0"/>
              </a:rPr>
              <a:t>произведений у детей развивается образная и словесная память</a:t>
            </a:r>
            <a:endParaRPr lang="ru-RU">
              <a:latin typeface="Calibri" pitchFamily="34" charset="0"/>
            </a:endParaRPr>
          </a:p>
        </p:txBody>
      </p:sp>
      <p:pic>
        <p:nvPicPr>
          <p:cNvPr id="10245" name="Picture 2" descr="https://tehnoteca.ru/img/1522/1521463/remi_blocks_90_hydro_r_1012e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0" y="1974850"/>
            <a:ext cx="3048000" cy="391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ctrTitle"/>
          </p:nvPr>
        </p:nvSpPr>
        <p:spPr>
          <a:xfrm>
            <a:off x="404813" y="379413"/>
            <a:ext cx="6988175" cy="5995987"/>
          </a:xfrm>
        </p:spPr>
        <p:txBody>
          <a:bodyPr/>
          <a:lstStyle/>
          <a:p>
            <a:pPr eaLnBrk="1" hangingPunct="1"/>
            <a:r>
              <a:rPr lang="ru-RU" sz="2000" b="1" i="1" smtClean="0">
                <a:solidFill>
                  <a:srgbClr val="7030A0"/>
                </a:solidFill>
                <a:latin typeface="Verdana" pitchFamily="34" charset="0"/>
              </a:rPr>
              <a:t>Совет №4</a:t>
            </a:r>
            <a:br>
              <a:rPr lang="ru-RU" sz="2000" b="1" i="1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000" smtClean="0">
                <a:solidFill>
                  <a:srgbClr val="7030A0"/>
                </a:solidFill>
                <a:latin typeface="Verdana" pitchFamily="34" charset="0"/>
              </a:rPr>
              <a:t>Читайте детям сказки.</a:t>
            </a:r>
            <a:br>
              <a:rPr lang="ru-RU" sz="20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000" smtClean="0">
                <a:solidFill>
                  <a:srgbClr val="FF0000"/>
                </a:solidFill>
                <a:latin typeface="Verdana" pitchFamily="34" charset="0"/>
              </a:rPr>
              <a:t> </a:t>
            </a:r>
            <a:r>
              <a:rPr lang="ru-RU" sz="2000" u="sng" smtClean="0">
                <a:solidFill>
                  <a:srgbClr val="FF0000"/>
                </a:solidFill>
                <a:latin typeface="Verdana" pitchFamily="34" charset="0"/>
                <a:hlinkClick r:id="rId2"/>
              </a:rPr>
              <a:t>Просите их пересказывать услышанно</a:t>
            </a:r>
            <a:r>
              <a:rPr lang="ru-RU" sz="2000" u="sng" smtClean="0">
                <a:solidFill>
                  <a:srgbClr val="7030A0"/>
                </a:solidFill>
                <a:latin typeface="Verdana" pitchFamily="34" charset="0"/>
                <a:hlinkClick r:id="rId2"/>
              </a:rPr>
              <a:t>е</a:t>
            </a:r>
            <a:r>
              <a:rPr lang="ru-RU" sz="2000" smtClean="0">
                <a:solidFill>
                  <a:srgbClr val="7030A0"/>
                </a:solidFill>
                <a:latin typeface="Verdana" pitchFamily="34" charset="0"/>
              </a:rPr>
              <a:t>.</a:t>
            </a:r>
            <a:br>
              <a:rPr lang="ru-RU" sz="20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000" smtClean="0">
                <a:solidFill>
                  <a:srgbClr val="7030A0"/>
                </a:solidFill>
                <a:latin typeface="Verdana" pitchFamily="34" charset="0"/>
              </a:rPr>
              <a:t>У средних дошкольников улучшается внимание, оно становится более устойчивым. Дети способны сосредоточенно заниматься одним видом деятельности в течение 15-20 минут.</a:t>
            </a:r>
            <a:br>
              <a:rPr lang="ru-RU" sz="20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000" smtClean="0">
                <a:solidFill>
                  <a:srgbClr val="7030A0"/>
                </a:solidFill>
                <a:latin typeface="Verdana" pitchFamily="34" charset="0"/>
              </a:rPr>
              <a:t>Активно развивается воображение. Ребенок много фантазирует, придумывает вымышленных друзей, создает вокруг себя сказочный мир. Он мечтает о собственных сверхвозможностях, большом признании его заслуг. Благодаря развитому воображению ребенок может понять то, что он сам не видел, но о чем ему подробно и понятно расскажут. Вследствие бурной фантазии у него могут появиться </a:t>
            </a:r>
            <a:r>
              <a:rPr lang="ru-RU" sz="2000" u="sng" smtClean="0">
                <a:solidFill>
                  <a:srgbClr val="7030A0"/>
                </a:solidFill>
                <a:latin typeface="Verdana" pitchFamily="34" charset="0"/>
                <a:hlinkClick r:id="rId3"/>
              </a:rPr>
              <a:t>страхи</a:t>
            </a:r>
            <a:r>
              <a:rPr lang="ru-RU" sz="2000" smtClean="0">
                <a:solidFill>
                  <a:srgbClr val="7030A0"/>
                </a:solidFill>
                <a:latin typeface="Verdana" pitchFamily="34" charset="0"/>
              </a:rPr>
              <a:t>.</a:t>
            </a:r>
            <a:br>
              <a:rPr lang="ru-RU" sz="20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000" b="1" i="1" smtClean="0">
                <a:solidFill>
                  <a:srgbClr val="7030A0"/>
                </a:solidFill>
                <a:latin typeface="Verdana" pitchFamily="34" charset="0"/>
              </a:rPr>
              <a:t>Совет №5</a:t>
            </a:r>
            <a:br>
              <a:rPr lang="ru-RU" sz="2000" b="1" i="1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000" smtClean="0">
                <a:solidFill>
                  <a:srgbClr val="7030A0"/>
                </a:solidFill>
                <a:latin typeface="Verdana" pitchFamily="34" charset="0"/>
              </a:rPr>
              <a:t>Не оставляйте детские страхи без внимания. </a:t>
            </a:r>
            <a:br>
              <a:rPr lang="ru-RU" sz="20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000" smtClean="0">
                <a:solidFill>
                  <a:srgbClr val="7030A0"/>
                </a:solidFill>
                <a:latin typeface="Verdana" pitchFamily="34" charset="0"/>
              </a:rPr>
              <a:t>Обсуждайте с ребенком то, что его пугает. </a:t>
            </a:r>
            <a:br>
              <a:rPr lang="ru-RU" sz="20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000" smtClean="0">
                <a:solidFill>
                  <a:srgbClr val="7030A0"/>
                </a:solidFill>
                <a:latin typeface="Verdana" pitchFamily="34" charset="0"/>
              </a:rPr>
              <a:t>Поищите информацию, как можно </a:t>
            </a:r>
            <a:br>
              <a:rPr lang="ru-RU" sz="20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000" smtClean="0">
                <a:solidFill>
                  <a:srgbClr val="7030A0"/>
                </a:solidFill>
                <a:latin typeface="Verdana" pitchFamily="34" charset="0"/>
              </a:rPr>
              <a:t>избавиться от страхов и в случае </a:t>
            </a:r>
            <a:br>
              <a:rPr lang="ru-RU" sz="20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000" smtClean="0">
                <a:solidFill>
                  <a:srgbClr val="7030A0"/>
                </a:solidFill>
                <a:latin typeface="Verdana" pitchFamily="34" charset="0"/>
              </a:rPr>
              <a:t>необходимости обращайтесь к специалистам</a:t>
            </a:r>
            <a:endParaRPr lang="ru-RU" sz="2000" smtClean="0"/>
          </a:p>
        </p:txBody>
      </p:sp>
      <p:sp>
        <p:nvSpPr>
          <p:cNvPr id="11267" name="Subtitle 2"/>
          <p:cNvSpPr>
            <a:spLocks noGrp="1"/>
          </p:cNvSpPr>
          <p:nvPr>
            <p:ph type="subTitle" idx="1"/>
          </p:nvPr>
        </p:nvSpPr>
        <p:spPr>
          <a:xfrm>
            <a:off x="7889875" y="757238"/>
            <a:ext cx="3527425" cy="5421312"/>
          </a:xfrm>
        </p:spPr>
        <p:txBody>
          <a:bodyPr/>
          <a:lstStyle/>
          <a:p>
            <a:pPr eaLnBrk="1" hangingPunct="1"/>
            <a:r>
              <a:rPr lang="ru-RU" smtClean="0"/>
              <a:t>Subtitle here</a:t>
            </a:r>
          </a:p>
        </p:txBody>
      </p:sp>
      <p:pic>
        <p:nvPicPr>
          <p:cNvPr id="6146" name="Picture 2" descr="D:\Desktop\CollageMaker_20210817_100708318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 flipH="1">
            <a:off x="7392988" y="495300"/>
            <a:ext cx="4648273" cy="5880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4700588" cy="5603875"/>
          </a:xfrm>
        </p:spPr>
        <p:txBody>
          <a:bodyPr/>
          <a:lstStyle/>
          <a:p>
            <a:pPr eaLnBrk="1" hangingPunct="1"/>
            <a:r>
              <a:rPr lang="ru-RU" sz="2400" b="1" i="1" smtClean="0">
                <a:solidFill>
                  <a:srgbClr val="7030A0"/>
                </a:solidFill>
                <a:latin typeface="Verdana" pitchFamily="34" charset="0"/>
              </a:rPr>
              <a:t>Преобладающим видом деятельности </a:t>
            </a:r>
            <a:br>
              <a:rPr lang="ru-RU" sz="2400" b="1" i="1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400" b="1" i="1" smtClean="0">
                <a:solidFill>
                  <a:srgbClr val="7030A0"/>
                </a:solidFill>
                <a:latin typeface="Verdana" pitchFamily="34" charset="0"/>
              </a:rPr>
              <a:t>остается игра. </a:t>
            </a:r>
            <a:br>
              <a:rPr lang="ru-RU" sz="2400" b="1" i="1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400" smtClean="0">
                <a:solidFill>
                  <a:srgbClr val="7030A0"/>
                </a:solidFill>
                <a:latin typeface="Verdana" pitchFamily="34" charset="0"/>
              </a:rPr>
              <a:t>Изменяется ее содержание и усложняются формы проведения. Появляются </a:t>
            </a:r>
            <a:r>
              <a:rPr lang="ru-RU" sz="2400" u="sng" smtClean="0">
                <a:solidFill>
                  <a:srgbClr val="7030A0"/>
                </a:solidFill>
                <a:latin typeface="Verdana" pitchFamily="34" charset="0"/>
                <a:hlinkClick r:id="rId2"/>
              </a:rPr>
              <a:t>ролевые игры</a:t>
            </a:r>
            <a:r>
              <a:rPr lang="ru-RU" sz="2400" smtClean="0">
                <a:solidFill>
                  <a:srgbClr val="7030A0"/>
                </a:solidFill>
                <a:latin typeface="Verdana" pitchFamily="34" charset="0"/>
              </a:rPr>
              <a:t>. </a:t>
            </a:r>
            <a:br>
              <a:rPr lang="ru-RU" sz="24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400" smtClean="0">
                <a:solidFill>
                  <a:srgbClr val="7030A0"/>
                </a:solidFill>
                <a:latin typeface="Verdana" pitchFamily="34" charset="0"/>
              </a:rPr>
              <a:t>Содержание игры акцентируется на обыгрывании отношений между людьми. У детей могут возникать конфликты при распределении ролей.</a:t>
            </a:r>
            <a:br>
              <a:rPr lang="ru-RU" sz="24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400" b="1" i="1" smtClean="0">
                <a:solidFill>
                  <a:srgbClr val="7030A0"/>
                </a:solidFill>
                <a:latin typeface="Verdana" pitchFamily="34" charset="0"/>
              </a:rPr>
              <a:t>Совет №6</a:t>
            </a:r>
            <a:br>
              <a:rPr lang="ru-RU" sz="2400" b="1" i="1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400" smtClean="0">
                <a:solidFill>
                  <a:srgbClr val="7030A0"/>
                </a:solidFill>
                <a:latin typeface="Verdana" pitchFamily="34" charset="0"/>
              </a:rPr>
              <a:t>С 4 лет нужно предлагать детям </a:t>
            </a:r>
            <a:br>
              <a:rPr lang="ru-RU" sz="24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400" smtClean="0">
                <a:solidFill>
                  <a:srgbClr val="7030A0"/>
                </a:solidFill>
                <a:latin typeface="Verdana" pitchFamily="34" charset="0"/>
              </a:rPr>
              <a:t>игры, соответствующие его полу</a:t>
            </a:r>
            <a:endParaRPr lang="ru-RU" sz="2400" smtClean="0"/>
          </a:p>
        </p:txBody>
      </p:sp>
      <p:sp>
        <p:nvSpPr>
          <p:cNvPr id="12291" name="Прямоугольник 3"/>
          <p:cNvSpPr>
            <a:spLocks noChangeArrowheads="1"/>
          </p:cNvSpPr>
          <p:nvPr/>
        </p:nvSpPr>
        <p:spPr bwMode="auto">
          <a:xfrm>
            <a:off x="1123950" y="2141538"/>
            <a:ext cx="82153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sz="2800">
              <a:solidFill>
                <a:srgbClr val="7030A0"/>
              </a:solidFill>
              <a:latin typeface="Verdana" pitchFamily="34" charset="0"/>
            </a:endParaRPr>
          </a:p>
        </p:txBody>
      </p:sp>
      <p:pic>
        <p:nvPicPr>
          <p:cNvPr id="7" name="Picture 4" descr="C:\Users\Люда\Desktop\НА  САЙТ\видео\оригиналы\фото с занятий\20190430_10004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screen"/>
          <a:stretch>
            <a:fillRect/>
          </a:stretch>
        </p:blipFill>
        <p:spPr>
          <a:xfrm>
            <a:off x="6515100" y="585700"/>
            <a:ext cx="4442712" cy="5383300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1800" y="627063"/>
            <a:ext cx="5329238" cy="56816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000" dirty="0" smtClean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000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200" b="1" i="1" dirty="0" smtClean="0">
                <a:solidFill>
                  <a:srgbClr val="7030A0"/>
                </a:solidFill>
                <a:latin typeface="Verdana" pitchFamily="34" charset="0"/>
              </a:rPr>
              <a:t>В </a:t>
            </a:r>
            <a:r>
              <a:rPr lang="ru-RU" sz="2200" b="1" i="1" u="sng" dirty="0" smtClean="0">
                <a:solidFill>
                  <a:srgbClr val="7030A0"/>
                </a:solidFill>
                <a:latin typeface="Verdana" pitchFamily="34" charset="0"/>
              </a:rPr>
              <a:t>этом возрасте дети активно и с удовольствием осваивают различные виды творческой деятельности. </a:t>
            </a:r>
            <a:br>
              <a:rPr lang="ru-RU" sz="2200" b="1" i="1" u="sng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200" b="1" i="1" u="sng" dirty="0" smtClean="0">
                <a:solidFill>
                  <a:srgbClr val="7030A0"/>
                </a:solidFill>
                <a:latin typeface="Verdana" pitchFamily="34" charset="0"/>
              </a:rPr>
              <a:t>Им очень нравится рисовать.</a:t>
            </a:r>
            <a:br>
              <a:rPr lang="ru-RU" sz="2200" b="1" i="1" u="sng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200" b="1" i="1" u="sng" dirty="0" smtClean="0">
                <a:solidFill>
                  <a:srgbClr val="7030A0"/>
                </a:solidFill>
                <a:latin typeface="Verdana" pitchFamily="34" charset="0"/>
              </a:rPr>
              <a:t> У детей активно развивается </a:t>
            </a:r>
            <a:r>
              <a:rPr lang="ru-RU" sz="2200" i="1" dirty="0" smtClean="0">
                <a:solidFill>
                  <a:srgbClr val="7030A0"/>
                </a:solidFill>
                <a:latin typeface="Verdana" pitchFamily="34" charset="0"/>
              </a:rPr>
              <a:t>мелкая моторика</a:t>
            </a:r>
            <a:r>
              <a:rPr lang="ru-RU" sz="2200" b="1" i="1" dirty="0" smtClean="0">
                <a:latin typeface="Verdana" pitchFamily="34" charset="0"/>
              </a:rPr>
              <a:t>.</a:t>
            </a:r>
            <a:r>
              <a:rPr lang="ru-RU" sz="2200" dirty="0" smtClean="0">
                <a:latin typeface="Verdana" pitchFamily="34" charset="0"/>
              </a:rPr>
              <a:t/>
            </a:r>
            <a:br>
              <a:rPr lang="ru-RU" sz="2200" dirty="0" smtClean="0">
                <a:latin typeface="Verdana" pitchFamily="34" charset="0"/>
              </a:rPr>
            </a:br>
            <a:r>
              <a:rPr lang="ru-RU" sz="2200" b="1" i="1" dirty="0" smtClean="0">
                <a:solidFill>
                  <a:srgbClr val="7030A0"/>
                </a:solidFill>
                <a:latin typeface="Verdana" pitchFamily="34" charset="0"/>
              </a:rPr>
              <a:t>Совет №7</a:t>
            </a:r>
            <a:br>
              <a:rPr lang="ru-RU" sz="2200" b="1" i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200" b="1" dirty="0" smtClean="0">
                <a:solidFill>
                  <a:srgbClr val="7030A0"/>
                </a:solidFill>
                <a:latin typeface="Verdana" pitchFamily="34" charset="0"/>
              </a:rPr>
              <a:t>Рисуйте с детьми, занимайтесь художественной лепкой, учите их петь и танцевать. </a:t>
            </a:r>
            <a:br>
              <a:rPr lang="ru-RU" sz="2200" b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200" b="1" dirty="0" smtClean="0">
                <a:solidFill>
                  <a:srgbClr val="7030A0"/>
                </a:solidFill>
                <a:latin typeface="Verdana" pitchFamily="34" charset="0"/>
              </a:rPr>
              <a:t>Пытайтесь их увлечь этими занятиями, а не заставлять. Предлагайте самые простые идеи для поделок.</a:t>
            </a:r>
            <a:br>
              <a:rPr lang="ru-RU" sz="2200" b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200" b="1" dirty="0" smtClean="0">
                <a:solidFill>
                  <a:srgbClr val="7030A0"/>
                </a:solidFill>
                <a:latin typeface="Verdana" pitchFamily="34" charset="0"/>
              </a:rPr>
              <a:t> Хвалите за выполненную работу. Некоторые поделки можно дарить кому-то из близких людей, чтобы ребенок увидел значимость своего труда.  </a:t>
            </a:r>
            <a:br>
              <a:rPr lang="ru-RU" sz="2200" b="1" dirty="0" smtClean="0">
                <a:solidFill>
                  <a:srgbClr val="7030A0"/>
                </a:solidFill>
                <a:latin typeface="Verdana" pitchFamily="34" charset="0"/>
              </a:rPr>
            </a:br>
            <a:endParaRPr lang="x-none" sz="2200" dirty="0"/>
          </a:p>
        </p:txBody>
      </p:sp>
      <p:sp>
        <p:nvSpPr>
          <p:cNvPr id="13315" name="Subtitle 2"/>
          <p:cNvSpPr>
            <a:spLocks noGrp="1"/>
          </p:cNvSpPr>
          <p:nvPr>
            <p:ph type="subTitle" idx="1"/>
          </p:nvPr>
        </p:nvSpPr>
        <p:spPr>
          <a:xfrm>
            <a:off x="6043613" y="809625"/>
            <a:ext cx="4659312" cy="5173663"/>
          </a:xfrm>
        </p:spPr>
        <p:txBody>
          <a:bodyPr/>
          <a:lstStyle/>
          <a:p>
            <a:pPr eaLnBrk="1" hangingPunct="1"/>
            <a:r>
              <a:rPr lang="ru-RU" smtClean="0"/>
              <a:t>Subtitle here</a:t>
            </a:r>
          </a:p>
        </p:txBody>
      </p:sp>
      <p:pic>
        <p:nvPicPr>
          <p:cNvPr id="13316" name="Picture 1" descr="D:\Desktop\динара\IMG_20210127_08523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8915400" y="396875"/>
            <a:ext cx="3276600" cy="320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2" descr="D:\Desktop\динара\IMG_20210409_090257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727825" y="3598863"/>
            <a:ext cx="3975100" cy="270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1" descr="D:\Downloads\IMG_20220902_153902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761038" y="396875"/>
            <a:ext cx="3352800" cy="320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D:\Desktop\CollageMaker_20211006_095014761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761038" y="396875"/>
            <a:ext cx="3352800" cy="3317558"/>
          </a:xfrm>
          <a:prstGeom prst="rect">
            <a:avLst/>
          </a:prstGeom>
          <a:noFill/>
        </p:spPr>
      </p:pic>
      <p:pic>
        <p:nvPicPr>
          <p:cNvPr id="8195" name="Picture 3" descr="D:\Desktop\CollageMaker_20211006_095640329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6585744" y="3714433"/>
            <a:ext cx="4659311" cy="2789239"/>
          </a:xfrm>
          <a:prstGeom prst="rect">
            <a:avLst/>
          </a:prstGeom>
          <a:noFill/>
        </p:spPr>
      </p:pic>
      <p:pic>
        <p:nvPicPr>
          <p:cNvPr id="8196" name="Picture 4" descr="D:\Desktop\CollageMaker_20210812_100859479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8808719" y="396875"/>
            <a:ext cx="3383281" cy="33175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993775" y="365125"/>
            <a:ext cx="6351588" cy="6111875"/>
          </a:xfrm>
        </p:spPr>
        <p:txBody>
          <a:bodyPr/>
          <a:lstStyle/>
          <a:p>
            <a:pPr eaLnBrk="1" hangingPunct="1"/>
            <a:r>
              <a:rPr lang="ru-RU" sz="2400" smtClean="0">
                <a:solidFill>
                  <a:srgbClr val="7030A0"/>
                </a:solidFill>
                <a:latin typeface="Verdana" pitchFamily="34" charset="0"/>
              </a:rPr>
              <a:t>Активно развиваются речевые способности. </a:t>
            </a:r>
            <a:br>
              <a:rPr lang="ru-RU" sz="24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400" smtClean="0">
                <a:solidFill>
                  <a:srgbClr val="7030A0"/>
                </a:solidFill>
                <a:latin typeface="Verdana" pitchFamily="34" charset="0"/>
              </a:rPr>
              <a:t>Увеличивается словарный запас.</a:t>
            </a:r>
            <a:br>
              <a:rPr lang="ru-RU" sz="24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400" smtClean="0">
                <a:solidFill>
                  <a:srgbClr val="7030A0"/>
                </a:solidFill>
                <a:latin typeface="Verdana" pitchFamily="34" charset="0"/>
              </a:rPr>
              <a:t> Улучшается звукопроизношение.</a:t>
            </a:r>
            <a:br>
              <a:rPr lang="ru-RU" sz="24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400" smtClean="0">
                <a:solidFill>
                  <a:srgbClr val="7030A0"/>
                </a:solidFill>
                <a:latin typeface="Verdana" pitchFamily="34" charset="0"/>
              </a:rPr>
              <a:t> Дети способны четко выражать свои мысли. </a:t>
            </a:r>
            <a:br>
              <a:rPr lang="ru-RU" sz="24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400" smtClean="0">
                <a:solidFill>
                  <a:srgbClr val="7030A0"/>
                </a:solidFill>
                <a:latin typeface="Verdana" pitchFamily="34" charset="0"/>
              </a:rPr>
              <a:t>Они могут описать свои ощущения, рассказать, как выглядит предмет, пересказать небольшой рассказ.</a:t>
            </a:r>
            <a:br>
              <a:rPr lang="ru-RU" sz="24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400" smtClean="0">
                <a:solidFill>
                  <a:srgbClr val="7030A0"/>
                </a:solidFill>
                <a:latin typeface="Verdana" pitchFamily="34" charset="0"/>
              </a:rPr>
              <a:t>У детей развивается связная речь, формируется грамматическое чутье. Они учатся согласовывать слова, употреблять предлоги.</a:t>
            </a:r>
            <a:br>
              <a:rPr lang="ru-RU" sz="24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400" b="1" i="1" smtClean="0">
                <a:solidFill>
                  <a:srgbClr val="7030A0"/>
                </a:solidFill>
                <a:latin typeface="Verdana" pitchFamily="34" charset="0"/>
              </a:rPr>
              <a:t>Совет №8</a:t>
            </a:r>
            <a:br>
              <a:rPr lang="ru-RU" sz="2400" b="1" i="1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400" smtClean="0">
                <a:solidFill>
                  <a:srgbClr val="7030A0"/>
                </a:solidFill>
                <a:latin typeface="Verdana" pitchFamily="34" charset="0"/>
              </a:rPr>
              <a:t>Если у ребенка остаются проблемы со звукопроизношением, не оставляйте эту проблему без внимания — обратитесь к логопеду.</a:t>
            </a:r>
            <a:r>
              <a:rPr lang="ru-RU" sz="2800" smtClean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smtClean="0">
                <a:solidFill>
                  <a:srgbClr val="7030A0"/>
                </a:solidFill>
                <a:latin typeface="Verdana" pitchFamily="34" charset="0"/>
              </a:rPr>
            </a:br>
            <a:endParaRPr lang="ru-RU" sz="2800" smtClean="0"/>
          </a:p>
        </p:txBody>
      </p:sp>
      <p:pic>
        <p:nvPicPr>
          <p:cNvPr id="14339" name="Picture 2" descr="http://do.ngs24.ru/preview/do/019cc156b3cb5382e3db5254f9703f83_1442243804_1000_8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04125" y="1189038"/>
            <a:ext cx="4029075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613400" cy="5373688"/>
          </a:xfrm>
        </p:spPr>
        <p:txBody>
          <a:bodyPr/>
          <a:lstStyle/>
          <a:p>
            <a:pPr eaLnBrk="1" hangingPunct="1"/>
            <a:r>
              <a:rPr lang="ru-RU" sz="1800" b="1" smtClean="0">
                <a:solidFill>
                  <a:srgbClr val="7030A0"/>
                </a:solidFill>
                <a:latin typeface="Verdana" pitchFamily="34" charset="0"/>
              </a:rPr>
              <a:t>Социальное поведение</a:t>
            </a:r>
            <a:br>
              <a:rPr lang="ru-RU" sz="1800" b="1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1800" smtClean="0">
                <a:solidFill>
                  <a:srgbClr val="7030A0"/>
                </a:solidFill>
                <a:latin typeface="Verdana" pitchFamily="34" charset="0"/>
              </a:rPr>
              <a:t>Средний дошкольник еще не осознает правила поведения и различные социальные нормы, он импульсивен.</a:t>
            </a:r>
            <a:br>
              <a:rPr lang="ru-RU" sz="18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1800" smtClean="0">
                <a:solidFill>
                  <a:srgbClr val="7030A0"/>
                </a:solidFill>
                <a:latin typeface="Verdana" pitchFamily="34" charset="0"/>
              </a:rPr>
              <a:t> Вместе с тем, у него уже формируется общее представление о том, как нужно себя правильно вести в обществе. </a:t>
            </a:r>
            <a:br>
              <a:rPr lang="ru-RU" sz="18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1800" smtClean="0">
                <a:solidFill>
                  <a:srgbClr val="7030A0"/>
                </a:solidFill>
                <a:latin typeface="Verdana" pitchFamily="34" charset="0"/>
              </a:rPr>
              <a:t>Он хорошо понимает, что значит плохой поступок. Причем, ребенок способен выявлять признаки нехорошего поведения не только у своих сверстников, но и у себя самого. Он сильно переживает, если нашкодит, поскольку понимает, что это плохо. Поэтому взрослые могут регулировать его поведение.</a:t>
            </a:r>
            <a:br>
              <a:rPr lang="ru-RU" sz="18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1800" smtClean="0">
                <a:solidFill>
                  <a:srgbClr val="7030A0"/>
                </a:solidFill>
                <a:latin typeface="Verdana" pitchFamily="34" charset="0"/>
              </a:rPr>
              <a:t>Основные этические понятия только начинают формироваться. </a:t>
            </a:r>
            <a:br>
              <a:rPr lang="ru-RU" sz="18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1800" smtClean="0">
                <a:solidFill>
                  <a:srgbClr val="7030A0"/>
                </a:solidFill>
                <a:latin typeface="Verdana" pitchFamily="34" charset="0"/>
              </a:rPr>
              <a:t>В ходе этого процесса ребенок больше внимания обращает не на нравоучения взрослых, а копирует их поступки и модель поведения.</a:t>
            </a:r>
            <a:br>
              <a:rPr lang="ru-RU" sz="18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1800" smtClean="0">
                <a:solidFill>
                  <a:srgbClr val="7030A0"/>
                </a:solidFill>
                <a:latin typeface="Verdana" pitchFamily="34" charset="0"/>
              </a:rPr>
              <a:t> Он готов прислушиваться к советам</a:t>
            </a:r>
            <a:endParaRPr lang="ru-RU" sz="1800" smtClean="0"/>
          </a:p>
        </p:txBody>
      </p:sp>
      <p:pic>
        <p:nvPicPr>
          <p:cNvPr id="15363" name="Picture 4" descr="https://placepic.ru/wp-content/uploads/2021/06/praktiko-znachimyj-proekt-chto-takoe-xorosho-i-chto-takoe-plox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51600" y="971636"/>
            <a:ext cx="5308600" cy="4767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251575" cy="58261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200" b="1" i="1" dirty="0" smtClean="0">
                <a:solidFill>
                  <a:srgbClr val="7030A0"/>
                </a:solidFill>
                <a:latin typeface="Verdana" pitchFamily="34" charset="0"/>
              </a:rPr>
              <a:t>Совет №9</a:t>
            </a:r>
            <a:br>
              <a:rPr lang="ru-RU" sz="2200" b="1" i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200" dirty="0" smtClean="0">
                <a:solidFill>
                  <a:srgbClr val="7030A0"/>
                </a:solidFill>
                <a:latin typeface="Verdana" pitchFamily="34" charset="0"/>
              </a:rPr>
              <a:t>Никогда при детях не делайте то, что запрещаете им. </a:t>
            </a:r>
            <a:br>
              <a:rPr lang="ru-RU" sz="2200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200" dirty="0" smtClean="0">
                <a:solidFill>
                  <a:srgbClr val="7030A0"/>
                </a:solidFill>
                <a:latin typeface="Verdana" pitchFamily="34" charset="0"/>
              </a:rPr>
              <a:t>Ваши требования должны быть обоснованными, тактичными. </a:t>
            </a:r>
            <a:br>
              <a:rPr lang="ru-RU" sz="2200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200" dirty="0" smtClean="0">
                <a:solidFill>
                  <a:srgbClr val="7030A0"/>
                </a:solidFill>
                <a:latin typeface="Verdana" pitchFamily="34" charset="0"/>
              </a:rPr>
              <a:t>Будьте последовательны и терпеливы.</a:t>
            </a:r>
            <a:br>
              <a:rPr lang="ru-RU" sz="2200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200" dirty="0" smtClean="0">
                <a:solidFill>
                  <a:srgbClr val="7030A0"/>
                </a:solidFill>
                <a:latin typeface="Verdana" pitchFamily="34" charset="0"/>
              </a:rPr>
              <a:t>Дети уже умеют контролировать большинство своих эмоций. У них развивается эмоциональная отзывчивость. Они способны понимать чувства других людей, сопереживать.</a:t>
            </a:r>
            <a:br>
              <a:rPr lang="ru-RU" sz="2200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200" dirty="0" smtClean="0">
                <a:solidFill>
                  <a:srgbClr val="7030A0"/>
                </a:solidFill>
                <a:latin typeface="Verdana" pitchFamily="34" charset="0"/>
              </a:rPr>
              <a:t>Ребенок становится более усидчивым, покладистым и спокойным. Он может выполнять простые бытовые обязанности, однако быстро отвлекается, теряет интерес к труду и не всегда доводит начатое дело до конца.   </a:t>
            </a:r>
            <a:br>
              <a:rPr lang="ru-RU" sz="2200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200" b="1" i="1" dirty="0" smtClean="0">
                <a:solidFill>
                  <a:srgbClr val="7030A0"/>
                </a:solidFill>
                <a:latin typeface="Verdana" pitchFamily="34" charset="0"/>
              </a:rPr>
              <a:t>Совет №10</a:t>
            </a:r>
            <a:br>
              <a:rPr lang="ru-RU" sz="2200" b="1" i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200" dirty="0" smtClean="0">
                <a:solidFill>
                  <a:srgbClr val="7030A0"/>
                </a:solidFill>
                <a:latin typeface="Verdana" pitchFamily="34" charset="0"/>
              </a:rPr>
              <a:t>Если ребенок не закончил начатое дело, не ругайте его, а предложите доделать все вместе, заинтересуйте каким-то поощрением.</a:t>
            </a:r>
            <a:r>
              <a:rPr lang="ru-RU" dirty="0" smtClean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dirty="0" smtClean="0">
                <a:solidFill>
                  <a:srgbClr val="7030A0"/>
                </a:solidFill>
                <a:latin typeface="Verdana" pitchFamily="34" charset="0"/>
              </a:rPr>
            </a:br>
            <a:endParaRPr lang="x-none" dirty="0"/>
          </a:p>
        </p:txBody>
      </p:sp>
      <p:pic>
        <p:nvPicPr>
          <p:cNvPr id="16387" name="Picture 4" descr="https://i.pinimg.com/originals/76/a3/8b/76a38b633eef51e6503c8a19a05686ff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089775" y="1146175"/>
            <a:ext cx="4278313" cy="386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838200" y="346075"/>
            <a:ext cx="6731000" cy="5172075"/>
          </a:xfrm>
        </p:spPr>
        <p:txBody>
          <a:bodyPr/>
          <a:lstStyle/>
          <a:p>
            <a:pPr eaLnBrk="1" hangingPunct="1"/>
            <a:r>
              <a:rPr lang="ru-RU" sz="2000" b="1" smtClean="0">
                <a:solidFill>
                  <a:srgbClr val="7030A0"/>
                </a:solidFill>
                <a:latin typeface="Verdana" pitchFamily="34" charset="0"/>
              </a:rPr>
              <a:t>У детей в возрасте 4-5 лет</a:t>
            </a:r>
            <a:br>
              <a:rPr lang="ru-RU" sz="2000" b="1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000" b="1" smtClean="0">
                <a:solidFill>
                  <a:srgbClr val="7030A0"/>
                </a:solidFill>
                <a:latin typeface="Verdana" pitchFamily="34" charset="0"/>
              </a:rPr>
              <a:t> возрастает потребность в общении, поиске друзей. </a:t>
            </a:r>
            <a:br>
              <a:rPr lang="ru-RU" sz="2000" b="1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000" b="1" smtClean="0">
                <a:solidFill>
                  <a:srgbClr val="7030A0"/>
                </a:solidFill>
                <a:latin typeface="Verdana" pitchFamily="34" charset="0"/>
              </a:rPr>
              <a:t>К тому же от общения в деятельности (во время игры или прогулки), которое преобладает в младшем дошкольном возрасте, они переходят к личностному общению.</a:t>
            </a:r>
            <a:br>
              <a:rPr lang="ru-RU" sz="2000" b="1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000" b="1" smtClean="0">
                <a:solidFill>
                  <a:srgbClr val="7030A0"/>
                </a:solidFill>
                <a:latin typeface="Verdana" pitchFamily="34" charset="0"/>
              </a:rPr>
              <a:t>Повышается самостоятельность, ребенок способен проявлять инициативу. В этот период для него становится важным признание окружающих. </a:t>
            </a:r>
            <a:br>
              <a:rPr lang="ru-RU" sz="2000" b="1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000" b="1" smtClean="0">
                <a:solidFill>
                  <a:srgbClr val="7030A0"/>
                </a:solidFill>
                <a:latin typeface="Verdana" pitchFamily="34" charset="0"/>
              </a:rPr>
              <a:t>Он старается добиться их уважения, услышать одобрение своих действий. В таком возрасте дети очень обидчивы и эмоционально реагируют на критику.</a:t>
            </a:r>
            <a:r>
              <a:rPr lang="ru-RU" sz="2000" smtClean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0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000" smtClean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0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000" b="1" i="1" smtClean="0">
                <a:solidFill>
                  <a:srgbClr val="7030A0"/>
                </a:solidFill>
                <a:latin typeface="Verdana" pitchFamily="34" charset="0"/>
              </a:rPr>
              <a:t> Совет №11</a:t>
            </a:r>
            <a:br>
              <a:rPr lang="ru-RU" sz="2000" b="1" i="1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000" u="sng" smtClean="0">
                <a:solidFill>
                  <a:srgbClr val="7030A0"/>
                </a:solidFill>
                <a:latin typeface="Verdana" pitchFamily="34" charset="0"/>
                <a:hlinkClick r:id="rId2"/>
              </a:rPr>
              <a:t>Почаще хвалите ребенка</a:t>
            </a:r>
            <a:r>
              <a:rPr lang="ru-RU" sz="2000" smtClean="0">
                <a:solidFill>
                  <a:srgbClr val="7030A0"/>
                </a:solidFill>
                <a:latin typeface="Verdana" pitchFamily="34" charset="0"/>
              </a:rPr>
              <a:t>, обнимайте. </a:t>
            </a:r>
            <a:br>
              <a:rPr lang="ru-RU" sz="20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000" smtClean="0">
                <a:solidFill>
                  <a:srgbClr val="7030A0"/>
                </a:solidFill>
                <a:latin typeface="Verdana" pitchFamily="34" charset="0"/>
              </a:rPr>
              <a:t>Говорите, что гордитесь им, довольны </a:t>
            </a:r>
            <a:br>
              <a:rPr lang="ru-RU" sz="200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000" smtClean="0">
                <a:solidFill>
                  <a:srgbClr val="7030A0"/>
                </a:solidFill>
                <a:latin typeface="Verdana" pitchFamily="34" charset="0"/>
              </a:rPr>
              <a:t>его поведением или поступком</a:t>
            </a:r>
            <a:endParaRPr lang="ru-RU" sz="2000" smtClean="0"/>
          </a:p>
        </p:txBody>
      </p:sp>
      <p:pic>
        <p:nvPicPr>
          <p:cNvPr id="17411" name="Picture 4" descr="https://psy-files.ru/wp-content/uploads/3/5/e/35ee5c032799865cfe8f2b7151aa5ab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02488" y="703263"/>
            <a:ext cx="4516437" cy="455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773738" cy="5751513"/>
          </a:xfrm>
        </p:spPr>
        <p:txBody>
          <a:bodyPr/>
          <a:lstStyle/>
          <a:p>
            <a:pPr eaLnBrk="1" hangingPunct="1"/>
            <a:r>
              <a:rPr lang="ru-RU" sz="1600" b="1" smtClean="0">
                <a:solidFill>
                  <a:srgbClr val="7030A0"/>
                </a:solidFill>
                <a:latin typeface="Verdana" pitchFamily="34" charset="0"/>
              </a:rPr>
              <a:t>Усиливается гендерное самосознание. </a:t>
            </a:r>
            <a:br>
              <a:rPr lang="ru-RU" sz="1600" b="1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1600" b="1" smtClean="0">
                <a:solidFill>
                  <a:srgbClr val="7030A0"/>
                </a:solidFill>
                <a:latin typeface="Verdana" pitchFamily="34" charset="0"/>
              </a:rPr>
              <a:t>Дети не только хорошо осознают свою половую принадлежность, но и учатся вести себя соответственно ей. Также расширяются их представления о половой принадлежности </a:t>
            </a:r>
            <a:br>
              <a:rPr lang="ru-RU" sz="1600" b="1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1600" b="1" smtClean="0">
                <a:solidFill>
                  <a:srgbClr val="7030A0"/>
                </a:solidFill>
                <a:latin typeface="Verdana" pitchFamily="34" charset="0"/>
              </a:rPr>
              <a:t>(мужской пол — мальчик, юноша, мужчина, сын, старик и т.д.). Они учатся различать мужские и женские профессии, понимать специфику поведения и общения с людьми разного пола.  </a:t>
            </a:r>
            <a:br>
              <a:rPr lang="ru-RU" sz="1600" b="1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1600" b="1" smtClean="0">
                <a:solidFill>
                  <a:srgbClr val="7030A0"/>
                </a:solidFill>
                <a:latin typeface="Verdana" pitchFamily="34" charset="0"/>
              </a:rPr>
              <a:t>Средний дошкольник может анализировать свое самочувствие, начинает обращать внимание на свое здоровье. В случае недомогания способен сообщить об этом взрослому и объяснить в чем проблема.</a:t>
            </a:r>
            <a:br>
              <a:rPr lang="ru-RU" sz="1600" b="1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1600" b="1" smtClean="0">
                <a:solidFill>
                  <a:srgbClr val="7030A0"/>
                </a:solidFill>
                <a:latin typeface="Verdana" pitchFamily="34" charset="0"/>
              </a:rPr>
              <a:t>Информация  о возрастных особенностях детей является одним из способов осуществления активного сотрудничества между семьей и дошкольным учреждением. Благодаря такой </a:t>
            </a:r>
            <a:r>
              <a:rPr lang="ru-RU" sz="1600" b="1" u="sng" smtClean="0">
                <a:solidFill>
                  <a:srgbClr val="7030A0"/>
                </a:solidFill>
                <a:latin typeface="Verdana" pitchFamily="34" charset="0"/>
                <a:hlinkClick r:id="rId2"/>
              </a:rPr>
              <a:t>педагогической поддержке</a:t>
            </a:r>
            <a:r>
              <a:rPr lang="ru-RU" sz="1600" b="1" smtClean="0">
                <a:solidFill>
                  <a:srgbClr val="7030A0"/>
                </a:solidFill>
                <a:latin typeface="Verdana" pitchFamily="34" charset="0"/>
              </a:rPr>
              <a:t> родители смогут правильно выстроить свои взаимоотношения с малышом, что поспособствует формированию у  дошкольника высокой самооценки. Ребенок станет более уверенным, овладеет навыками и способностями, полезными для дальнейшей жизни.</a:t>
            </a:r>
            <a:r>
              <a:rPr lang="ru-RU" sz="1600" smtClean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1600" smtClean="0">
                <a:solidFill>
                  <a:srgbClr val="7030A0"/>
                </a:solidFill>
                <a:latin typeface="Verdana" pitchFamily="34" charset="0"/>
              </a:rPr>
            </a:br>
            <a:endParaRPr lang="ru-RU" sz="1600" smtClean="0"/>
          </a:p>
        </p:txBody>
      </p:sp>
      <p:pic>
        <p:nvPicPr>
          <p:cNvPr id="18435" name="Picture 4" descr="https://abisoghomyan.files.wordpress.com/2013/05/0007477466z-849x565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11938" y="1079499"/>
            <a:ext cx="5095007" cy="404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1188" y="1166813"/>
            <a:ext cx="5662612" cy="4887912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  <a:t>СПАСИБО ЗА ВНИМАНИЕ</a:t>
            </a:r>
            <a:b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  <a:t>воспитатель: Морозова Д.О.</a:t>
            </a:r>
            <a:b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b="1" i="1" dirty="0" smtClean="0">
                <a:solidFill>
                  <a:srgbClr val="7030A0"/>
                </a:solidFill>
                <a:latin typeface="Verdana" pitchFamily="34" charset="0"/>
              </a:rPr>
            </a:br>
            <a:endParaRPr lang="x-none" dirty="0"/>
          </a:p>
        </p:txBody>
      </p:sp>
      <p:pic>
        <p:nvPicPr>
          <p:cNvPr id="29" name="Picture 2" descr="C:\Users\Люда\Desktop\StalnovaLA.jpg"/>
          <p:cNvPicPr>
            <a:picLocks noChangeAspect="1" noChangeArrowheads="1"/>
          </p:cNvPicPr>
          <p:nvPr/>
        </p:nvPicPr>
        <p:blipFill>
          <a:blip r:embed="rId2" cstate="screen"/>
          <a:stretch>
            <a:fillRect/>
          </a:stretch>
        </p:blipFill>
        <p:spPr bwMode="auto">
          <a:xfrm>
            <a:off x="488950" y="1166813"/>
            <a:ext cx="4178300" cy="52181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147</Words>
  <Application>Microsoft Macintosh PowerPoint</Application>
  <PresentationFormat>Произвольный</PresentationFormat>
  <Paragraphs>44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Office Theme</vt:lpstr>
      <vt:lpstr>Презентация для родителей на тему:  Возрастные особенности детей 4-5 лет. </vt:lpstr>
      <vt:lpstr>Возраст 4-5 лет  — это период  относительного спокойствия,  который проходит без  резких скачков или кризисов.  Вместе с тем, темпы развития  ребенка не снижаются.  Происходят изменения во всех сферах его жизни</vt:lpstr>
      <vt:lpstr>Физическое развитие Дети среднего дошкольного возраста очень активны, у них отмечается постоянная потребность в движении. Это связано с некоторыми физиологическими особенностями их организма:</vt:lpstr>
      <vt:lpstr>*процесс окостенения позвоночника еще продолжается, позвоночник довольно гибкий и может деформироваться при длительных статических позах; происходит развитие крупных мышечных групп, поэтому необходимы регулярные посильные нагрузки. </vt:lpstr>
      <vt:lpstr>              </vt:lpstr>
      <vt:lpstr>Совет №1 Предоставляйте ребенку возможности для активной подвижной деятельности.  Не допускайте его переутомления (бледный вид, отдышка, потеря координации).  Своевременно изменяйте нагрузку и вид деятельности.  Не разрешайте выполнять силовые упражнения. </vt:lpstr>
      <vt:lpstr>Психологическое развитие   Мышление среднего дошкольника переходит на новый уровень — появляется образное мышление. Познание происходит на основе практических действий. Дети могут сопоставлять предметы по форме,  находить подобные,  группировать по  существенным признакам. </vt:lpstr>
      <vt:lpstr>****</vt:lpstr>
      <vt:lpstr>Совет №4 Читайте детям сказки.  Просите их пересказывать услышанное. У средних дошкольников улучшается внимание, оно становится более устойчивым. Дети способны сосредоточенно заниматься одним видом деятельности в течение 15-20 минут. Активно развивается воображение. Ребенок много фантазирует, придумывает вымышленных друзей, создает вокруг себя сказочный мир. Он мечтает о собственных сверхвозможностях, большом признании его заслуг. Благодаря развитому воображению ребенок может понять то, что он сам не видел, но о чем ему подробно и понятно расскажут. Вследствие бурной фантазии у него могут появиться страхи. Совет №5 Не оставляйте детские страхи без внимания.  Обсуждайте с ребенком то, что его пугает.  Поищите информацию, как можно  избавиться от страхов и в случае  необходимости обращайтесь к специалистам</vt:lpstr>
      <vt:lpstr>Преобладающим видом деятельности  остается игра.  Изменяется ее содержание и усложняются формы проведения. Появляются ролевые игры.  Содержание игры акцентируется на обыгрывании отношений между людьми. У детей могут возникать конфликты при распределении ролей. Совет №6 С 4 лет нужно предлагать детям  игры, соответствующие его полу</vt:lpstr>
      <vt:lpstr> В этом возрасте дети активно и с удовольствием осваивают различные виды творческой деятельности.  Им очень нравится рисовать.  У детей активно развивается мелкая моторика. Совет №7 Рисуйте с детьми, занимайтесь художественной лепкой, учите их петь и танцевать.  Пытайтесь их увлечь этими занятиями, а не заставлять. Предлагайте самые простые идеи для поделок.  Хвалите за выполненную работу. Некоторые поделки можно дарить кому-то из близких людей, чтобы ребенок увидел значимость своего труда.   </vt:lpstr>
      <vt:lpstr>Активно развиваются речевые способности.  Увеличивается словарный запас.  Улучшается звукопроизношение.  Дети способны четко выражать свои мысли.  Они могут описать свои ощущения, рассказать, как выглядит предмет, пересказать небольшой рассказ. У детей развивается связная речь, формируется грамматическое чутье. Они учатся согласовывать слова, употреблять предлоги. Совет №8 Если у ребенка остаются проблемы со звукопроизношением, не оставляйте эту проблему без внимания — обратитесь к логопеду. </vt:lpstr>
      <vt:lpstr>Социальное поведение Средний дошкольник еще не осознает правила поведения и различные социальные нормы, он импульсивен.  Вместе с тем, у него уже формируется общее представление о том, как нужно себя правильно вести в обществе.  Он хорошо понимает, что значит плохой поступок. Причем, ребенок способен выявлять признаки нехорошего поведения не только у своих сверстников, но и у себя самого. Он сильно переживает, если нашкодит, поскольку понимает, что это плохо. Поэтому взрослые могут регулировать его поведение. Основные этические понятия только начинают формироваться.  В ходе этого процесса ребенок больше внимания обращает не на нравоучения взрослых, а копирует их поступки и модель поведения.  Он готов прислушиваться к советам</vt:lpstr>
      <vt:lpstr>Совет №9 Никогда при детях не делайте то, что запрещаете им.  Ваши требования должны быть обоснованными, тактичными.  Будьте последовательны и терпеливы. Дети уже умеют контролировать большинство своих эмоций. У них развивается эмоциональная отзывчивость. Они способны понимать чувства других людей, сопереживать. Ребенок становится более усидчивым, покладистым и спокойным. Он может выполнять простые бытовые обязанности, однако быстро отвлекается, теряет интерес к труду и не всегда доводит начатое дело до конца.    Совет №10 Если ребенок не закончил начатое дело, не ругайте его, а предложите доделать все вместе, заинтересуйте каким-то поощрением. </vt:lpstr>
      <vt:lpstr>У детей в возрасте 4-5 лет  возрастает потребность в общении, поиске друзей.  К тому же от общения в деятельности (во время игры или прогулки), которое преобладает в младшем дошкольном возрасте, они переходят к личностному общению. Повышается самостоятельность, ребенок способен проявлять инициативу. В этот период для него становится важным признание окружающих.  Он старается добиться их уважения, услышать одобрение своих действий. В таком возрасте дети очень обидчивы и эмоционально реагируют на критику.   Совет №11 Почаще хвалите ребенка, обнимайте.  Говорите, что гордитесь им, довольны  его поведением или поступком</vt:lpstr>
      <vt:lpstr>Усиливается гендерное самосознание.  Дети не только хорошо осознают свою половую принадлежность, но и учатся вести себя соответственно ей. Также расширяются их представления о половой принадлежности  (мужской пол — мальчик, юноша, мужчина, сын, старик и т.д.). Они учатся различать мужские и женские профессии, понимать специфику поведения и общения с людьми разного пола.   Средний дошкольник может анализировать свое самочувствие, начинает обращать внимание на свое здоровье. В случае недомогания способен сообщить об этом взрослому и объяснить в чем проблема. Информация  о возрастных особенностях детей является одним из способов осуществления активного сотрудничества между семьей и дошкольным учреждением. Благодаря такой педагогической поддержке родители смогут правильно выстроить свои взаимоотношения с малышом, что поспособствует формированию у  дошкольника высокой самооценки. Ребенок станет более уверенным, овладеет навыками и способностями, полезными для дальнейшей жизни. </vt:lpstr>
      <vt:lpstr>    СПАСИБО ЗА ВНИМАНИЕ   воспитатель: Морозова Д.О.  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Microsoft Office User</dc:creator>
  <cp:lastModifiedBy>User</cp:lastModifiedBy>
  <cp:revision>27</cp:revision>
  <dcterms:created xsi:type="dcterms:W3CDTF">2022-05-10T09:14:09Z</dcterms:created>
  <dcterms:modified xsi:type="dcterms:W3CDTF">2022-10-05T15:41:10Z</dcterms:modified>
</cp:coreProperties>
</file>