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69" r:id="rId4"/>
    <p:sldId id="270" r:id="rId5"/>
    <p:sldId id="277" r:id="rId6"/>
    <p:sldId id="279" r:id="rId7"/>
    <p:sldId id="281" r:id="rId8"/>
    <p:sldId id="290" r:id="rId9"/>
    <p:sldId id="291" r:id="rId10"/>
    <p:sldId id="312" r:id="rId11"/>
    <p:sldId id="314" r:id="rId12"/>
    <p:sldId id="292" r:id="rId13"/>
    <p:sldId id="302" r:id="rId14"/>
    <p:sldId id="283" r:id="rId15"/>
    <p:sldId id="285" r:id="rId16"/>
    <p:sldId id="286" r:id="rId17"/>
    <p:sldId id="307" r:id="rId18"/>
    <p:sldId id="289" r:id="rId19"/>
    <p:sldId id="293" r:id="rId20"/>
    <p:sldId id="313" r:id="rId21"/>
    <p:sldId id="294" r:id="rId22"/>
    <p:sldId id="297" r:id="rId23"/>
    <p:sldId id="308" r:id="rId24"/>
    <p:sldId id="309" r:id="rId25"/>
    <p:sldId id="310" r:id="rId26"/>
    <p:sldId id="298" r:id="rId27"/>
    <p:sldId id="304" r:id="rId28"/>
    <p:sldId id="305" r:id="rId29"/>
  </p:sldIdLst>
  <p:sldSz cx="9144000" cy="6858000" type="screen4x3"/>
  <p:notesSz cx="6858000" cy="9144000"/>
  <p:custDataLst>
    <p:tags r:id="rId30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Arial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</p:clrMru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png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bg>
      <p:bgPr>
        <a:blipFill dpi="0"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43BE8-7BE0-4D98-A4A2-F714A272606E}" type="datetimeFigureOut">
              <a:rPr lang="ru-RU"/>
              <a:pPr>
                <a:defRPr/>
              </a:pPr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D9B05-F8D5-4B90-B98A-DFBEA5E37A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 userDrawn="1">
  <p:cSld name="Пользовательский макет">
    <p:bg>
      <p:bgPr>
        <a:blipFill dpi="0"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88047-AE45-4E8D-A044-97FC978F59F5}" type="datetimeFigureOut">
              <a:rPr lang="ru-RU"/>
              <a:pPr>
                <a:defRPr/>
              </a:pPr>
              <a:t>30.04.2026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C7EBA-99A9-4AF8-9F28-D290696C69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7F78C-CC6D-4DFE-9710-B3CBC885133F}" type="datetimeFigureOut">
              <a:rPr lang="ru-RU"/>
              <a:pPr>
                <a:defRPr/>
              </a:pPr>
              <a:t>30.04.2026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51B40-9326-4530-B2C2-46E16BE846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image" Target="../media/image3.jpeg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4FD110-F667-4DF6-B425-B8F7F48DC6F4}" type="datetimeFigureOut">
              <a:rPr lang="ru-RU"/>
              <a:pPr>
                <a:defRPr/>
              </a:pPr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5E46A-DD9B-4748-8BB0-7B7FF47794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56" r:id="rId3"/>
  </p:sldLayoutIdLst>
  <p:transition spd="slow"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Relationship Id="rId4" Type="http://schemas.openxmlformats.org/officeDocument/2006/relationships/image" Target="../media/image22.jpeg" /><Relationship Id="rId5" Type="http://schemas.openxmlformats.org/officeDocument/2006/relationships/image" Target="../media/image23.jpeg" /><Relationship Id="rId6" Type="http://schemas.openxmlformats.org/officeDocument/2006/relationships/image" Target="../media/image24.jpeg" /><Relationship Id="rId7" Type="http://schemas.openxmlformats.org/officeDocument/2006/relationships/image" Target="../media/image25.jpeg" /><Relationship Id="rId8" Type="http://schemas.openxmlformats.org/officeDocument/2006/relationships/image" Target="../media/image26.jpeg" /><Relationship Id="rId9" Type="http://schemas.openxmlformats.org/officeDocument/2006/relationships/image" Target="../media/image2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8.jpeg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1.jpeg" /><Relationship Id="rId3" Type="http://schemas.openxmlformats.org/officeDocument/2006/relationships/package" Target="../embeddings/_________Microsoft_Office_Word1.docx" TargetMode="Internal" /><Relationship Id="rId4" Type="http://schemas.openxmlformats.org/officeDocument/2006/relationships/image" Target="../media/image32.png" /><Relationship Id="rId5" Type="http://schemas.openxmlformats.org/officeDocument/2006/relationships/image" Target="../media/image33.jpeg" /><Relationship Id="rId6" Type="http://schemas.openxmlformats.org/officeDocument/2006/relationships/image" Target="../media/image34.jpeg" /><Relationship Id="rId7" Type="http://schemas.openxmlformats.org/officeDocument/2006/relationships/vmlDrawing" Target="../drawings/vmlDrawing1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Relationship Id="rId4" Type="http://schemas.openxmlformats.org/officeDocument/2006/relationships/image" Target="../media/image37.jpeg" /><Relationship Id="rId5" Type="http://schemas.openxmlformats.org/officeDocument/2006/relationships/image" Target="../media/image3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9.jpeg" /><Relationship Id="rId3" Type="http://schemas.openxmlformats.org/officeDocument/2006/relationships/image" Target="../media/image40.jpeg" /><Relationship Id="rId4" Type="http://schemas.openxmlformats.org/officeDocument/2006/relationships/image" Target="../media/image41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2.jpeg" /><Relationship Id="rId3" Type="http://schemas.openxmlformats.org/officeDocument/2006/relationships/image" Target="../media/image43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4.jpeg" /><Relationship Id="rId3" Type="http://schemas.openxmlformats.org/officeDocument/2006/relationships/image" Target="../media/image45.jpeg" /><Relationship Id="rId4" Type="http://schemas.openxmlformats.org/officeDocument/2006/relationships/image" Target="../media/image46.jpeg" /><Relationship Id="rId5" Type="http://schemas.openxmlformats.org/officeDocument/2006/relationships/image" Target="../media/image47.jpeg" /><Relationship Id="rId6" Type="http://schemas.openxmlformats.org/officeDocument/2006/relationships/image" Target="../media/image48.jpeg" /><Relationship Id="rId7" Type="http://schemas.openxmlformats.org/officeDocument/2006/relationships/image" Target="../media/image49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0.jpeg" /><Relationship Id="rId3" Type="http://schemas.openxmlformats.org/officeDocument/2006/relationships/image" Target="../media/image51.jpeg" /><Relationship Id="rId4" Type="http://schemas.openxmlformats.org/officeDocument/2006/relationships/image" Target="../media/image52.jpeg" /><Relationship Id="rId5" Type="http://schemas.openxmlformats.org/officeDocument/2006/relationships/image" Target="../media/image5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4.jpeg" /><Relationship Id="rId3" Type="http://schemas.openxmlformats.org/officeDocument/2006/relationships/image" Target="../media/image55.jpeg" /><Relationship Id="rId4" Type="http://schemas.openxmlformats.org/officeDocument/2006/relationships/image" Target="../media/image5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7.jpeg" /><Relationship Id="rId3" Type="http://schemas.openxmlformats.org/officeDocument/2006/relationships/image" Target="../media/image58.jpeg" /><Relationship Id="rId4" Type="http://schemas.openxmlformats.org/officeDocument/2006/relationships/image" Target="../media/image59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0.jpeg" /><Relationship Id="rId3" Type="http://schemas.openxmlformats.org/officeDocument/2006/relationships/image" Target="../media/image61.jpeg" /><Relationship Id="rId4" Type="http://schemas.openxmlformats.org/officeDocument/2006/relationships/image" Target="../media/image62.jpeg" /><Relationship Id="rId5" Type="http://schemas.openxmlformats.org/officeDocument/2006/relationships/image" Target="../media/image63.jpeg" /><Relationship Id="rId6" Type="http://schemas.openxmlformats.org/officeDocument/2006/relationships/image" Target="../media/image6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5.jpeg" /><Relationship Id="rId3" Type="http://schemas.openxmlformats.org/officeDocument/2006/relationships/image" Target="../media/image66.jpeg" /><Relationship Id="rId4" Type="http://schemas.openxmlformats.org/officeDocument/2006/relationships/image" Target="../media/image67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8.jpeg" /><Relationship Id="rId3" Type="http://schemas.openxmlformats.org/officeDocument/2006/relationships/image" Target="../media/image69.jpeg" /><Relationship Id="rId4" Type="http://schemas.openxmlformats.org/officeDocument/2006/relationships/image" Target="../media/image70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1.jpeg" /><Relationship Id="rId3" Type="http://schemas.openxmlformats.org/officeDocument/2006/relationships/image" Target="../media/image72.jpeg" /><Relationship Id="rId4" Type="http://schemas.openxmlformats.org/officeDocument/2006/relationships/image" Target="../media/image73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4.jpeg" /><Relationship Id="rId3" Type="http://schemas.openxmlformats.org/officeDocument/2006/relationships/image" Target="../media/image75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6.jpeg" /><Relationship Id="rId3" Type="http://schemas.openxmlformats.org/officeDocument/2006/relationships/image" Target="../media/image77.jpeg" /><Relationship Id="rId4" Type="http://schemas.openxmlformats.org/officeDocument/2006/relationships/image" Target="../media/image78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9.jpeg" /><Relationship Id="rId3" Type="http://schemas.openxmlformats.org/officeDocument/2006/relationships/image" Target="../media/image80.jpeg" /><Relationship Id="rId4" Type="http://schemas.openxmlformats.org/officeDocument/2006/relationships/image" Target="../media/image81.jpeg" /><Relationship Id="rId5" Type="http://schemas.openxmlformats.org/officeDocument/2006/relationships/image" Target="../media/image82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3.jpeg" /><Relationship Id="rId3" Type="http://schemas.openxmlformats.org/officeDocument/2006/relationships/image" Target="../media/image84.jpeg" /><Relationship Id="rId4" Type="http://schemas.openxmlformats.org/officeDocument/2006/relationships/image" Target="../media/image85.jpeg" /><Relationship Id="rId5" Type="http://schemas.openxmlformats.org/officeDocument/2006/relationships/image" Target="../media/image86.jpeg" /><Relationship Id="rId6" Type="http://schemas.openxmlformats.org/officeDocument/2006/relationships/image" Target="../media/image87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8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619672" y="692696"/>
            <a:ext cx="63073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детский сад общеразвивающего вида № 7 «Радуга»</a:t>
            </a:r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585243"/>
            <a:ext cx="8640960" cy="29238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Тематические акции - </a:t>
            </a:r>
          </a:p>
          <a:p>
            <a:pPr algn="ctr"/>
            <a:r>
              <a:rPr lang="ru-RU" sz="32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как одна из инновационных </a:t>
            </a:r>
          </a:p>
          <a:p>
            <a:pPr algn="ctr"/>
            <a:r>
              <a:rPr lang="ru-RU" sz="32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форм  работы </a:t>
            </a:r>
          </a:p>
          <a:p>
            <a:pPr algn="ctr"/>
            <a:r>
              <a:rPr lang="ru-RU" sz="32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  патриотическому воспитанию</a:t>
            </a:r>
          </a:p>
          <a:p>
            <a:pPr algn="ctr"/>
            <a:r>
              <a:rPr lang="ru-RU" sz="32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дошкольников</a:t>
            </a:r>
          </a:p>
          <a:p>
            <a:endParaRPr lang="ru-RU" sz="2400" b="1" cap="all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4653136"/>
            <a:ext cx="47820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Подготовила: Трофимова Н.А. воспитатель 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высшей квалификационной категории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</a:p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851920" y="6093296"/>
            <a:ext cx="1291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mtClean="0">
                <a:latin typeface="+mn-lt"/>
              </a:rPr>
              <a:t>г.Тейково</a:t>
            </a:r>
            <a:endParaRPr lang="ru-RU" b="1">
              <a:latin typeface="+mn-lt"/>
            </a:endParaRPr>
          </a:p>
        </p:txBody>
      </p:sp>
    </p:spTree>
  </p:cSld>
  <p:clrMapOvr>
    <a:masterClrMapping/>
  </p:clrMapOvr>
  <p:transition spd="slow"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142976" y="1428736"/>
            <a:ext cx="70567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« Детские годы, тот возраст, который мы считаем возрастом беззаботной радости, игры, сказки – это источник жизненного идеала. От того, что открылось ребенку в окружающем мире в годы детства, что изумило его и заставило плакать, оттого зависит, каким будет наш воспитанник.»</a:t>
            </a:r>
          </a:p>
          <a:p>
            <a:pPr algn="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                                                                                               В.А..Сухомлинский </a:t>
            </a:r>
            <a:endParaRPr lang="ru-RU" sz="24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slow"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467544" y="1000125"/>
            <a:ext cx="8319269" cy="50783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ru-RU" smtClean="0">
                <a:latin typeface="+mn-lt"/>
              </a:rPr>
              <a:t>     Патриотическое воспитание подрастающего поколения одна из самых актуальных задач нашего времени. Воспитание патриотических чувств необходимо начинать с дошкольного возраста, потому что именно на  данном этапе формируется личность ребенка.</a:t>
            </a:r>
          </a:p>
          <a:p>
            <a:r>
              <a:rPr lang="ru-RU" smtClean="0">
                <a:latin typeface="+mn-lt"/>
              </a:rPr>
              <a:t>     Содержание воспитания в соответствии с ФОП и ФГОС в ДОУ – это система ценностных отношений: к себе, к своей семье, к окружающим людям, к Родине, к планете Земля.</a:t>
            </a:r>
          </a:p>
          <a:p>
            <a:r>
              <a:rPr lang="ru-RU" smtClean="0">
                <a:latin typeface="+mn-lt"/>
              </a:rPr>
              <a:t>     Первые чувства патриотизма – доступны ли они детям? Мы знаем, что дошкольникам доступно чувство любви к семье, к родному краю, а это и есть начало патриотизма, который рождается в познании и формируется в целенаправленном воспитании.</a:t>
            </a:r>
          </a:p>
          <a:p>
            <a:r>
              <a:rPr lang="ru-RU" smtClean="0">
                <a:latin typeface="+mn-lt"/>
              </a:rPr>
              <a:t>     Дошкольный возраст – является лучшим периодом для начала формирования у ребёнка чувства патриотизма. Воспитание патриотизма у подрастающего поколения не реализуется само по себе, для этого необходима целенаправленная, систематическая работа педагога и родителей.                                                               </a:t>
            </a:r>
          </a:p>
          <a:p>
            <a:r>
              <a:rPr lang="ru-RU" smtClean="0">
                <a:latin typeface="+mn-lt"/>
              </a:rPr>
              <a:t>     Я  хочу остановиться на проведении тематических акций, направленных на  патриотическое воспитание  детей в нашей группе.</a:t>
            </a:r>
          </a:p>
          <a:p>
            <a:endParaRPr lang="ru-RU">
              <a:latin typeface="Calibri" panose="020f0502020204030204" pitchFamily="34" charset="0"/>
            </a:endParaRPr>
          </a:p>
        </p:txBody>
      </p:sp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1000124" y="500063"/>
            <a:ext cx="692946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Актуальность </a:t>
            </a:r>
          </a:p>
        </p:txBody>
      </p:sp>
    </p:spTree>
  </p:cSld>
  <p:clrMapOvr>
    <a:masterClrMapping/>
  </p:clrMapOvr>
  <p:transition spd="slow"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611560" y="980728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ЦЕЛЬ акций  </a:t>
            </a:r>
          </a:p>
          <a:p>
            <a:pPr algn="just"/>
            <a:r>
              <a:rPr lang="ru-RU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В</a:t>
            </a:r>
            <a:r>
              <a:rPr lang="ru-RU" smtClean="0">
                <a:latin typeface="+mn-lt"/>
              </a:rPr>
              <a:t>оспитание у дошкольников чувства патриотизма, любви к Родине, семье, родным местам. </a:t>
            </a:r>
          </a:p>
          <a:p>
            <a:pPr algn="just"/>
            <a:r>
              <a:rPr lang="ru-RU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 </a:t>
            </a:r>
            <a:endParaRPr lang="ru-RU" smtClean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2000240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ЗАДАЧИ акций</a:t>
            </a:r>
          </a:p>
          <a:p>
            <a:pPr algn="ctr"/>
            <a:endParaRPr lang="ru-RU" b="1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  <a:p>
            <a:pPr>
              <a:buFont typeface="Wingdings" pitchFamily="2" charset="2"/>
              <a:buChar char="ü"/>
            </a:pPr>
            <a:r>
              <a:rPr lang="ru-RU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воспитание у ребенка любви и привязанности к своей Родине, семье;</a:t>
            </a:r>
          </a:p>
          <a:p>
            <a:pPr>
              <a:buFont typeface="Wingdings" pitchFamily="2" charset="2"/>
              <a:buChar char="ü"/>
            </a:pPr>
            <a:r>
              <a:rPr lang="ru-RU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формирование гуманного отношения к людям, заботливое отношение к окружающему миру, городу;</a:t>
            </a:r>
          </a:p>
          <a:p>
            <a:pPr>
              <a:buFont typeface="Wingdings" pitchFamily="2" charset="2"/>
              <a:buChar char="ü"/>
            </a:pPr>
            <a:r>
              <a:rPr lang="ru-RU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формирование осознанно – бережного отношения в суждениях и поступках ко всему, что окружает детей;</a:t>
            </a:r>
          </a:p>
          <a:p>
            <a:pPr>
              <a:buFont typeface="Wingdings" pitchFamily="2" charset="2"/>
              <a:buChar char="ü"/>
            </a:pPr>
            <a:r>
              <a:rPr lang="ru-RU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привлечение семьи к сотрудничеству с детским садом в вопросах</a:t>
            </a:r>
          </a:p>
          <a:p>
            <a:r>
              <a:rPr lang="ru-RU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патриотического воспитания дошкольников.</a:t>
            </a:r>
            <a:endParaRPr lang="ru-RU" smtClean="0">
              <a:latin typeface="+mn-lt"/>
            </a:endParaRPr>
          </a:p>
          <a:p>
            <a:r>
              <a:rPr lang="ru-RU" smtClean="0"/>
              <a:t> </a:t>
            </a:r>
            <a:endParaRPr lang="ru-RU"/>
          </a:p>
        </p:txBody>
      </p:sp>
      <p:pic>
        <p:nvPicPr>
          <p:cNvPr id="3074" name="Picture 2" descr="C:\Users\Администратор\Desktop\фоны\d0023d409205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5720" y="4615456"/>
            <a:ext cx="3714776" cy="201507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Надпись 2"/>
          <p:cNvSpPr txBox="1">
            <a:spLocks noChangeArrowheads="1"/>
          </p:cNvSpPr>
          <p:nvPr/>
        </p:nvSpPr>
        <p:spPr bwMode="auto">
          <a:xfrm>
            <a:off x="467544" y="1124744"/>
            <a:ext cx="3289300" cy="1940957"/>
          </a:xfrm>
          <a:prstGeom prst="wedgeRoundRectCallou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Воспитанники  </a:t>
            </a:r>
            <a:r>
              <a:rPr lang="ru-RU" sz="1200" b="1" smtClean="0">
                <a:latin typeface="Times New Roman" pitchFamily="18" charset="0"/>
                <a:cs typeface="Arial" pitchFamily="34" charset="0"/>
              </a:rPr>
              <a:t>м</a:t>
            </a: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оей группы</a:t>
            </a:r>
            <a:r>
              <a:rPr kumimoji="0" lang="ru-RU" sz="12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                                   присоединились к  Всероссийской акции                     «Сирень Победы, которая проходила                                            в нашем городе Тейково</a:t>
            </a:r>
            <a:r>
              <a:rPr kumimoji="0" lang="ru-RU" sz="12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в</a:t>
            </a: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Летнем саду.</a:t>
            </a:r>
            <a:r>
              <a:rPr kumimoji="0" lang="ru-RU" sz="12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</a:t>
            </a:r>
            <a:r>
              <a:rPr lang="ru-RU" sz="1200" b="1" smtClean="0">
                <a:latin typeface="Times New Roman" pitchFamily="18" charset="0"/>
                <a:cs typeface="Arial" pitchFamily="34" charset="0"/>
              </a:rPr>
              <a:t>Участники акции высадили   сирень – один из символов Победы в Великой Отечественной войне. Благоустраивать свою малую Родину за себя и за тех, кто не вернулся с фронта – наш общий долг.</a:t>
            </a:r>
            <a:endParaRPr kumimoji="0" lang="ru-RU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1640" y="404664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Всероссийская акция    «Сирень Победы !»</a:t>
            </a:r>
          </a:p>
          <a:p>
            <a:endParaRPr lang="ru-RU" sz="24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Рисунок 4" descr="20180508_110720.jpg"/>
          <p:cNvPicPr/>
          <p:nvPr/>
        </p:nvPicPr>
        <p:blipFill>
          <a:blip r:embed="rId2"/>
          <a:srcRect t="19591" b="19006"/>
          <a:stretch>
            <a:fillRect/>
          </a:stretch>
        </p:blipFill>
        <p:spPr>
          <a:xfrm>
            <a:off x="2357422" y="3429000"/>
            <a:ext cx="2160240" cy="2998686"/>
          </a:xfrm>
          <a:prstGeom prst="rect">
            <a:avLst/>
          </a:prstGeom>
        </p:spPr>
      </p:pic>
      <p:pic>
        <p:nvPicPr>
          <p:cNvPr id="6" name="Рисунок 5" descr="20180508_110630.jpg"/>
          <p:cNvPicPr/>
          <p:nvPr/>
        </p:nvPicPr>
        <p:blipFill>
          <a:blip r:embed="rId3"/>
          <a:srcRect t="11236" b="8146"/>
          <a:stretch>
            <a:fillRect/>
          </a:stretch>
        </p:blipFill>
        <p:spPr>
          <a:xfrm>
            <a:off x="5220072" y="3429000"/>
            <a:ext cx="2160240" cy="3024336"/>
          </a:xfrm>
          <a:prstGeom prst="rect">
            <a:avLst/>
          </a:prstGeom>
        </p:spPr>
      </p:pic>
      <p:pic>
        <p:nvPicPr>
          <p:cNvPr id="7" name="Рисунок 6" descr="20180508_110859.jpg"/>
          <p:cNvPicPr/>
          <p:nvPr/>
        </p:nvPicPr>
        <p:blipFill>
          <a:blip r:embed="rId4"/>
          <a:srcRect l="10231" r="11221"/>
          <a:stretch>
            <a:fillRect/>
          </a:stretch>
        </p:blipFill>
        <p:spPr>
          <a:xfrm>
            <a:off x="4860032" y="980728"/>
            <a:ext cx="3285008" cy="2232248"/>
          </a:xfrm>
          <a:prstGeom prst="rect">
            <a:avLst/>
          </a:prstGeom>
        </p:spPr>
      </p:pic>
      <p:pic>
        <p:nvPicPr>
          <p:cNvPr id="2050" name="Picture 2" descr="C:\Users\Администратор\Desktop\фоны\d0023d409205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4857760"/>
            <a:ext cx="2677786" cy="145255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043608" y="142852"/>
            <a:ext cx="748883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Городская Акция </a:t>
            </a:r>
          </a:p>
          <a:p>
            <a:pPr algn="ctr"/>
            <a:r>
              <a:rPr lang="ru-RU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«Мы Правнуки Великой Победы. Бессмертный полк»</a:t>
            </a:r>
          </a:p>
          <a:p>
            <a:pPr algn="ctr"/>
            <a:endParaRPr lang="ru-RU" b="1" cap="all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/>
          </a:p>
        </p:txBody>
      </p:sp>
      <p:pic>
        <p:nvPicPr>
          <p:cNvPr id="3" name="Рисунок 2" descr="20180509_095354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67544" y="908720"/>
            <a:ext cx="4584861" cy="2646056"/>
          </a:xfrm>
          <a:prstGeom prst="rect">
            <a:avLst/>
          </a:prstGeom>
        </p:spPr>
      </p:pic>
      <p:pic>
        <p:nvPicPr>
          <p:cNvPr id="4" name="Рисунок 3" descr="C:\Users\алена\Desktop\IMG-20180509-WA0002.jpg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827584" y="3645024"/>
            <a:ext cx="3960440" cy="297065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TextBox 4"/>
          <p:cNvSpPr txBox="1"/>
          <p:nvPr/>
        </p:nvSpPr>
        <p:spPr>
          <a:xfrm>
            <a:off x="5500694" y="1285860"/>
            <a:ext cx="3428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Вместе  со своими воспитанниками с портретами родственников - фронтовиков  прошли в колонне «Правнуки Великой Победы»</a:t>
            </a:r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Samsung\Desktop\на семинар 23г\IMG_20220513_034312.jpg"/>
          <p:cNvPicPr>
            <a:picLocks noChangeAspect="1" noChangeArrowheads="1"/>
          </p:cNvPicPr>
          <p:nvPr/>
        </p:nvPicPr>
        <p:blipFill>
          <a:blip r:embed="rId4"/>
          <a:srcRect b="7690"/>
          <a:stretch>
            <a:fillRect/>
          </a:stretch>
        </p:blipFill>
        <p:spPr bwMode="auto">
          <a:xfrm>
            <a:off x="5868144" y="3068960"/>
            <a:ext cx="2304256" cy="338437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1" name="Picture 3" descr="F:\аттестация подтверждение\Н.А фото с детьми\DSC05883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35685" y="4437112"/>
            <a:ext cx="2808323" cy="210616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642910" y="500042"/>
            <a:ext cx="3857652" cy="22860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F:\к педсовету18г\DSC02762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2924944"/>
            <a:ext cx="2609476" cy="1957030"/>
          </a:xfrm>
          <a:prstGeom prst="rect">
            <a:avLst/>
          </a:prstGeom>
          <a:noFill/>
        </p:spPr>
      </p:pic>
      <p:pic>
        <p:nvPicPr>
          <p:cNvPr id="2050" name="Picture 2" descr="F:\аттестация подтверждение\Н.А фото с детьми\DSC05891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214942" y="500042"/>
            <a:ext cx="3429158" cy="257176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500042"/>
            <a:ext cx="35719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>
                <a:latin typeface="Times New Roman" pitchFamily="18" charset="0"/>
                <a:cs typeface="Times New Roman" pitchFamily="18" charset="0"/>
              </a:rPr>
              <a:t>Уже стало традицией к Дню Победы я с дошкольниками  посещаю Стену памяти и возлагаем цветы к Монументу Славы в память о тейковчанах, погибших  в бою за Родину в ВОВ. 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G:\Новая папка\IMG_1053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5357818" y="3429000"/>
            <a:ext cx="3286148" cy="235745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763688" y="332656"/>
            <a:ext cx="6239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Городская акция «Я - помню! Я - горжусь!»</a:t>
            </a:r>
            <a:endParaRPr lang="ru-RU" sz="2400">
              <a:latin typeface="+mn-lt"/>
            </a:endParaRPr>
          </a:p>
        </p:txBody>
      </p:sp>
      <p:pic>
        <p:nvPicPr>
          <p:cNvPr id="5122" name="Picture 2" descr="C:\Users\Samsung\Desktop\на семинар 23г\IMG-20220505-WA002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42910" y="3000372"/>
            <a:ext cx="2725024" cy="3444676"/>
          </a:xfrm>
          <a:prstGeom prst="rect">
            <a:avLst/>
          </a:prstGeom>
          <a:noFill/>
        </p:spPr>
      </p:pic>
      <p:pic>
        <p:nvPicPr>
          <p:cNvPr id="2050" name="Picture 2" descr="G:\Новая папка\IMG_1069.PNG"/>
          <p:cNvPicPr>
            <a:picLocks noChangeAspect="1" noChangeArrowheads="1"/>
          </p:cNvPicPr>
          <p:nvPr/>
        </p:nvPicPr>
        <p:blipFill>
          <a:blip r:embed="rId3"/>
          <a:srcRect l="23381" t="25000" r="18496"/>
          <a:stretch>
            <a:fillRect/>
          </a:stretch>
        </p:blipFill>
        <p:spPr bwMode="auto">
          <a:xfrm>
            <a:off x="5715008" y="4572008"/>
            <a:ext cx="2857520" cy="1870362"/>
          </a:xfrm>
          <a:prstGeom prst="rect">
            <a:avLst/>
          </a:prstGeom>
          <a:noFill/>
        </p:spPr>
      </p:pic>
      <p:pic>
        <p:nvPicPr>
          <p:cNvPr id="2051" name="Picture 3" descr="G:\Новая папка\IMG_1070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72000" y="857232"/>
            <a:ext cx="3711714" cy="2510338"/>
          </a:xfrm>
          <a:prstGeom prst="rect">
            <a:avLst/>
          </a:prstGeom>
          <a:noFill/>
        </p:spPr>
      </p:pic>
      <p:pic>
        <p:nvPicPr>
          <p:cNvPr id="2052" name="Picture 4" descr="G:\Новая папка\IMG_1071.PNG"/>
          <p:cNvPicPr>
            <a:picLocks noChangeAspect="1" noChangeArrowheads="1"/>
          </p:cNvPicPr>
          <p:nvPr/>
        </p:nvPicPr>
        <p:blipFill>
          <a:blip r:embed="rId5"/>
          <a:srcRect l="23949" t="16128" r="17671"/>
          <a:stretch>
            <a:fillRect/>
          </a:stretch>
        </p:blipFill>
        <p:spPr bwMode="auto">
          <a:xfrm>
            <a:off x="3786182" y="3500438"/>
            <a:ext cx="2643206" cy="185738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7158" y="714356"/>
            <a:ext cx="37147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/>
              <a:t>В предверии празднования годовщины Победы в Великой Отечественной войне, мои воспитанники приняли  участие  в (акции)  городском фестивале  детского творчества «Я – помню! Я – горжусь!».  За участие в акции дети награждены дипломами и памятными подарками.</a:t>
            </a:r>
          </a:p>
          <a:p>
            <a:endParaRPr lang="ru-RU"/>
          </a:p>
        </p:txBody>
      </p:sp>
    </p:spTree>
  </p:cSld>
  <p:clrMapOvr>
    <a:masterClrMapping/>
  </p:clrMapOvr>
  <p:transition spd="slow"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339752" y="332656"/>
            <a:ext cx="41068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«Рисуем Победу»</a:t>
            </a:r>
            <a:endParaRPr lang="ru-RU" sz="2800">
              <a:latin typeface="+mn-lt"/>
            </a:endParaRPr>
          </a:p>
        </p:txBody>
      </p:sp>
      <p:pic>
        <p:nvPicPr>
          <p:cNvPr id="3074" name="Picture 2" descr="G:\Новая папка\IMG_1072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928926" y="2571744"/>
            <a:ext cx="3290953" cy="21621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7" name="Picture 5" descr="G:\Новая папка\IMG_1087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072330" y="714356"/>
            <a:ext cx="1514458" cy="2786081"/>
          </a:xfrm>
          <a:prstGeom prst="rect">
            <a:avLst/>
          </a:prstGeom>
          <a:noFill/>
        </p:spPr>
      </p:pic>
      <p:pic>
        <p:nvPicPr>
          <p:cNvPr id="3078" name="Picture 6" descr="G:\Новая папка\IMG_1057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57158" y="3571876"/>
            <a:ext cx="1657334" cy="2317866"/>
          </a:xfrm>
          <a:prstGeom prst="rect">
            <a:avLst/>
          </a:prstGeom>
          <a:noFill/>
        </p:spPr>
      </p:pic>
      <p:pic>
        <p:nvPicPr>
          <p:cNvPr id="3079" name="Picture 7" descr="G:\Новая папка\IMG_1058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7000892" y="3786190"/>
            <a:ext cx="1585895" cy="2206463"/>
          </a:xfrm>
          <a:prstGeom prst="rect">
            <a:avLst/>
          </a:prstGeom>
          <a:noFill/>
        </p:spPr>
      </p:pic>
      <p:pic>
        <p:nvPicPr>
          <p:cNvPr id="3080" name="Picture 8" descr="G:\Новая папка\IMG_1059.PN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2214546" y="4857760"/>
            <a:ext cx="1226016" cy="1727971"/>
          </a:xfrm>
          <a:prstGeom prst="rect">
            <a:avLst/>
          </a:prstGeom>
          <a:noFill/>
        </p:spPr>
      </p:pic>
      <p:pic>
        <p:nvPicPr>
          <p:cNvPr id="3081" name="Picture 9" descr="G:\Новая папка\IMG_1060.PN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5429256" y="4857760"/>
            <a:ext cx="1225920" cy="1714512"/>
          </a:xfrm>
          <a:prstGeom prst="rect">
            <a:avLst/>
          </a:prstGeom>
          <a:noFill/>
        </p:spPr>
      </p:pic>
      <p:pic>
        <p:nvPicPr>
          <p:cNvPr id="3082" name="Picture 10" descr="G:\Новая папка\IMG_1061.PNG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4000496" y="4929198"/>
            <a:ext cx="1081082" cy="150019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500298" y="928670"/>
            <a:ext cx="457203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/>
              <a:t>Я</a:t>
            </a:r>
            <a:r>
              <a:rPr lang="ru-RU" sz="1600" b="1" smtClean="0"/>
              <a:t> с </a:t>
            </a:r>
            <a:r>
              <a:rPr lang="ru-RU" sz="1600" smtClean="0"/>
              <a:t>воспитанниками  совместно с родителями  приняли активное участие в детско – юношеской патриотической акции «РИСУЕМ ПОБЕДУ», посвященной славному ратному и  гражданскому подвигу поколения победителей</a:t>
            </a:r>
            <a:r>
              <a:rPr lang="ru-RU" smtClean="0"/>
              <a:t>.</a:t>
            </a:r>
          </a:p>
          <a:p>
            <a:endParaRPr lang="ru-RU"/>
          </a:p>
        </p:txBody>
      </p:sp>
      <p:pic>
        <p:nvPicPr>
          <p:cNvPr id="1026" name="Picture 2" descr="C:\Users\Администратор\Desktop\патриотические акции семинар 23\акции фото\IMG_6986.PNG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500034" y="857232"/>
            <a:ext cx="1910927" cy="254790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214546" y="571480"/>
            <a:ext cx="473783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«Георгиевская ленточка»</a:t>
            </a:r>
            <a:endParaRPr lang="ru-RU" sz="2400" smtClean="0">
              <a:latin typeface="+mn-lt"/>
            </a:endParaRPr>
          </a:p>
          <a:p>
            <a:endParaRPr lang="ru-RU"/>
          </a:p>
        </p:txBody>
      </p:sp>
      <p:pic>
        <p:nvPicPr>
          <p:cNvPr id="4098" name="Picture 2" descr="C:\Users\Администратор\Desktop\патриотические акции семинар 23\акции фото\IMG_6977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0" y="1142984"/>
            <a:ext cx="3821772" cy="2271705"/>
          </a:xfrm>
          <a:prstGeom prst="rect">
            <a:avLst/>
          </a:prstGeom>
          <a:noFill/>
        </p:spPr>
      </p:pic>
      <p:pic>
        <p:nvPicPr>
          <p:cNvPr id="4099" name="Picture 3" descr="C:\Users\Администратор\Desktop\патриотические акции семинар 23\акции фото\IMG_698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71472" y="3571876"/>
            <a:ext cx="3781412" cy="2285992"/>
          </a:xfrm>
          <a:prstGeom prst="rect">
            <a:avLst/>
          </a:prstGeom>
          <a:noFill/>
        </p:spPr>
      </p:pic>
      <p:pic>
        <p:nvPicPr>
          <p:cNvPr id="4100" name="Picture 4" descr="C:\Users\Администратор\Desktop\патриотические акции семинар 23\акции фото\IMG_6978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57752" y="3571876"/>
            <a:ext cx="3342836" cy="238601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34" y="1071546"/>
            <a:ext cx="40005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Акция проходит с целью сохранения  памяти о воинах, погибших при защите Отечества и приурочена к Победе в Великой Отечественной войне. Георгиевская ленточка является символом героизма, воинской доблести и славы защитников России.</a:t>
            </a:r>
          </a:p>
        </p:txBody>
      </p:sp>
    </p:spTree>
  </p:cSld>
  <p:clrMapOvr>
    <a:masterClrMapping/>
  </p:clrMapOvr>
  <p:transition spd="slow"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714348" y="285728"/>
            <a:ext cx="787029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«Читаем детям о героях былых времен»</a:t>
            </a:r>
            <a:endParaRPr lang="ru-RU" sz="2800" smtClean="0">
              <a:latin typeface="+mn-lt"/>
            </a:endParaRPr>
          </a:p>
          <a:p>
            <a:endParaRPr lang="ru-RU"/>
          </a:p>
        </p:txBody>
      </p:sp>
      <p:pic>
        <p:nvPicPr>
          <p:cNvPr id="43010" name="Picture 2" descr="C:\Users\Администратор\Desktop\патриотические акции семинар 23\акции фото\IMG_6980.PNG"/>
          <p:cNvPicPr>
            <a:picLocks noChangeAspect="1" noChangeArrowheads="1"/>
          </p:cNvPicPr>
          <p:nvPr/>
        </p:nvPicPr>
        <p:blipFill>
          <a:blip r:embed="rId2"/>
          <a:srcRect l="5464" r="22131"/>
          <a:stretch>
            <a:fillRect/>
          </a:stretch>
        </p:blipFill>
        <p:spPr bwMode="auto">
          <a:xfrm>
            <a:off x="5143504" y="928670"/>
            <a:ext cx="3786214" cy="296197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86116" y="785794"/>
            <a:ext cx="18573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/>
              <a:t> Великая Отечественна война затронула каждую семью в нашей стране. Моя семья – не исключение. Я рассказала ребятам  про своего дедушку Морозова Сергея Георгиевича, который воевал в этой суровой войне. </a:t>
            </a:r>
            <a:endParaRPr lang="ru-RU" sz="1600"/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-214346" y="1214422"/>
          <a:ext cx="4071937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Документ" r:id="rId3" imgW="10824207" imgH="10801828" progId="Word.Document.12">
                  <p:embed/>
                </p:oleObj>
              </mc:Choice>
              <mc:Fallback>
                <p:oleObj name="Документ" r:id="rId3" imgW="10824207" imgH="1080182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14346" y="1214422"/>
                        <a:ext cx="4071937" cy="4064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 descr="C:\Users\Даниил\Desktop\история\8.jpg"/>
          <p:cNvPicPr/>
          <p:nvPr/>
        </p:nvPicPr>
        <p:blipFill>
          <a:blip r:embed="rId5"/>
          <a:stretch>
            <a:fillRect/>
          </a:stretch>
        </p:blipFill>
        <p:spPr bwMode="auto">
          <a:xfrm>
            <a:off x="6143636" y="3857628"/>
            <a:ext cx="1944731" cy="269720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" name="Рисунок 6" descr="C:\Users\Даниил\Desktop\история\6.jpg"/>
          <p:cNvPicPr/>
          <p:nvPr/>
        </p:nvPicPr>
        <p:blipFill>
          <a:blip r:embed="rId6"/>
          <a:srcRect l="7908"/>
          <a:stretch>
            <a:fillRect/>
          </a:stretch>
        </p:blipFill>
        <p:spPr bwMode="auto">
          <a:xfrm>
            <a:off x="4071934" y="4286256"/>
            <a:ext cx="1857388" cy="2120881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339752" y="332656"/>
            <a:ext cx="3918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«Окна Победы»</a:t>
            </a:r>
            <a:endParaRPr lang="ru-RU" sz="2800">
              <a:latin typeface="+mn-lt"/>
            </a:endParaRPr>
          </a:p>
        </p:txBody>
      </p:sp>
      <p:pic>
        <p:nvPicPr>
          <p:cNvPr id="1027" name="Picture 3" descr="G:\Новая папка\IMG_1078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7158" y="2714620"/>
            <a:ext cx="2863905" cy="3714776"/>
          </a:xfrm>
          <a:prstGeom prst="rect">
            <a:avLst/>
          </a:prstGeom>
          <a:noFill/>
        </p:spPr>
      </p:pic>
      <p:pic>
        <p:nvPicPr>
          <p:cNvPr id="1028" name="Picture 4" descr="G:\Новая папка\IMG_1079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286380" y="3786190"/>
            <a:ext cx="3375209" cy="2143140"/>
          </a:xfrm>
          <a:prstGeom prst="rect">
            <a:avLst/>
          </a:prstGeom>
          <a:noFill/>
        </p:spPr>
      </p:pic>
      <p:pic>
        <p:nvPicPr>
          <p:cNvPr id="5122" name="Picture 2" descr="C:\Users\Администратор\Desktop\патриотические акции семинар 23\акции фото\IMG_698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214942" y="1142984"/>
            <a:ext cx="3443271" cy="2206151"/>
          </a:xfrm>
          <a:prstGeom prst="rect">
            <a:avLst/>
          </a:prstGeom>
          <a:noFill/>
        </p:spPr>
      </p:pic>
      <p:pic>
        <p:nvPicPr>
          <p:cNvPr id="5123" name="Picture 3" descr="C:\Users\Администратор\Desktop\патриотические акции семинар 23\акции фото\IMG_6981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357554" y="2571744"/>
            <a:ext cx="1762116" cy="352423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00034" y="857232"/>
            <a:ext cx="45005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Я вместе с детьми,  родителями  имею возможность выразить огромную признательность и нескончаемую благодарность дорогим ветеранам, участвуя в ежегодной акции</a:t>
            </a:r>
          </a:p>
          <a:p>
            <a:r>
              <a:rPr lang="ru-RU" smtClean="0"/>
              <a:t>           «ОКНА ПОБЕДЫ»</a:t>
            </a:r>
          </a:p>
          <a:p>
            <a:endParaRPr lang="ru-RU"/>
          </a:p>
        </p:txBody>
      </p:sp>
    </p:spTree>
  </p:cSld>
  <p:clrMapOvr>
    <a:masterClrMapping/>
  </p:clrMapOvr>
  <p:transition spd="slow"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31328" b="30216"/>
          <a:stretch>
            <a:fillRect/>
          </a:stretch>
        </p:blipFill>
        <p:spPr bwMode="auto">
          <a:xfrm>
            <a:off x="5220072" y="1052736"/>
            <a:ext cx="3374193" cy="28083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39552" y="476672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«Окна РОССИИ»</a:t>
            </a:r>
            <a:endParaRPr lang="ru-RU" sz="2400">
              <a:latin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t="39049" b="39348"/>
          <a:stretch>
            <a:fillRect/>
          </a:stretch>
        </p:blipFill>
        <p:spPr bwMode="auto">
          <a:xfrm>
            <a:off x="2339752" y="4221088"/>
            <a:ext cx="4312443" cy="20162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 t="27576" b="27878"/>
          <a:stretch>
            <a:fillRect/>
          </a:stretch>
        </p:blipFill>
        <p:spPr bwMode="auto">
          <a:xfrm>
            <a:off x="611560" y="980728"/>
            <a:ext cx="3096344" cy="28411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</p:spTree>
  </p:cSld>
  <p:clrMapOvr>
    <a:masterClrMapping/>
  </p:clrMapOvr>
  <p:transition spd="slow"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1714480" y="357166"/>
            <a:ext cx="5857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Акция «ДАРИ  ДОБРО»</a:t>
            </a:r>
            <a:endParaRPr lang="ru-RU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1285860"/>
            <a:ext cx="47149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Доброй традицией нашего ДОУ является внимание к ветеранам. Я с дощкольниками не оставляю их без внимания. С большим старанием дети своими руками делают открытки и приглашаем на совместные праздничные мероприятия. Необходимо научить детей делать подарки и дарить искренне, от всего сердца.</a:t>
            </a: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Мы дарим подарки к праздникам ко Дню Защитника Отечества, Международному женскому дню, Дню матери, ко Дню Победы не только родителям, но и ветеранам. 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Samsung\Desktop\Новая папка\IMG_1086.PNG"/>
          <p:cNvPicPr>
            <a:picLocks noChangeAspect="1" noChangeArrowheads="1"/>
          </p:cNvPicPr>
          <p:nvPr/>
        </p:nvPicPr>
        <p:blipFill>
          <a:blip r:embed="rId2"/>
          <a:srcRect t="16797" b="5357"/>
          <a:stretch>
            <a:fillRect/>
          </a:stretch>
        </p:blipFill>
        <p:spPr bwMode="auto">
          <a:xfrm>
            <a:off x="4932040" y="2636912"/>
            <a:ext cx="1966045" cy="3312368"/>
          </a:xfrm>
          <a:prstGeom prst="rect">
            <a:avLst/>
          </a:prstGeom>
          <a:noFill/>
        </p:spPr>
      </p:pic>
      <p:pic>
        <p:nvPicPr>
          <p:cNvPr id="3075" name="Picture 3" descr="C:\Users\Samsung\Desktop\Новая папка\IMG_1073.PNG"/>
          <p:cNvPicPr>
            <a:picLocks noChangeAspect="1" noChangeArrowheads="1"/>
          </p:cNvPicPr>
          <p:nvPr/>
        </p:nvPicPr>
        <p:blipFill>
          <a:blip r:embed="rId3"/>
          <a:srcRect t="5916" b="32560"/>
          <a:stretch>
            <a:fillRect/>
          </a:stretch>
        </p:blipFill>
        <p:spPr bwMode="auto">
          <a:xfrm>
            <a:off x="6372200" y="836712"/>
            <a:ext cx="2433563" cy="324036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115616" y="260648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«Дари добро»</a:t>
            </a:r>
            <a:endParaRPr lang="ru-RU" sz="24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pic>
        <p:nvPicPr>
          <p:cNvPr id="3076" name="Picture 4" descr="F:\к педсовету18г\DSCF4420.JPG"/>
          <p:cNvPicPr>
            <a:picLocks noChangeAspect="1" noChangeArrowheads="1"/>
          </p:cNvPicPr>
          <p:nvPr/>
        </p:nvPicPr>
        <p:blipFill>
          <a:blip r:embed="rId2"/>
          <a:srcRect l="8878" t="8878"/>
          <a:stretch>
            <a:fillRect/>
          </a:stretch>
        </p:blipFill>
        <p:spPr bwMode="auto">
          <a:xfrm>
            <a:off x="5580112" y="764704"/>
            <a:ext cx="2664296" cy="199822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052736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smtClean="0">
                <a:latin typeface="Times New Roman" pitchFamily="18" charset="0"/>
                <a:cs typeface="Times New Roman" pitchFamily="18" charset="0"/>
              </a:rPr>
              <a:t>Рождественские</a:t>
            </a:r>
          </a:p>
          <a:p>
            <a:pPr algn="ctr"/>
            <a:r>
              <a:rPr lang="ru-RU" sz="1400" b="1" smtClean="0">
                <a:latin typeface="Times New Roman" pitchFamily="18" charset="0"/>
                <a:cs typeface="Times New Roman" pitchFamily="18" charset="0"/>
              </a:rPr>
              <a:t> колядки </a:t>
            </a:r>
            <a:endParaRPr lang="ru-RU" sz="1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6016" y="5157192"/>
            <a:ext cx="3143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smtClean="0">
                <a:latin typeface="Times New Roman" pitchFamily="18" charset="0"/>
                <a:cs typeface="Times New Roman" pitchFamily="18" charset="0"/>
              </a:rPr>
              <a:t>День Победы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Samsung\Desktop\на семинар 23г\день материстаршая группа\IMG_20221124_161126.jpg"/>
          <p:cNvPicPr>
            <a:picLocks noChangeAspect="1" noChangeArrowheads="1"/>
          </p:cNvPicPr>
          <p:nvPr/>
        </p:nvPicPr>
        <p:blipFill>
          <a:blip r:embed="rId3"/>
          <a:srcRect l="22727" t="11117" b="15102"/>
          <a:stretch>
            <a:fillRect/>
          </a:stretch>
        </p:blipFill>
        <p:spPr bwMode="auto">
          <a:xfrm>
            <a:off x="539552" y="3933056"/>
            <a:ext cx="3672408" cy="2448272"/>
          </a:xfrm>
          <a:prstGeom prst="rect">
            <a:avLst/>
          </a:prstGeom>
          <a:noFill/>
        </p:spPr>
      </p:pic>
      <p:pic>
        <p:nvPicPr>
          <p:cNvPr id="2051" name="Picture 3" descr="C:\Users\Samsung\Desktop\сайт колядки\KGBO5974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95536" y="2060848"/>
            <a:ext cx="2413406" cy="1718345"/>
          </a:xfrm>
          <a:prstGeom prst="rect">
            <a:avLst/>
          </a:prstGeom>
          <a:noFill/>
        </p:spPr>
      </p:pic>
      <p:pic>
        <p:nvPicPr>
          <p:cNvPr id="3074" name="Picture 2" descr="F:\к педсовету18г\DSC05275.JPG"/>
          <p:cNvPicPr>
            <a:picLocks noChangeAspect="1" noChangeArrowheads="1"/>
          </p:cNvPicPr>
          <p:nvPr/>
        </p:nvPicPr>
        <p:blipFill>
          <a:blip r:embed="rId5"/>
          <a:srcRect l="10500" t="11200" b="7598"/>
          <a:stretch>
            <a:fillRect/>
          </a:stretch>
        </p:blipFill>
        <p:spPr bwMode="auto">
          <a:xfrm>
            <a:off x="2051720" y="764704"/>
            <a:ext cx="2857331" cy="1944216"/>
          </a:xfrm>
          <a:prstGeom prst="rect">
            <a:avLst/>
          </a:prstGeom>
          <a:noFill/>
        </p:spPr>
      </p:pic>
      <p:pic>
        <p:nvPicPr>
          <p:cNvPr id="2052" name="Picture 4" descr="C:\Users\Samsung\Desktop\на семинар 23г\IMG-20220506-WA0016.jpg"/>
          <p:cNvPicPr>
            <a:picLocks noChangeAspect="1" noChangeArrowheads="1"/>
          </p:cNvPicPr>
          <p:nvPr/>
        </p:nvPicPr>
        <p:blipFill>
          <a:blip r:embed="rId6"/>
          <a:srcRect t="9346" r="6250" b="13552"/>
          <a:stretch>
            <a:fillRect/>
          </a:stretch>
        </p:blipFill>
        <p:spPr bwMode="auto">
          <a:xfrm>
            <a:off x="6876256" y="4221088"/>
            <a:ext cx="1800200" cy="198022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051720" y="6021288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smtClean="0">
                <a:latin typeface="Times New Roman" pitchFamily="18" charset="0"/>
                <a:cs typeface="Times New Roman" pitchFamily="18" charset="0"/>
              </a:rPr>
              <a:t>День Матери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C:\Users\Samsung\Desktop\на семинар 23г\IMG_20220506_110919.jpg"/>
          <p:cNvPicPr>
            <a:picLocks noChangeAspect="1" noChangeArrowheads="1"/>
          </p:cNvPicPr>
          <p:nvPr/>
        </p:nvPicPr>
        <p:blipFill>
          <a:blip r:embed="rId7"/>
          <a:srcRect l="8232" t="3571" r="17678" b="3571"/>
          <a:stretch>
            <a:fillRect/>
          </a:stretch>
        </p:blipFill>
        <p:spPr bwMode="auto">
          <a:xfrm>
            <a:off x="4355976" y="2780928"/>
            <a:ext cx="3240360" cy="187220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1214414" y="500042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Изготовление открыток ветеранам </a:t>
            </a:r>
          </a:p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 Дню Матери, на 8 Марта, к Дню Победы</a:t>
            </a:r>
            <a:endParaRPr lang="ru-RU" sz="24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F:\к педсовету18г\DSCF441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39552" y="1340768"/>
            <a:ext cx="3357586" cy="251819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71600" y="3933056"/>
            <a:ext cx="3312368" cy="248427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1027" name="Picture 3" descr="C:\Users\Samsung\Desktop\на семинар 23г\IMG_20230313_154657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716016" y="3933056"/>
            <a:ext cx="3209269" cy="2494896"/>
          </a:xfrm>
          <a:prstGeom prst="rect">
            <a:avLst/>
          </a:prstGeom>
          <a:noFill/>
        </p:spPr>
      </p:pic>
      <p:pic>
        <p:nvPicPr>
          <p:cNvPr id="6146" name="Picture 2" descr="C:\Users\Администратор\Desktop\патриотические акции семинар 23\акции фото\IMG_6973.PNG"/>
          <p:cNvPicPr>
            <a:picLocks noChangeAspect="1" noChangeArrowheads="1"/>
          </p:cNvPicPr>
          <p:nvPr/>
        </p:nvPicPr>
        <p:blipFill>
          <a:blip r:embed="rId5"/>
          <a:srcRect t="21111"/>
          <a:stretch>
            <a:fillRect/>
          </a:stretch>
        </p:blipFill>
        <p:spPr bwMode="auto">
          <a:xfrm>
            <a:off x="4500562" y="1500174"/>
            <a:ext cx="3554550" cy="228599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21942" y="260648"/>
            <a:ext cx="8598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Благотворительная акция</a:t>
            </a:r>
          </a:p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«Пусть осень жизни станет теплой»</a:t>
            </a:r>
            <a:endParaRPr lang="ru-RU" sz="2400">
              <a:latin typeface="+mn-lt"/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6143636" y="2143116"/>
            <a:ext cx="2664296" cy="3384376"/>
          </a:xfrm>
          <a:prstGeom prst="round2Diag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mtClean="0"/>
              <a:t>Традиционным стало изготовление своими руками поздравительных открыток, которые дети дарят пожилым людям. Благодаря акции пожилые люди обязательно получат частичку тепла, уважения и любви.</a:t>
            </a:r>
          </a:p>
          <a:p>
            <a:pPr algn="ctr"/>
            <a:endParaRPr lang="ru-RU"/>
          </a:p>
        </p:txBody>
      </p:sp>
      <p:pic>
        <p:nvPicPr>
          <p:cNvPr id="7170" name="Picture 2" descr="C:\Users\Администратор\Desktop\патриотические акции семинар 23\акции фото\IMG_6974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28597" y="3714752"/>
            <a:ext cx="3286148" cy="2621880"/>
          </a:xfrm>
          <a:prstGeom prst="rect">
            <a:avLst/>
          </a:prstGeom>
          <a:noFill/>
        </p:spPr>
      </p:pic>
      <p:pic>
        <p:nvPicPr>
          <p:cNvPr id="7171" name="Picture 3" descr="C:\Users\Администратор\Desktop\патриотические акции семинар 23\акции фото\IMG_6975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57158" y="1214422"/>
            <a:ext cx="3429024" cy="2406746"/>
          </a:xfrm>
          <a:prstGeom prst="rect">
            <a:avLst/>
          </a:prstGeom>
          <a:noFill/>
        </p:spPr>
      </p:pic>
      <p:pic>
        <p:nvPicPr>
          <p:cNvPr id="7172" name="Picture 4" descr="C:\Users\Администратор\Desktop\патриотические акции семинар 23\акции фото\IMG_6976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929058" y="2071678"/>
            <a:ext cx="2188858" cy="260610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691680" y="332656"/>
            <a:ext cx="5767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Региональная акция «Пасхальные открытки  СВО»</a:t>
            </a:r>
            <a:endParaRPr lang="ru-RU">
              <a:latin typeface="+mn-lt"/>
            </a:endParaRPr>
          </a:p>
        </p:txBody>
      </p:sp>
      <p:pic>
        <p:nvPicPr>
          <p:cNvPr id="2050" name="Picture 2" descr="G:\Новая папка\IMG_1089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72198" y="1285860"/>
            <a:ext cx="2428892" cy="2223551"/>
          </a:xfrm>
          <a:prstGeom prst="rect">
            <a:avLst/>
          </a:prstGeom>
          <a:noFill/>
        </p:spPr>
      </p:pic>
      <p:pic>
        <p:nvPicPr>
          <p:cNvPr id="2054" name="Picture 6" descr="G:\Новая папка\IMG_1093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28596" y="1142984"/>
            <a:ext cx="2300276" cy="2686434"/>
          </a:xfrm>
          <a:prstGeom prst="rect">
            <a:avLst/>
          </a:prstGeom>
          <a:noFill/>
        </p:spPr>
      </p:pic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2843808" y="836712"/>
            <a:ext cx="3024336" cy="2664296"/>
          </a:xfrm>
          <a:prstGeom prst="round2Diag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smtClean="0"/>
              <a:t>Мои  воспитанники  приняли участие в региональной акции «Пасхальная открытка для участников  СВО». Пусть поздравления и пожелания предадут нашим защитникам Родины силы и веру в светлое будущее.</a:t>
            </a:r>
          </a:p>
          <a:p>
            <a:pPr algn="ctr"/>
            <a:endParaRPr lang="ru-RU"/>
          </a:p>
        </p:txBody>
      </p:sp>
      <p:pic>
        <p:nvPicPr>
          <p:cNvPr id="8194" name="Picture 2" descr="C:\Users\Администратор\Desktop\патриотические акции семинар 23\акции фото\IMG_6886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71736" y="3643314"/>
            <a:ext cx="3786214" cy="283966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979712" y="260648"/>
            <a:ext cx="5542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«Тепло детских ладошек»</a:t>
            </a:r>
            <a:endParaRPr lang="ru-RU" sz="2800">
              <a:latin typeface="+mn-lt"/>
            </a:endParaRPr>
          </a:p>
        </p:txBody>
      </p:sp>
      <p:pic>
        <p:nvPicPr>
          <p:cNvPr id="3074" name="Picture 2" descr="G:\Новая папка\IMG_1084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419872" y="1052736"/>
            <a:ext cx="2695578" cy="2855099"/>
          </a:xfrm>
          <a:prstGeom prst="rect">
            <a:avLst/>
          </a:prstGeom>
          <a:noFill/>
        </p:spPr>
      </p:pic>
      <p:pic>
        <p:nvPicPr>
          <p:cNvPr id="3075" name="Picture 3" descr="G:\Новая папка\IMG_1085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347864" y="4293096"/>
            <a:ext cx="2800342" cy="1900715"/>
          </a:xfrm>
          <a:prstGeom prst="rect">
            <a:avLst/>
          </a:prstGeom>
          <a:noFill/>
        </p:spPr>
      </p:pic>
      <p:pic>
        <p:nvPicPr>
          <p:cNvPr id="3076" name="Picture 4" descr="G:\Новая папка\IMG_1086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83568" y="3140968"/>
            <a:ext cx="1943086" cy="3203276"/>
          </a:xfrm>
          <a:prstGeom prst="rect">
            <a:avLst/>
          </a:prstGeom>
          <a:noFill/>
        </p:spPr>
      </p:pic>
      <p:pic>
        <p:nvPicPr>
          <p:cNvPr id="3077" name="Picture 5" descr="G:\Новая папка\IMG_1087.PNG"/>
          <p:cNvPicPr>
            <a:picLocks noChangeAspect="1" noChangeArrowheads="1"/>
          </p:cNvPicPr>
          <p:nvPr/>
        </p:nvPicPr>
        <p:blipFill>
          <a:blip r:embed="rId5"/>
          <a:srcRect b="39560"/>
          <a:stretch>
            <a:fillRect/>
          </a:stretch>
        </p:blipFill>
        <p:spPr bwMode="auto">
          <a:xfrm>
            <a:off x="6429388" y="928670"/>
            <a:ext cx="1895293" cy="2357454"/>
          </a:xfrm>
          <a:prstGeom prst="rect">
            <a:avLst/>
          </a:prstGeom>
          <a:noFill/>
        </p:spPr>
      </p:pic>
      <p:pic>
        <p:nvPicPr>
          <p:cNvPr id="3078" name="Picture 6" descr="G:\Новая папка\IMG_1074.PNG"/>
          <p:cNvPicPr>
            <a:picLocks noChangeAspect="1" noChangeArrowheads="1"/>
          </p:cNvPicPr>
          <p:nvPr/>
        </p:nvPicPr>
        <p:blipFill>
          <a:blip r:embed="rId6"/>
          <a:srcRect t="2870" b="45471"/>
          <a:stretch>
            <a:fillRect/>
          </a:stretch>
        </p:blipFill>
        <p:spPr bwMode="auto">
          <a:xfrm>
            <a:off x="6286512" y="3643314"/>
            <a:ext cx="2300276" cy="2571768"/>
          </a:xfrm>
          <a:prstGeom prst="rect">
            <a:avLst/>
          </a:prstGeom>
          <a:noFill/>
        </p:spPr>
      </p:pic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395536" y="836712"/>
            <a:ext cx="2880320" cy="2232248"/>
          </a:xfrm>
          <a:prstGeom prst="round2Diag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smtClean="0"/>
          </a:p>
          <a:p>
            <a:pPr algn="ctr"/>
            <a:r>
              <a:rPr lang="ru-RU" sz="1400" smtClean="0"/>
              <a:t>Акция была приурочена к празднованию  Дня Победы и направлена на духовно – нравственное и патриотическое воспитание детей. Мы хотели передать тепло наших ладошек, выразить всеобщую поддержку участникам </a:t>
            </a:r>
            <a:r>
              <a:rPr lang="ru-RU" smtClean="0"/>
              <a:t>СВО. </a:t>
            </a:r>
          </a:p>
          <a:p>
            <a:pPr algn="ctr"/>
            <a:endParaRPr lang="ru-RU"/>
          </a:p>
        </p:txBody>
      </p:sp>
    </p:spTree>
  </p:cSld>
  <p:clrMapOvr>
    <a:masterClrMapping/>
  </p:clrMapOvr>
  <p:transition spd="slow"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928662" y="1214422"/>
            <a:ext cx="7286676" cy="1571636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214546" y="500042"/>
            <a:ext cx="429778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«Письмо солдату»</a:t>
            </a:r>
            <a:endParaRPr lang="ru-RU" sz="2800" smtClean="0">
              <a:latin typeface="+mn-lt"/>
            </a:endParaRPr>
          </a:p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000100" y="1285860"/>
            <a:ext cx="72152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>
                <a:latin typeface="+mn-lt"/>
              </a:rPr>
              <a:t>Эта традиция берет начало со времен ВОВ, когда письмо было радостной и долгожданной весточкой из дома. Цель акции – поддержать военнослужащих, которые выполняют свой военный и гражданский долг, принимая участие в специально военной операции, воспитание у детей гордости за свою страну, формирование у воспитанников представления о мужестве, долге, чести, ответственности перед своей Родиной.</a:t>
            </a:r>
            <a:endParaRPr lang="ru-RU" sz="1600">
              <a:latin typeface="+mn-lt"/>
            </a:endParaRPr>
          </a:p>
        </p:txBody>
      </p:sp>
      <p:pic>
        <p:nvPicPr>
          <p:cNvPr id="9218" name="Picture 2" descr="C:\Users\Администратор\Desktop\патриотические акции семинар 23\акции фото\IMG_6989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5720" y="3571876"/>
            <a:ext cx="3106605" cy="3028940"/>
          </a:xfrm>
          <a:prstGeom prst="rect">
            <a:avLst/>
          </a:prstGeom>
          <a:noFill/>
        </p:spPr>
      </p:pic>
      <p:pic>
        <p:nvPicPr>
          <p:cNvPr id="9219" name="Picture 3" descr="C:\Users\Администратор\Desktop\патриотические акции семинар 23\акции фото\IMG_6988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786446" y="3000372"/>
            <a:ext cx="3057381" cy="2143140"/>
          </a:xfrm>
          <a:prstGeom prst="rect">
            <a:avLst/>
          </a:prstGeom>
          <a:noFill/>
        </p:spPr>
      </p:pic>
      <p:pic>
        <p:nvPicPr>
          <p:cNvPr id="9221" name="Picture 5" descr="C:\Users\Администратор\Desktop\патриотические акции семинар 23\акции фото\IMG_6968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500430" y="3214686"/>
            <a:ext cx="2214578" cy="295277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051720" y="33265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«Новогодняя почта»</a:t>
            </a:r>
            <a:endParaRPr lang="ru-RU" sz="280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764704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latin typeface="+mn-lt"/>
              </a:rPr>
              <a:t>Акция "Новогодняя почта" Поздравительные открытки с добрыми пожеланиями от воспитанников  моей группы детского сада "Радуга" бойцам СВО.</a:t>
            </a:r>
          </a:p>
          <a:p>
            <a:endParaRPr lang="ru-RU"/>
          </a:p>
        </p:txBody>
      </p:sp>
      <p:pic>
        <p:nvPicPr>
          <p:cNvPr id="10242" name="Picture 2" descr="C:\Users\Администратор\Desktop\патриотические акции семинар 23\акции фото\IMG_6970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7158" y="1571612"/>
            <a:ext cx="2571756" cy="3429008"/>
          </a:xfrm>
          <a:prstGeom prst="rect">
            <a:avLst/>
          </a:prstGeom>
          <a:noFill/>
        </p:spPr>
      </p:pic>
      <p:pic>
        <p:nvPicPr>
          <p:cNvPr id="10243" name="Picture 3" descr="C:\Users\Администратор\Desktop\патриотические акции семинар 23\акции фото\IMG_6971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000364" y="2071678"/>
            <a:ext cx="2736062" cy="3643321"/>
          </a:xfrm>
          <a:prstGeom prst="rect">
            <a:avLst/>
          </a:prstGeom>
          <a:noFill/>
        </p:spPr>
      </p:pic>
      <p:pic>
        <p:nvPicPr>
          <p:cNvPr id="10244" name="Picture 4" descr="C:\Users\Администратор\Desktop\патриотические акции семинар 23\акции фото\IMG_697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786446" y="2500306"/>
            <a:ext cx="2857519" cy="380505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428728" y="142852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«Блокадный хлеб»</a:t>
            </a:r>
            <a:endParaRPr lang="ru-RU" sz="2800">
              <a:latin typeface="+mn-lt"/>
            </a:endParaRPr>
          </a:p>
        </p:txBody>
      </p:sp>
      <p:pic>
        <p:nvPicPr>
          <p:cNvPr id="4098" name="Picture 2" descr="G:\Новая папка\IMG_1111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715008" y="714356"/>
            <a:ext cx="2855681" cy="2000264"/>
          </a:xfrm>
          <a:prstGeom prst="rect">
            <a:avLst/>
          </a:prstGeom>
          <a:noFill/>
        </p:spPr>
      </p:pic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500034" y="785794"/>
            <a:ext cx="4675960" cy="2305966"/>
          </a:xfrm>
          <a:prstGeom prst="round2Diag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smtClean="0"/>
          </a:p>
          <a:p>
            <a:pPr algn="ctr"/>
            <a:r>
              <a:rPr lang="ru-RU" sz="1400" smtClean="0"/>
              <a:t>Вниманию детей была предложена презентация: «Блокада Ленинграда».  Ребят очень впечатлили фотографии о разрушенном городе, военной технике и кусочке хлеба, который весил 125 граммов и выдавался каждому жителю на один день.  Их удивило и поразило, что во время блокады, маленькие дети, вместе                  со взрослыми голодали и мёрзли.  С гордостью ребята рассматривая слайды с наградами защитников Ленинграда, радовались их победе и высказывали пожелания, чтобы: «больше не было войны, и был мир на Земле!».</a:t>
            </a:r>
            <a:r>
              <a:rPr lang="ru-RU" sz="1400" b="1" smtClean="0"/>
              <a:t>                  </a:t>
            </a:r>
            <a:endParaRPr lang="ru-RU" sz="1400" smtClean="0"/>
          </a:p>
          <a:p>
            <a:pPr algn="ctr"/>
            <a:endParaRPr lang="ru-RU"/>
          </a:p>
        </p:txBody>
      </p:sp>
      <p:pic>
        <p:nvPicPr>
          <p:cNvPr id="8" name="Рисунок 7" descr="C:\Users\алена\Desktop\день снега20ст.гр\IMG_20200127_102231.jpg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571472" y="3429000"/>
            <a:ext cx="3072284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66" name="Picture 2" descr="C:\Users\Администратор\Desktop\патриотические акции семинар 23\акции фото\IMG_6969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286248" y="3500438"/>
            <a:ext cx="4180144" cy="228601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0" y="404664"/>
            <a:ext cx="9147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Тематическая акция, </a:t>
            </a:r>
          </a:p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посвященная Дню Защитника Отечества</a:t>
            </a:r>
            <a:endParaRPr lang="ru-RU" sz="24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pic>
        <p:nvPicPr>
          <p:cNvPr id="5" name="Picture 2" descr="C:\Users\Администратор\Desktop\IMG_141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0" y="3250405"/>
            <a:ext cx="4143404" cy="31075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C:\Users\Samsung\Desktop\патриотические акции семинар 23\Новая папка (2)\IMG_20220221_144331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00034" y="1571612"/>
            <a:ext cx="3915636" cy="2928958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572000" y="1357298"/>
            <a:ext cx="428628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Тематическая акция, посвященная Дню Защитника Отечества. В рамках проведения данной акции  в группе был оформлен уголок по патриотическому воспитанию.</a:t>
            </a: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10236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Тематическая акция, </a:t>
            </a:r>
          </a:p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посвященная Дню Защитника Отечества</a:t>
            </a:r>
          </a:p>
          <a:p>
            <a:endParaRPr lang="ru-RU"/>
          </a:p>
        </p:txBody>
      </p:sp>
      <p:pic>
        <p:nvPicPr>
          <p:cNvPr id="2050" name="Picture 2" descr="C:\Users\Samsung\Desktop\патриотические акции семинар 23\Новая папка (2)\IMG_1314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14348" y="1161224"/>
            <a:ext cx="3357586" cy="2518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Users\Samsung\Desktop\патриотические акции семинар 23\Новая папка (2)\img-20230421-wa0008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2910" y="3857628"/>
            <a:ext cx="3500462" cy="2625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C:\Users\Samsung\Desktop\патриотические акции семинар 23\Новая папка (2)\IMG_1315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929190" y="3929066"/>
            <a:ext cx="3429024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4357686" y="1142984"/>
            <a:ext cx="450059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smtClean="0"/>
              <a:t>.</a:t>
            </a:r>
            <a:r>
              <a:rPr lang="ru-RU" sz="1600" smtClean="0"/>
              <a:t>   В рамках акции я с ребятами провела занятия на тему: «Российская армия. Рода войск», «Военные профессии», на которых ребята узнали о том, кто такие защитники Отечества, познакомились с военными профессиями. В совместной деятельности с детьми рассматривали иллюстрации, разучивали стихи, отгадывали загадки, рисовали, лепили. Дети с большим  удовольствием приняли участие в изготовлении подарков папам и дедушкам.</a:t>
            </a:r>
          </a:p>
          <a:p>
            <a:endParaRPr lang="ru-RU" sz="1600"/>
          </a:p>
        </p:txBody>
      </p:sp>
    </p:spTree>
  </p:cSld>
  <p:clrMapOvr>
    <a:masterClrMapping/>
  </p:clrMapOvr>
  <p:transition spd="slow"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 descr="C:\Users\Samsung\Desktop\патриотические акции семинар 23\Новая папка (2)\IMG_1309.PNG"/>
          <p:cNvPicPr>
            <a:picLocks noChangeAspect="1" noChangeArrowheads="1"/>
          </p:cNvPicPr>
          <p:nvPr/>
        </p:nvPicPr>
        <p:blipFill>
          <a:blip r:embed="rId2"/>
          <a:srcRect r="25414" b="29074"/>
          <a:stretch>
            <a:fillRect/>
          </a:stretch>
        </p:blipFill>
        <p:spPr bwMode="auto">
          <a:xfrm>
            <a:off x="714348" y="1285860"/>
            <a:ext cx="3786214" cy="19288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260648"/>
            <a:ext cx="94330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Тематическая акция, </a:t>
            </a:r>
          </a:p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посвященная Дню Защитника Отечества</a:t>
            </a:r>
          </a:p>
          <a:p>
            <a:endParaRPr lang="ru-RU">
              <a:latin typeface="+mn-lt"/>
            </a:endParaRPr>
          </a:p>
        </p:txBody>
      </p:sp>
      <p:pic>
        <p:nvPicPr>
          <p:cNvPr id="3075" name="Picture 3" descr="C:\Users\Samsung\Desktop\патриотические акции семинар 23\Новая папка (2)\IMG_1310.PNG"/>
          <p:cNvPicPr>
            <a:picLocks noChangeAspect="1" noChangeArrowheads="1"/>
          </p:cNvPicPr>
          <p:nvPr/>
        </p:nvPicPr>
        <p:blipFill>
          <a:blip r:embed="rId3"/>
          <a:srcRect l="9019" r="13418"/>
          <a:stretch>
            <a:fillRect/>
          </a:stretch>
        </p:blipFill>
        <p:spPr bwMode="auto">
          <a:xfrm>
            <a:off x="5000628" y="1285860"/>
            <a:ext cx="3500462" cy="2000264"/>
          </a:xfrm>
          <a:prstGeom prst="rect">
            <a:avLst/>
          </a:prstGeom>
          <a:noFill/>
        </p:spPr>
      </p:pic>
      <p:pic>
        <p:nvPicPr>
          <p:cNvPr id="3076" name="Picture 4" descr="C:\Users\Samsung\Desktop\патриотические акции семинар 23\Новая папка (2)\IMG_1311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2910" y="3429000"/>
            <a:ext cx="3850319" cy="2948500"/>
          </a:xfrm>
          <a:prstGeom prst="rect">
            <a:avLst/>
          </a:prstGeom>
          <a:noFill/>
        </p:spPr>
      </p:pic>
      <p:pic>
        <p:nvPicPr>
          <p:cNvPr id="3077" name="Picture 5" descr="C:\Users\Samsung\Desktop\патриотические акции семинар 23\Новая папка (2)\IMG_131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929190" y="3500438"/>
            <a:ext cx="3600391" cy="288032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Акция «Моя малая Родина»</a:t>
            </a:r>
            <a:endParaRPr lang="ru-RU" sz="2400">
              <a:latin typeface="+mn-lt"/>
            </a:endParaRPr>
          </a:p>
        </p:txBody>
      </p:sp>
      <p:pic>
        <p:nvPicPr>
          <p:cNvPr id="6146" name="Picture 2" descr="G:\Новая папка\IMG_1041.PN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 bwMode="auto">
          <a:xfrm>
            <a:off x="785786" y="928670"/>
            <a:ext cx="2722808" cy="2500330"/>
          </a:xfrm>
          <a:prstGeom prst="rect">
            <a:avLst/>
          </a:prstGeom>
          <a:noFill/>
        </p:spPr>
      </p:pic>
      <p:pic>
        <p:nvPicPr>
          <p:cNvPr id="6147" name="Picture 3" descr="G:\Новая папка\IMG_1042.PNG"/>
          <p:cNvPicPr>
            <a:picLocks noChangeAspect="1" noChangeArrowheads="1"/>
          </p:cNvPicPr>
          <p:nvPr/>
        </p:nvPicPr>
        <p:blipFill>
          <a:blip r:embed="rId3"/>
          <a:srcRect t="11704" r="10716"/>
          <a:stretch>
            <a:fillRect/>
          </a:stretch>
        </p:blipFill>
        <p:spPr bwMode="auto">
          <a:xfrm>
            <a:off x="6215074" y="928670"/>
            <a:ext cx="2071702" cy="2571768"/>
          </a:xfrm>
          <a:prstGeom prst="rect">
            <a:avLst/>
          </a:prstGeom>
          <a:noFill/>
        </p:spPr>
      </p:pic>
      <p:pic>
        <p:nvPicPr>
          <p:cNvPr id="6149" name="Picture 5" descr="G:\Новая папка\IMG_1046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786182" y="3714752"/>
            <a:ext cx="2071702" cy="2670150"/>
          </a:xfrm>
          <a:prstGeom prst="rect">
            <a:avLst/>
          </a:prstGeom>
          <a:noFill/>
        </p:spPr>
      </p:pic>
      <p:pic>
        <p:nvPicPr>
          <p:cNvPr id="6150" name="Picture 6" descr="G:\Новая папка\IMG_1047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215074" y="3714752"/>
            <a:ext cx="2000264" cy="2662238"/>
          </a:xfrm>
          <a:prstGeom prst="rect">
            <a:avLst/>
          </a:prstGeom>
          <a:noFill/>
        </p:spPr>
      </p:pic>
      <p:pic>
        <p:nvPicPr>
          <p:cNvPr id="6151" name="Picture 7" descr="G:\Новая папка\IMG_1049.PN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786182" y="1000109"/>
            <a:ext cx="2044839" cy="242889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71472" y="3357562"/>
            <a:ext cx="307183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/>
              <a:t>Задача педагога – как можно раньше пробудить в детях любовь к родной земле, воспитывать любовь и уважение к родному дому, детскому саду, родной улице, городу. С этой целью в рамках акции «Моя малая Родина» совершила   прогулки по родному городу, улицам  и его достопримечательностям.</a:t>
            </a:r>
          </a:p>
          <a:p>
            <a:endParaRPr lang="ru-RU" sz="1600"/>
          </a:p>
        </p:txBody>
      </p:sp>
    </p:spTree>
  </p:cSld>
  <p:clrMapOvr>
    <a:masterClrMapping/>
  </p:clrMapOvr>
  <p:transition spd="slow"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899592" y="1700808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smtClean="0">
                <a:latin typeface="+mn-lt"/>
              </a:rPr>
              <a:t> </a:t>
            </a:r>
            <a:endParaRPr lang="ru-RU" sz="240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764704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ВЫВОД</a:t>
            </a:r>
            <a:endParaRPr lang="ru-RU" sz="320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643050"/>
            <a:ext cx="820891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smtClean="0">
                <a:latin typeface="+mn-lt"/>
              </a:rPr>
              <a:t>Использование мною тематических акций в патриотическом воспитании дошкольников имеет огромное значение для  формирования у детей нравственных качеств, из которых впоследствии «вырастает» чувство ответственности, любви, гордости за  свою Родину</a:t>
            </a:r>
          </a:p>
          <a:p>
            <a:endParaRPr lang="ru-RU"/>
          </a:p>
        </p:txBody>
      </p:sp>
    </p:spTree>
  </p:cSld>
  <p:clrMapOvr>
    <a:masterClrMapping/>
  </p:clrMapOvr>
  <p:transition spd="slow"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-828600" y="1484784"/>
            <a:ext cx="11161240" cy="769441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ru-RU" sz="44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СПАСИБО ЗА ВНИМАНИЕ!</a:t>
            </a:r>
            <a:endParaRPr lang="ru-RU" sz="4400">
              <a:latin typeface="+mn-lt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t="32618" b="33509"/>
          <a:stretch>
            <a:fillRect/>
          </a:stretch>
        </p:blipFill>
        <p:spPr bwMode="auto">
          <a:xfrm>
            <a:off x="323528" y="260648"/>
            <a:ext cx="8496944" cy="626469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</p:spTree>
  </p:cSld>
  <p:clrMapOvr>
    <a:masterClrMapping/>
  </p:clrMapOvr>
  <p:transition spd="slow"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Другая 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D26900"/>
      </a:hlink>
      <a:folHlink>
        <a:srgbClr val="FBD5B5"/>
      </a:folHlink>
    </a:clrScheme>
    <a:fontScheme name="Классическая">
      <a:majorFont>
        <a:latin typeface="Arial"/>
        <a:ea typeface="Arial"/>
        <a:cs typeface="Arial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Arial"/>
        <a:cs typeface="Arial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Microsoft</Company>
  <PresentationFormat>On-screen Show (4:3)</PresentationFormat>
  <Paragraphs>85</Paragraphs>
  <Slides>28</Slides>
  <Notes>0</Notes>
  <TotalTime>1071</TotalTime>
  <HiddenSlides>0</HiddenSlides>
  <MMClips>0</MMClips>
  <ScaleCrop>0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33">
      <vt:lpstr>Arial</vt:lpstr>
      <vt:lpstr>Times New Roman</vt:lpstr>
      <vt:lpstr>Calibri</vt:lpstr>
      <vt:lpstr>Wingdings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Елена</dc:creator>
  <cp:lastModifiedBy>GYPNORION</cp:lastModifiedBy>
  <cp:revision>117</cp:revision>
  <dcterms:created xsi:type="dcterms:W3CDTF">2013-08-23T08:38:35Z</dcterms:created>
  <dcterms:modified xsi:type="dcterms:W3CDTF">2026-05-03T11:16:19Z</dcterms:modified>
</cp:coreProperties>
</file>