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57" r:id="rId4"/>
    <p:sldId id="258" r:id="rId5"/>
    <p:sldId id="260" r:id="rId6"/>
    <p:sldId id="261" r:id="rId7"/>
    <p:sldId id="262" r:id="rId8"/>
    <p:sldId id="263" r:id="rId9"/>
    <p:sldId id="264" r:id="rId10"/>
    <p:sldId id="266" r:id="rId11"/>
    <p:sldId id="268" r:id="rId12"/>
    <p:sldId id="265" r:id="rId13"/>
    <p:sldId id="267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41" autoAdjust="0"/>
    <p:restoredTop sz="94660"/>
  </p:normalViewPr>
  <p:slideViewPr>
    <p:cSldViewPr>
      <p:cViewPr>
        <p:scale>
          <a:sx n="76" d="100"/>
          <a:sy n="76" d="100"/>
        </p:scale>
        <p:origin x="-1212" y="1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17.01.2024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17.01.2024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17.01.2024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17.01.2024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B4C71EC6-210F-42DE-9C53-41977AD35B3D}" type="datetimeFigureOut">
              <a:rPr lang="ru-RU" smtClean="0"/>
              <a:t>17.01.2024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597352"/>
          </a:xfrm>
        </p:spPr>
        <p:txBody>
          <a:bodyPr>
            <a:normAutofit fontScale="90000"/>
          </a:bodyPr>
          <a:lstStyle/>
          <a:p>
            <a:r>
              <a:rPr lang="ru-RU" sz="2400" dirty="0">
                <a:solidFill>
                  <a:srgbClr val="2F5897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Муниципальное автономное дошкольное образовательное </a:t>
            </a:r>
            <a:r>
              <a:rPr lang="ru-RU" sz="2400" dirty="0" smtClean="0">
                <a:solidFill>
                  <a:srgbClr val="2F5897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учреждение</a:t>
            </a:r>
            <a:r>
              <a:rPr lang="ru-RU" sz="2400" dirty="0">
                <a:solidFill>
                  <a:srgbClr val="2F5897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400" dirty="0">
                <a:solidFill>
                  <a:srgbClr val="2F5897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dirty="0">
                <a:solidFill>
                  <a:srgbClr val="2F5897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"Детский сад комбинированного вида № 1" г</a:t>
            </a:r>
            <a:r>
              <a:rPr lang="ru-RU" sz="2400" dirty="0" smtClean="0">
                <a:solidFill>
                  <a:srgbClr val="2F5897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Тобольска</a:t>
            </a:r>
            <a:r>
              <a:rPr lang="ru-RU" sz="2800" dirty="0">
                <a:solidFill>
                  <a:srgbClr val="2F589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ru-RU" sz="2400" dirty="0">
                <a:solidFill>
                  <a:srgbClr val="2F5897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400" dirty="0">
                <a:solidFill>
                  <a:srgbClr val="2F5897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dirty="0">
                <a:solidFill>
                  <a:srgbClr val="2F5897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br>
              <a:rPr lang="ru-RU" sz="2400" dirty="0">
                <a:solidFill>
                  <a:srgbClr val="2F5897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dirty="0">
                <a:solidFill>
                  <a:srgbClr val="2F5897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  </a:t>
            </a:r>
            <a:br>
              <a:rPr lang="ru-RU" sz="2400" dirty="0">
                <a:solidFill>
                  <a:srgbClr val="2F5897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dirty="0" smtClean="0">
                <a:solidFill>
                  <a:srgbClr val="2F5897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Проектная деятельность в старшей группе на тему: </a:t>
            </a:r>
            <a:br>
              <a:rPr lang="ru-RU" sz="2400" dirty="0" smtClean="0">
                <a:solidFill>
                  <a:srgbClr val="2F5897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dirty="0" smtClean="0">
                <a:solidFill>
                  <a:srgbClr val="2F5897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«Сбережём нашу природу»</a:t>
            </a:r>
            <a:r>
              <a:rPr lang="ru-RU" sz="2400" dirty="0">
                <a:solidFill>
                  <a:srgbClr val="2F5897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400" dirty="0">
                <a:solidFill>
                  <a:srgbClr val="2F5897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dirty="0">
                <a:solidFill>
                  <a:srgbClr val="2F5897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400" dirty="0">
                <a:solidFill>
                  <a:srgbClr val="2F5897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dirty="0">
                <a:solidFill>
                  <a:srgbClr val="2F5897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400" dirty="0">
                <a:solidFill>
                  <a:srgbClr val="2F5897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dirty="0">
                <a:solidFill>
                  <a:srgbClr val="2F5897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400" dirty="0">
                <a:solidFill>
                  <a:srgbClr val="2F5897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dirty="0">
                <a:solidFill>
                  <a:srgbClr val="2F5897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                        </a:t>
            </a:r>
            <a:r>
              <a:rPr lang="ru-RU" sz="2400" dirty="0" smtClean="0">
                <a:solidFill>
                  <a:srgbClr val="2F5897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 smtClean="0">
                <a:solidFill>
                  <a:srgbClr val="2F5897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Выполнила: Кузнецова </a:t>
            </a:r>
            <a:r>
              <a:rPr lang="ru-RU" sz="2400" dirty="0">
                <a:solidFill>
                  <a:srgbClr val="2F5897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А.И</a:t>
            </a:r>
            <a:r>
              <a:rPr lang="ru-RU" sz="2400" dirty="0" smtClean="0">
                <a:solidFill>
                  <a:srgbClr val="2F5897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br>
              <a:rPr lang="ru-RU" sz="2400" dirty="0" smtClean="0">
                <a:solidFill>
                  <a:srgbClr val="2F5897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dirty="0" smtClean="0">
                <a:solidFill>
                  <a:srgbClr val="2F5897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                                                 </a:t>
            </a:r>
            <a:r>
              <a:rPr lang="ru-RU" sz="2400" dirty="0" smtClean="0">
                <a:solidFill>
                  <a:srgbClr val="2F5897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воспитатель</a:t>
            </a:r>
            <a:br>
              <a:rPr lang="ru-RU" sz="2400" dirty="0" smtClean="0">
                <a:solidFill>
                  <a:srgbClr val="2F5897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dirty="0" smtClean="0">
                <a:solidFill>
                  <a:srgbClr val="2F5897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400" dirty="0" smtClean="0">
                <a:solidFill>
                  <a:srgbClr val="2F5897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dirty="0" smtClean="0">
                <a:solidFill>
                  <a:srgbClr val="2F5897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400" dirty="0" smtClean="0">
                <a:solidFill>
                  <a:srgbClr val="2F5897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dirty="0" smtClean="0">
                <a:solidFill>
                  <a:srgbClr val="2F5897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400" dirty="0" smtClean="0">
                <a:solidFill>
                  <a:srgbClr val="2F5897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dirty="0">
                <a:solidFill>
                  <a:srgbClr val="2F5897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400" dirty="0">
                <a:solidFill>
                  <a:srgbClr val="2F5897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dirty="0">
                <a:solidFill>
                  <a:srgbClr val="2F5897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600" dirty="0">
                <a:solidFill>
                  <a:srgbClr val="2F5897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dirty="0" smtClean="0">
                <a:solidFill>
                  <a:srgbClr val="2F5897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Тобольск</a:t>
            </a:r>
            <a:r>
              <a:rPr lang="ru-RU" sz="1600" dirty="0">
                <a:solidFill>
                  <a:srgbClr val="2F5897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1600" dirty="0" smtClean="0">
                <a:solidFill>
                  <a:srgbClr val="2F5897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2024</a:t>
            </a:r>
            <a:endParaRPr lang="ru-RU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6547960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68760"/>
          </a:xfrm>
        </p:spPr>
        <p:txBody>
          <a:bodyPr/>
          <a:lstStyle/>
          <a:p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Тип проекта 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Информационно – исследовательский </a:t>
            </a:r>
          </a:p>
          <a:p>
            <a:pPr marL="0" indent="0" algn="ctr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Продолжительность – краткосрочный (1 неделя)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C:\Users\User\Desktop\экология\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170" y="3428999"/>
            <a:ext cx="5073518" cy="3184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ser\Desktop\экология\a2733426006e9de4a1a2db705de3796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3456514"/>
            <a:ext cx="2232248" cy="31551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66599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80728"/>
          </a:xfrm>
        </p:spPr>
        <p:txBody>
          <a:bodyPr/>
          <a:lstStyle/>
          <a:p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Актуальность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980728"/>
            <a:ext cx="8784976" cy="5688632"/>
          </a:xfrm>
        </p:spPr>
        <p:txBody>
          <a:bodyPr>
            <a:normAutofit fontScale="92500" lnSpcReduction="10000"/>
          </a:bodyPr>
          <a:lstStyle/>
          <a:p>
            <a:pPr marL="0" indent="457200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Одна из актуальных проблем нашего времени – проблема взаимодействия человека с природой. Общеизвестно, что в последнее время значительно ухудшилось состояние экосистемы. Этому способствуют лесные пожары, вырубки, выпас скота, загрязнение атмосферы, истощение ресурсов, захламление лесов, истребление лекарственных растений, разорение птичьих гнезд, и т.д. Для того чтобы экосистема была здоровой и сильной, нужно гарантировать ей охрану и защиту. Проблема заключается в отсутствии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экологического воспитания и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природоохранного сознания у людей, отсутствие системы непосредственного общения с природой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457200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Именно в дошкольном возрасте ребенок воспринимает окружающее наиболее эмоционально, он способен сочувствовать сопереживать, искренне удивляться, на этой основе возможно и необходимо развивать в детях любовь к природе, ее обитателям. Современные дети растут в обществе потребления, большинство людей даже не осознает, какой вред окружающей среде наносит каждый человек в отдельности.</a:t>
            </a:r>
          </a:p>
          <a:p>
            <a:pPr marL="0" indent="45720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16784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96752"/>
          </a:xfrm>
        </p:spPr>
        <p:txBody>
          <a:bodyPr/>
          <a:lstStyle/>
          <a:p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Цель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82179" y="1196752"/>
            <a:ext cx="8229600" cy="4525963"/>
          </a:xfrm>
        </p:spPr>
        <p:txBody>
          <a:bodyPr/>
          <a:lstStyle/>
          <a:p>
            <a:pPr marL="0" indent="457200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Создать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условия для формирования у детей старшего дошкольного возраста осознанного и бережного отношения к природе.</a:t>
            </a:r>
          </a:p>
        </p:txBody>
      </p:sp>
      <p:pic>
        <p:nvPicPr>
          <p:cNvPr id="2050" name="Picture 2" descr="C:\Users\User\Desktop\экология\5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585748"/>
            <a:ext cx="6874694" cy="4256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63503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96752"/>
          </a:xfrm>
        </p:spPr>
        <p:txBody>
          <a:bodyPr/>
          <a:lstStyle/>
          <a:p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Задачи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4006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1. Формировать у детей элементарные экологические знания о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природе;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2. Познакомить с правилами поведения в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природе;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3. Воспитывать экологическую культуру, бережное отношение к природе у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детей;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4. Привлекать детей в разнообразные виды деятельности в природе и по ее охране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Подвести детей к пониманию того, что жизнь человека на Земле во многом зависит от окружающей среды: чистые воздух, вода, лес, почва благоприятно сказываются на здоровье и </a:t>
            </a:r>
            <a:r>
              <a:rPr lang="ru-RU">
                <a:latin typeface="Arial" panose="020B0604020202020204" pitchFamily="34" charset="0"/>
                <a:cs typeface="Arial" panose="020B0604020202020204" pitchFamily="34" charset="0"/>
              </a:rPr>
              <a:t>жизни </a:t>
            </a:r>
            <a:r>
              <a:rPr lang="ru-RU" smtClean="0">
                <a:latin typeface="Arial" panose="020B0604020202020204" pitchFamily="34" charset="0"/>
                <a:cs typeface="Arial" panose="020B0604020202020204" pitchFamily="34" charset="0"/>
              </a:rPr>
              <a:t>человека.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63986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96752"/>
          </a:xfrm>
        </p:spPr>
        <p:txBody>
          <a:bodyPr/>
          <a:lstStyle/>
          <a:p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Ожидаемы результаты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268760"/>
            <a:ext cx="8568952" cy="5472608"/>
          </a:xfrm>
        </p:spPr>
        <p:txBody>
          <a:bodyPr>
            <a:normAutofit fontScale="92500"/>
          </a:bodyPr>
          <a:lstStyle/>
          <a:p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У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детей сформированы элементарные экологические знания и культура поведения в природе;</a:t>
            </a:r>
          </a:p>
          <a:p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Дети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понимают взаимосвязь в природе, бережно относятся к ней, животным, птицам, насекомым;</a:t>
            </a:r>
          </a:p>
          <a:p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У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детей развит интерес к явлениям и объектам природы;</a:t>
            </a:r>
          </a:p>
          <a:p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Дети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умеют проводить несложные опыты, экспериментировать, анализировать и делать выводы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У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детей сформированы представления о способах очистке воздуха, речной воды, окружающей среды от мусора;</a:t>
            </a:r>
          </a:p>
          <a:p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Закрепили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умение сортировать предметы по материалу;</a:t>
            </a:r>
          </a:p>
          <a:p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Дети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имеют представления о способах загрязнения окружающей среды;</a:t>
            </a:r>
          </a:p>
          <a:p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Появилось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осознание детьми, что загрязнение окружающей среды может привести к экологической проблеме.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618386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Этапы реализации проекта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1 этап – Подготовительный</a:t>
            </a:r>
          </a:p>
          <a:p>
            <a:pPr marL="0" indent="0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2 этап – Основной</a:t>
            </a:r>
          </a:p>
          <a:p>
            <a:pPr marL="0" indent="0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3 этап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–Заключительный</a:t>
            </a:r>
          </a:p>
        </p:txBody>
      </p:sp>
      <p:pic>
        <p:nvPicPr>
          <p:cNvPr id="3074" name="Picture 2" descr="C:\Users\User\Desktop\экология\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3126579"/>
            <a:ext cx="6592868" cy="3717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47913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68760"/>
          </a:xfrm>
        </p:spPr>
        <p:txBody>
          <a:bodyPr/>
          <a:lstStyle/>
          <a:p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Подготовительный этап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Сбор и анализ литературы по данной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теме;</a:t>
            </a:r>
          </a:p>
          <a:p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Планирование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предстоящей деятельности, направленной на реализацию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проекта; 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Обеспечение дидактического комплекса для реализации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проекта; 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Насыщение предметно развивающей пространственной среды группы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тематическим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содержанием.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4640094"/>
            <a:ext cx="3730315" cy="22048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195008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/>
          <a:lstStyle/>
          <a:p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Основной этап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052736"/>
            <a:ext cx="8640960" cy="5400600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- Показ презентации: «Экологические проблемы»;</a:t>
            </a:r>
          </a:p>
          <a:p>
            <a:pPr>
              <a:buFontTx/>
              <a:buChar char="-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Ознакомительная беседа: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«Откуда берется мусор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»;</a:t>
            </a:r>
          </a:p>
          <a:p>
            <a:pPr>
              <a:buFontTx/>
              <a:buChar char="-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Обрывная аппликация: «Земля-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наш общий дом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»;</a:t>
            </a:r>
          </a:p>
          <a:p>
            <a:pPr>
              <a:buFontTx/>
              <a:buChar char="-"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НОД « Я природе помогу, весь я мусор соберу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»;</a:t>
            </a:r>
          </a:p>
          <a:p>
            <a:pPr>
              <a:buFontTx/>
              <a:buChar char="-"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Сюжетно -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ролевые игры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«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Магазин эко продуктов»,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ситуация «Что мы приносим из магазина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»;</a:t>
            </a:r>
          </a:p>
          <a:p>
            <a:pPr>
              <a:buFontTx/>
              <a:buChar char="-"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НОД  по художественно-эстетическому развитию  «Какую пользу принесу я планете?» (Рисование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);</a:t>
            </a:r>
          </a:p>
          <a:p>
            <a:pPr>
              <a:buFontTx/>
              <a:buChar char="-"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Правила поведения в природе. Изготовление экологических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знаков;</a:t>
            </a:r>
          </a:p>
          <a:p>
            <a:pPr>
              <a:buFontTx/>
              <a:buChar char="-"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Организация выставки поделок из бросового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материала.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937964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24744"/>
          </a:xfrm>
        </p:spPr>
        <p:txBody>
          <a:bodyPr/>
          <a:lstStyle/>
          <a:p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Основной этап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040560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Беседа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«Мусор надо разделять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»;</a:t>
            </a:r>
          </a:p>
          <a:p>
            <a:pPr>
              <a:buFontTx/>
              <a:buChar char="-"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Дидактическая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игра: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«Сортируем мусор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»;</a:t>
            </a:r>
          </a:p>
          <a:p>
            <a:pPr>
              <a:buFontTx/>
              <a:buChar char="-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Опытно -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экспериментальная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деятельность: «Очистим воду от мусора»;</a:t>
            </a:r>
          </a:p>
          <a:p>
            <a:pPr>
              <a:buFontTx/>
              <a:buChar char="-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Познавательная беседа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«Значение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солнца, воздуха и воды в жизни природы и человека»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Tx/>
              <a:buChar char="-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Трудовая деятельность: «Высаживание цветов в парке детского сада»;</a:t>
            </a:r>
          </a:p>
          <a:p>
            <a:pPr>
              <a:buFontTx/>
              <a:buChar char="-"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Наблюдения во время прогулок за жизнью растений, за деревьями и кустарниками,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за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трудом взрослых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. Помощь в очистке участка от мусора</a:t>
            </a:r>
          </a:p>
          <a:p>
            <a:pPr>
              <a:buFontTx/>
              <a:buChar char="-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698584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0952" y="548681"/>
            <a:ext cx="8229600" cy="115212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Экспериментальная деятельность: «Очистим воду от мусора»</a:t>
            </a:r>
            <a:endParaRPr lang="ru-RU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146" name="Picture 2" descr="C:\Users\User\Desktop\экология\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916832"/>
            <a:ext cx="7452320" cy="4780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84580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96752"/>
          </a:xfrm>
        </p:spPr>
        <p:txBody>
          <a:bodyPr/>
          <a:lstStyle/>
          <a:p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Заключительный этап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4525963"/>
          </a:xfrm>
        </p:spPr>
        <p:txBody>
          <a:bodyPr/>
          <a:lstStyle/>
          <a:p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Экологическая викторина «Природа вокруг нас» по полученным знаниям у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детей;</a:t>
            </a:r>
          </a:p>
          <a:p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Выставка детских творческих работ.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098" name="Picture 2" descr="C:\Users\User\Desktop\экология\YraPLkkonrU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2943083"/>
            <a:ext cx="5183222" cy="3887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95403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340768"/>
          </a:xfrm>
        </p:spPr>
        <p:txBody>
          <a:bodyPr/>
          <a:lstStyle/>
          <a:p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Полученные результаты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5" y="1556792"/>
            <a:ext cx="4824536" cy="5112568"/>
          </a:xfrm>
        </p:spPr>
        <p:txBody>
          <a:bodyPr/>
          <a:lstStyle/>
          <a:p>
            <a:pPr marL="0" indent="457200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Анализ результатов работы показал положительную динамику изменения отношения детей к природе, следовательно, можно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говорить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о том, что деятельность по формированию экологического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воспитания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в рамках реализации проекта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«Сбережём нашу природу»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эффективна.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5122" name="Picture 2" descr="C:\Users\User\Desktop\экология\HhkwCRIPBBU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3" y="1484784"/>
            <a:ext cx="3900442" cy="5200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059496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сполнительная">
  <a:themeElements>
    <a:clrScheme name="Исполнительная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Исполнительн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Исполнитель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89</TotalTime>
  <Words>646</Words>
  <Application>Microsoft Office PowerPoint</Application>
  <PresentationFormat>Экран (4:3)</PresentationFormat>
  <Paragraphs>55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Исполнительная</vt:lpstr>
      <vt:lpstr>Муниципальное автономное дошкольное образовательное учреждение "Детский сад комбинированного вида № 1" г. Тобольска       Проектная деятельность в старшей группе на тему:  «Сбережём нашу природу»                                                                       Выполнила: Кузнецова А.И.                                                                                            воспитатель      Тобольск, 2024</vt:lpstr>
      <vt:lpstr>Тип проекта </vt:lpstr>
      <vt:lpstr>Актуальность</vt:lpstr>
      <vt:lpstr>Цель</vt:lpstr>
      <vt:lpstr>Задачи</vt:lpstr>
      <vt:lpstr>Ожидаемы результаты</vt:lpstr>
      <vt:lpstr>Этапы реализации проекта</vt:lpstr>
      <vt:lpstr>Подготовительный этап</vt:lpstr>
      <vt:lpstr>Основной этап</vt:lpstr>
      <vt:lpstr>Основной этап</vt:lpstr>
      <vt:lpstr>Презентация PowerPoint</vt:lpstr>
      <vt:lpstr>Заключительный этап</vt:lpstr>
      <vt:lpstr>Полученные результаты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МИНИСТЕРСТВО НАУКИ И ВЫСШЕГО ОБРАЗОВАНИЯ  РОССИЙСКОЙ ФЕДЕРАЦИИ  Федеральное государственное автономное образовательное учреждение  высшего образования  «ТЮМЕНСКИЙ ГОСУДАРСТВЕННЫЙ УНИВЕРСИТЕТ»  ТОБОЛЬСКИЙ ПЕДАГОГИЧЕСКИЙ ИНСТИТУТ ИМ. Д.И. МЕНДЕЛЕЕВА   (филиал) Тюменского государственного университета        Проектная деятельность в старшей группе на тему:  «Помощники природы»                                                                          Выполнил: Кузнецова А.И.   Тобольск, 2023 </dc:title>
  <dc:creator>User</dc:creator>
  <cp:lastModifiedBy>User</cp:lastModifiedBy>
  <cp:revision>11</cp:revision>
  <dcterms:created xsi:type="dcterms:W3CDTF">2023-10-19T08:54:13Z</dcterms:created>
  <dcterms:modified xsi:type="dcterms:W3CDTF">2024-01-17T09:24:48Z</dcterms:modified>
</cp:coreProperties>
</file>