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70" r:id="rId10"/>
    <p:sldId id="271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3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4;&#1083;&#1100;&#1075;&#1072;\Desktop\&#1076;&#1080;&#1072;&#1075;&#1088;&#1072;&#1084;&#1084;&#1072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4;&#1083;&#1100;&#1075;&#1072;\Desktop\&#1076;&#1080;&#1072;&#1075;&#1088;&#1072;&#1084;&#1084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44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Лист1!$A$12:$C$12</c:f>
              <c:strCache>
                <c:ptCount val="3"/>
                <c:pt idx="0">
                  <c:v>1 вопрос</c:v>
                </c:pt>
                <c:pt idx="1">
                  <c:v>твердое</c:v>
                </c:pt>
                <c:pt idx="2">
                  <c:v>жидкое</c:v>
                </c:pt>
              </c:strCache>
            </c:strRef>
          </c:cat>
          <c:val>
            <c:numRef>
              <c:f>Лист1!$A$13:$C$13</c:f>
              <c:numCache>
                <c:formatCode>General</c:formatCode>
                <c:ptCount val="3"/>
                <c:pt idx="1">
                  <c:v>49</c:v>
                </c:pt>
                <c:pt idx="2">
                  <c:v>43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5278197723249662"/>
          <c:y val="0.23394063291641287"/>
          <c:w val="0.23080784587355119"/>
          <c:h val="0.35963132844429629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7"/>
  <c:chart>
    <c:plotArea>
      <c:layout>
        <c:manualLayout>
          <c:layoutTarget val="inner"/>
          <c:xMode val="edge"/>
          <c:yMode val="edge"/>
          <c:x val="8.8988580374821574E-2"/>
          <c:y val="6.9061000995565364E-2"/>
          <c:w val="0.76505137530454692"/>
          <c:h val="0.7730031988188997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Лист1!$B$14</c:f>
              <c:strCache>
                <c:ptCount val="1"/>
                <c:pt idx="0">
                  <c:v>да</c:v>
                </c:pt>
              </c:strCache>
            </c:strRef>
          </c:tx>
          <c:cat>
            <c:strRef>
              <c:f>Лист1!$A$15:$A$18</c:f>
              <c:strCache>
                <c:ptCount val="4"/>
                <c:pt idx="0">
                  <c:v>2 вопрос</c:v>
                </c:pt>
                <c:pt idx="1">
                  <c:v>3 вопрос</c:v>
                </c:pt>
                <c:pt idx="2">
                  <c:v>4 вопрос</c:v>
                </c:pt>
                <c:pt idx="3">
                  <c:v>5 вопрос</c:v>
                </c:pt>
              </c:strCache>
            </c:strRef>
          </c:cat>
          <c:val>
            <c:numRef>
              <c:f>Лист1!$B$15:$B$18</c:f>
              <c:numCache>
                <c:formatCode>General</c:formatCode>
                <c:ptCount val="4"/>
                <c:pt idx="0">
                  <c:v>48</c:v>
                </c:pt>
                <c:pt idx="1">
                  <c:v>48</c:v>
                </c:pt>
                <c:pt idx="2">
                  <c:v>40</c:v>
                </c:pt>
                <c:pt idx="3">
                  <c:v>32</c:v>
                </c:pt>
              </c:numCache>
            </c:numRef>
          </c:val>
        </c:ser>
        <c:ser>
          <c:idx val="1"/>
          <c:order val="1"/>
          <c:tx>
            <c:strRef>
              <c:f>Лист1!$C$14</c:f>
              <c:strCache>
                <c:ptCount val="1"/>
                <c:pt idx="0">
                  <c:v>нет</c:v>
                </c:pt>
              </c:strCache>
            </c:strRef>
          </c:tx>
          <c:cat>
            <c:strRef>
              <c:f>Лист1!$A$15:$A$18</c:f>
              <c:strCache>
                <c:ptCount val="4"/>
                <c:pt idx="0">
                  <c:v>2 вопрос</c:v>
                </c:pt>
                <c:pt idx="1">
                  <c:v>3 вопрос</c:v>
                </c:pt>
                <c:pt idx="2">
                  <c:v>4 вопрос</c:v>
                </c:pt>
                <c:pt idx="3">
                  <c:v>5 вопрос</c:v>
                </c:pt>
              </c:strCache>
            </c:strRef>
          </c:cat>
          <c:val>
            <c:numRef>
              <c:f>Лист1!$C$15:$C$18</c:f>
              <c:numCache>
                <c:formatCode>General</c:formatCode>
                <c:ptCount val="4"/>
                <c:pt idx="0">
                  <c:v>44</c:v>
                </c:pt>
                <c:pt idx="1">
                  <c:v>44</c:v>
                </c:pt>
                <c:pt idx="2">
                  <c:v>52</c:v>
                </c:pt>
                <c:pt idx="3">
                  <c:v>60</c:v>
                </c:pt>
              </c:numCache>
            </c:numRef>
          </c:val>
        </c:ser>
        <c:axId val="42257024"/>
        <c:axId val="42262912"/>
      </c:barChart>
      <c:catAx>
        <c:axId val="42257024"/>
        <c:scaling>
          <c:orientation val="minMax"/>
        </c:scaling>
        <c:axPos val="b"/>
        <c:tickLblPos val="nextTo"/>
        <c:crossAx val="42262912"/>
        <c:crosses val="autoZero"/>
        <c:auto val="1"/>
        <c:lblAlgn val="ctr"/>
        <c:lblOffset val="100"/>
      </c:catAx>
      <c:valAx>
        <c:axId val="42262912"/>
        <c:scaling>
          <c:orientation val="minMax"/>
        </c:scaling>
        <c:axPos val="l"/>
        <c:majorGridlines/>
        <c:numFmt formatCode="General" sourceLinked="1"/>
        <c:tickLblPos val="nextTo"/>
        <c:crossAx val="4225702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86380" y="4714884"/>
            <a:ext cx="3525840" cy="1428760"/>
          </a:xfrm>
        </p:spPr>
        <p:txBody>
          <a:bodyPr>
            <a:noAutofit/>
          </a:bodyPr>
          <a:lstStyle/>
          <a:p>
            <a:pPr algn="l" eaLnBrk="1" hangingPunct="1"/>
            <a:r>
              <a:rPr lang="ru-RU" sz="1600" dirty="0" smtClean="0"/>
              <a:t>Автор:  Ефимова Диана Витальевна</a:t>
            </a:r>
          </a:p>
          <a:p>
            <a:pPr algn="l" eaLnBrk="1" hangingPunct="1"/>
            <a:r>
              <a:rPr lang="ru-RU" sz="1600" dirty="0" smtClean="0"/>
              <a:t>ученица 1 «В» класса</a:t>
            </a:r>
          </a:p>
          <a:p>
            <a:pPr algn="l" eaLnBrk="1" hangingPunct="1"/>
            <a:r>
              <a:rPr lang="ru-RU" sz="1600" dirty="0" smtClean="0"/>
              <a:t>Руководитель: Полтавец Ирина Васильевна</a:t>
            </a:r>
          </a:p>
          <a:p>
            <a:pPr algn="l" eaLnBrk="1" hangingPunct="1"/>
            <a:r>
              <a:rPr lang="ru-RU" sz="1600" dirty="0" smtClean="0"/>
              <a:t>учитель начальных классов</a:t>
            </a: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1285852" y="500042"/>
            <a:ext cx="644920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Bookman Old Style" pitchFamily="18" charset="0"/>
              </a:rPr>
              <a:t>МОБУ «Средняя общеобразовательная школа №5»</a:t>
            </a:r>
          </a:p>
          <a:p>
            <a:pPr algn="ctr"/>
            <a:r>
              <a:rPr lang="ru-RU" b="1" dirty="0" smtClean="0">
                <a:latin typeface="Bookman Old Style" pitchFamily="18" charset="0"/>
              </a:rPr>
              <a:t>Научно – практическая конференция</a:t>
            </a:r>
          </a:p>
          <a:p>
            <a:pPr algn="ctr"/>
            <a:r>
              <a:rPr lang="ru-RU" b="1" dirty="0" smtClean="0">
                <a:latin typeface="Bookman Old Style" pitchFamily="18" charset="0"/>
              </a:rPr>
              <a:t>«Первоцвет»</a:t>
            </a:r>
          </a:p>
          <a:p>
            <a:pPr algn="ctr"/>
            <a:r>
              <a:rPr lang="ru-RU" b="1" dirty="0" smtClean="0">
                <a:latin typeface="Bookman Old Style" pitchFamily="18" charset="0"/>
              </a:rPr>
              <a:t>Номинация «Лучшая исследовательская работа»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71472" y="1785926"/>
            <a:ext cx="7851648" cy="1828800"/>
          </a:xfrm>
        </p:spPr>
        <p:txBody>
          <a:bodyPr/>
          <a:lstStyle/>
          <a:p>
            <a:pPr algn="ctr"/>
            <a:r>
              <a:rPr lang="ru-RU" dirty="0" smtClean="0"/>
              <a:t>Тема: Мыловарение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Цель работы: 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изучить основы мыловарения.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71612"/>
            <a:ext cx="8229600" cy="52863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Задачи: </a:t>
            </a:r>
          </a:p>
          <a:p>
            <a:pPr lvl="0"/>
            <a:r>
              <a:rPr lang="ru-RU" dirty="0" smtClean="0"/>
              <a:t>рассмотреть историю возникновения мыла;</a:t>
            </a:r>
          </a:p>
          <a:p>
            <a:pPr lvl="0"/>
            <a:r>
              <a:rPr lang="ru-RU" dirty="0" smtClean="0"/>
              <a:t>изучить состав мыла и его свойства;</a:t>
            </a:r>
          </a:p>
          <a:p>
            <a:pPr lvl="0"/>
            <a:r>
              <a:rPr lang="ru-RU" dirty="0" smtClean="0"/>
              <a:t>определить компоненты, для изготовления мыла;</a:t>
            </a:r>
          </a:p>
          <a:p>
            <a:pPr lvl="0"/>
            <a:r>
              <a:rPr lang="ru-RU" dirty="0" smtClean="0"/>
              <a:t>провести опрос, для получения статистических данных;</a:t>
            </a:r>
          </a:p>
          <a:p>
            <a:pPr lvl="0"/>
            <a:r>
              <a:rPr lang="ru-RU" dirty="0" smtClean="0"/>
              <a:t>изготовить мыло своими руками.</a:t>
            </a:r>
          </a:p>
          <a:p>
            <a:pPr lvl="0" algn="ctr">
              <a:buNone/>
            </a:pPr>
            <a:r>
              <a:rPr lang="ru-RU" b="1" dirty="0" smtClean="0"/>
              <a:t>Актуальность темы: </a:t>
            </a:r>
          </a:p>
          <a:p>
            <a:pPr lvl="0" algn="just">
              <a:buNone/>
            </a:pPr>
            <a:r>
              <a:rPr lang="ru-RU" dirty="0" smtClean="0"/>
              <a:t>    я считаю эту тему актуальной и интересной, потому что каждый день мы принимаем душ, умываемся, моем руки. Невозможно представить себе ни дня без мыла. </a:t>
            </a:r>
          </a:p>
          <a:p>
            <a:pPr lvl="0" algn="ctr">
              <a:buNone/>
            </a:pPr>
            <a:r>
              <a:rPr lang="ru-RU" b="1" dirty="0" smtClean="0"/>
              <a:t>Гипотеза:</a:t>
            </a:r>
          </a:p>
          <a:p>
            <a:pPr lvl="0" algn="ctr">
              <a:buNone/>
            </a:pPr>
            <a:r>
              <a:rPr lang="ru-RU" dirty="0" smtClean="0"/>
              <a:t>я предполагаю, что в домашних условиях можно изготовить ароматное мыло.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000"/>
                            </p:stCondLst>
                            <p:childTnLst>
                              <p:par>
                                <p:cTn id="58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000"/>
                            </p:stCondLst>
                            <p:childTnLst>
                              <p:par>
                                <p:cTn id="7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521495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История возникновения мыла.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Мыло возникло более 6000 лет назад. В Древнем Египте для умывания использовали пчелиный воск, а древние греки тело очищали речным песком. На Руси использовали отвары брусники и белой фасоли. На Руси любили мыться в бане, и для мытья использовали щёлок. 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Ольга\Desktop\мыло фото\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58" y="3786190"/>
            <a:ext cx="4326061" cy="3071810"/>
          </a:xfrm>
        </p:spPr>
      </p:pic>
      <p:pic>
        <p:nvPicPr>
          <p:cNvPr id="1027" name="Picture 3" descr="C:\Users\Ольга\Desktop\мыло фото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773486"/>
            <a:ext cx="4094488" cy="308451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000232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accent4"/>
                </a:solidFill>
              </a:rPr>
              <a:t>Промышленное производство мыловарения появилось в России при Петре </a:t>
            </a:r>
            <a:r>
              <a:rPr lang="en-US" sz="4400" dirty="0" smtClean="0">
                <a:solidFill>
                  <a:schemeClr val="accent4"/>
                </a:solidFill>
              </a:rPr>
              <a:t>I</a:t>
            </a:r>
            <a:r>
              <a:rPr lang="ru-RU" sz="4400" dirty="0" smtClean="0">
                <a:solidFill>
                  <a:schemeClr val="accent4"/>
                </a:solidFill>
              </a:rPr>
              <a:t>. </a:t>
            </a:r>
            <a:endParaRPr lang="ru-RU" sz="4400" dirty="0">
              <a:solidFill>
                <a:schemeClr val="accent4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500306"/>
            <a:ext cx="5900750" cy="25650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Кусок мыла есть и в гербе одного из российских городов. В городе Шуя в XVIII веке мыло фабрики </a:t>
            </a:r>
            <a:r>
              <a:rPr lang="ru-RU" dirty="0" err="1" smtClean="0"/>
              <a:t>Ладыгина</a:t>
            </a:r>
            <a:r>
              <a:rPr lang="ru-RU" dirty="0" smtClean="0"/>
              <a:t> было знаменито на всю страну. </a:t>
            </a:r>
            <a:endParaRPr lang="ru-RU" dirty="0"/>
          </a:p>
        </p:txBody>
      </p:sp>
      <p:pic>
        <p:nvPicPr>
          <p:cNvPr id="2050" name="Picture 2" descr="C:\Users\Ольга\Desktop\мыло фото\pet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52" y="1214422"/>
            <a:ext cx="2857552" cy="3143272"/>
          </a:xfrm>
          <a:prstGeom prst="rect">
            <a:avLst/>
          </a:prstGeom>
          <a:noFill/>
        </p:spPr>
      </p:pic>
      <p:pic>
        <p:nvPicPr>
          <p:cNvPr id="2051" name="Picture 3" descr="C:\Users\Ольга\Desktop\мыло фото\shuy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4643446"/>
            <a:ext cx="1714512" cy="22145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643066"/>
          </a:xfrm>
        </p:spPr>
        <p:txBody>
          <a:bodyPr>
            <a:noAutofit/>
          </a:bodyPr>
          <a:lstStyle/>
          <a:p>
            <a:pPr algn="ctr"/>
            <a:r>
              <a:rPr lang="ru-RU" sz="4000" b="1" i="1" u="sng" dirty="0" smtClean="0">
                <a:solidFill>
                  <a:schemeClr val="tx1"/>
                </a:solidFill>
              </a:rPr>
              <a:t>Мыло</a:t>
            </a:r>
            <a:r>
              <a:rPr lang="ru-RU" sz="2800" dirty="0" smtClean="0">
                <a:solidFill>
                  <a:schemeClr val="tx1"/>
                </a:solidFill>
              </a:rPr>
              <a:t> – это специализированный твердый или жидкий продукт, который в своем составе содержит ряд активных веществ. 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285992"/>
            <a:ext cx="7800972" cy="392909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3600" b="1" i="1" u="sng" dirty="0" smtClean="0"/>
              <a:t>СОСТАВ:</a:t>
            </a:r>
            <a:r>
              <a:rPr lang="ru-RU" sz="3600" b="1" dirty="0" smtClean="0"/>
              <a:t> </a:t>
            </a:r>
          </a:p>
          <a:p>
            <a:pPr algn="ctr">
              <a:buNone/>
            </a:pPr>
            <a:r>
              <a:rPr lang="ru-RU" dirty="0" smtClean="0"/>
              <a:t>     </a:t>
            </a:r>
            <a:r>
              <a:rPr lang="ru-RU" sz="3600" dirty="0" smtClean="0"/>
              <a:t>основным составом практически любого мыла выступают: моющая основа на базе натуральных масел и жиров, вода, глицерин. 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600" b="1" i="1" u="sng" dirty="0" smtClean="0"/>
              <a:t>Свойства мыла: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Font typeface="Wingdings" pitchFamily="2" charset="2"/>
              <a:buChar char="Ø"/>
            </a:pPr>
            <a:r>
              <a:rPr lang="ru-RU" b="1" dirty="0" smtClean="0"/>
              <a:t>Твердость;</a:t>
            </a:r>
          </a:p>
          <a:p>
            <a:pPr algn="ctr">
              <a:buFont typeface="Wingdings" pitchFamily="2" charset="2"/>
              <a:buChar char="Ø"/>
            </a:pPr>
            <a:r>
              <a:rPr lang="ru-RU" b="1" dirty="0" smtClean="0"/>
              <a:t>Растворимость в воде;</a:t>
            </a:r>
          </a:p>
          <a:p>
            <a:pPr algn="ctr">
              <a:buFont typeface="Wingdings" pitchFamily="2" charset="2"/>
              <a:buChar char="Ø"/>
            </a:pPr>
            <a:r>
              <a:rPr lang="ru-RU" b="1" dirty="0" smtClean="0"/>
              <a:t>Пенообразование;</a:t>
            </a:r>
          </a:p>
          <a:p>
            <a:pPr algn="ctr">
              <a:buFont typeface="Wingdings" pitchFamily="2" charset="2"/>
              <a:buChar char="Ø"/>
            </a:pPr>
            <a:r>
              <a:rPr lang="ru-RU" b="1" dirty="0" smtClean="0"/>
              <a:t>Моющая способность.</a:t>
            </a:r>
          </a:p>
          <a:p>
            <a:pPr algn="ctr">
              <a:buFont typeface="Wingdings" pitchFamily="2" charset="2"/>
              <a:buChar char="Ø"/>
            </a:pPr>
            <a:endParaRPr lang="ru-RU" b="1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>
                <a:solidFill>
                  <a:schemeClr val="accent1">
                    <a:lumMod val="50000"/>
                  </a:schemeClr>
                </a:solidFill>
              </a:rPr>
              <a:t>Классификация мыла:</a:t>
            </a:r>
            <a:endParaRPr lang="ru-RU" b="1" i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428868"/>
            <a:ext cx="3757610" cy="39290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Хозяйственное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2. Туалетное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3. Специальное</a:t>
            </a:r>
            <a:endParaRPr lang="ru-RU" dirty="0"/>
          </a:p>
        </p:txBody>
      </p:sp>
      <p:pic>
        <p:nvPicPr>
          <p:cNvPr id="3075" name="Picture 3" descr="C:\Users\Ольга\Desktop\мыло фото\Без названия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785926"/>
            <a:ext cx="1924057" cy="1566870"/>
          </a:xfrm>
          <a:prstGeom prst="rect">
            <a:avLst/>
          </a:prstGeom>
          <a:noFill/>
        </p:spPr>
      </p:pic>
      <p:pic>
        <p:nvPicPr>
          <p:cNvPr id="3076" name="Picture 4" descr="C:\Users\Ольга\Desktop\мыло фото\Без названия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714752"/>
            <a:ext cx="1866900" cy="1200150"/>
          </a:xfrm>
          <a:prstGeom prst="rect">
            <a:avLst/>
          </a:prstGeom>
          <a:noFill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5214950"/>
            <a:ext cx="1924050" cy="118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2847244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tx1"/>
                </a:solidFill>
              </a:rPr>
              <a:t>	Нами проведена анкета среди учащихся первых классов. В опросе участвовали 92  человека.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В этой анкете для ребят были предложены следующие вопросы: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Каким мылом вы пользуетесь: твердым или жидким?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786058"/>
            <a:ext cx="4429124" cy="307183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Результаты анкетирования показали, что большинство детей пользуются твердым мылом (49 человек).</a:t>
            </a: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143372" y="2714620"/>
          <a:ext cx="4643460" cy="36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4257676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285752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dirty="0" smtClean="0"/>
              <a:t>2. Обращаете ли вы внимание при покупке мыла на цвет?</a:t>
            </a:r>
          </a:p>
          <a:p>
            <a:pPr lvl="0">
              <a:buNone/>
            </a:pPr>
            <a:r>
              <a:rPr lang="ru-RU" dirty="0" smtClean="0"/>
              <a:t>3.  Обращаете ли вы внимание при покупке на запах?</a:t>
            </a:r>
          </a:p>
          <a:p>
            <a:pPr lvl="0">
              <a:buNone/>
            </a:pPr>
            <a:r>
              <a:rPr lang="ru-RU" dirty="0" smtClean="0"/>
              <a:t>4. Вы слышали когда-нибудь о мыле ручной работы?</a:t>
            </a:r>
          </a:p>
          <a:p>
            <a:pPr lvl="0">
              <a:buNone/>
            </a:pPr>
            <a:r>
              <a:rPr lang="ru-RU" dirty="0" smtClean="0"/>
              <a:t>5. Знаете ли вы, как делается мыло ручной работы?</a:t>
            </a: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142976" y="3571876"/>
          <a:ext cx="6429420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14422"/>
            <a:ext cx="9144000" cy="16430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u="sng" dirty="0" smtClean="0">
                <a:solidFill>
                  <a:srgbClr val="C00000"/>
                </a:solidFill>
              </a:rPr>
              <a:t>Заключение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Проведённый обзор различной литературы по теме: «Мыловарение», а также собственные наблюдения помогли сделать нам вывод о проделанной работе.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714596"/>
            <a:ext cx="6357950" cy="364336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Мыло возникло более </a:t>
            </a:r>
            <a:r>
              <a:rPr lang="ru-RU" sz="2000" dirty="0" smtClean="0"/>
              <a:t>6000 </a:t>
            </a:r>
            <a:r>
              <a:rPr lang="ru-RU" sz="2000" dirty="0" smtClean="0"/>
              <a:t>лет назад. </a:t>
            </a:r>
          </a:p>
          <a:p>
            <a:r>
              <a:rPr lang="ru-RU" sz="2000" dirty="0" smtClean="0"/>
              <a:t> Наблюдается увеличение спроса на мыло ручной работы. </a:t>
            </a:r>
          </a:p>
          <a:p>
            <a:r>
              <a:rPr lang="ru-RU" sz="2000" dirty="0" smtClean="0"/>
              <a:t>Я, в домашних условиях, изготовила своё душистое мыло, высокого качества. Оно у меня получилось простое, хорошо  увлажняющее, и к тому – же, очень красивое мыло. Но в простоте и есть вся прелесть.</a:t>
            </a:r>
          </a:p>
          <a:p>
            <a:r>
              <a:rPr lang="ru-RU" sz="2000" dirty="0" smtClean="0"/>
              <a:t>Я предлагаю Вам этот безопасный продукт и думаю, что пользоваться Вы им будете с большим удовольствием. </a:t>
            </a:r>
          </a:p>
          <a:p>
            <a:pPr>
              <a:buNone/>
            </a:pPr>
            <a:endParaRPr lang="ru-RU" sz="2000" dirty="0" smtClean="0"/>
          </a:p>
        </p:txBody>
      </p:sp>
      <p:pic>
        <p:nvPicPr>
          <p:cNvPr id="1026" name="Picture 2" descr="C:\Users\Ольга\Desktop\мыло фото\my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3357562"/>
            <a:ext cx="2303025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229600" cy="2350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72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72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Виталий\Desktop\Научная!!!!\Научная. Фото. Видео\IMG-20190212-WA00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643314"/>
            <a:ext cx="2357454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512</TotalTime>
  <Words>375</Words>
  <PresentationFormat>Экран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Тема: Мыловарение</vt:lpstr>
      <vt:lpstr>Цель работы:  изучить основы мыловарения.</vt:lpstr>
      <vt:lpstr>История возникновения мыла. Мыло возникло более 6000 лет назад. В Древнем Египте для умывания использовали пчелиный воск, а древние греки тело очищали речным песком. На Руси использовали отвары брусники и белой фасоли. На Руси любили мыться в бане, и для мытья использовали щёлок.       </vt:lpstr>
      <vt:lpstr>Промышленное производство мыловарения появилось в России при Петре I. </vt:lpstr>
      <vt:lpstr>Мыло – это специализированный твердый или жидкий продукт, который в своем составе содержит ряд активных веществ. </vt:lpstr>
      <vt:lpstr>Классификация мыла:</vt:lpstr>
      <vt:lpstr> Нами проведена анкета среди учащихся первых классов. В опросе участвовали 92  человека. В этой анкете для ребят были предложены следующие вопросы: Каким мылом вы пользуетесь: твердым или жидким? </vt:lpstr>
      <vt:lpstr>Слайд 8</vt:lpstr>
      <vt:lpstr>Слайд 9</vt:lpstr>
      <vt:lpstr>Заключение  Проведённый обзор различной литературы по теме: «Мыловарение», а также собственные наблюдения помогли сделать нам вывод о проделанной работе. 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Школа№5</cp:lastModifiedBy>
  <cp:revision>34</cp:revision>
  <dcterms:created xsi:type="dcterms:W3CDTF">2019-01-27T10:04:28Z</dcterms:created>
  <dcterms:modified xsi:type="dcterms:W3CDTF">2019-03-12T03:02:01Z</dcterms:modified>
</cp:coreProperties>
</file>