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81" r:id="rId2"/>
    <p:sldId id="257" r:id="rId3"/>
    <p:sldId id="320" r:id="rId4"/>
    <p:sldId id="265" r:id="rId5"/>
    <p:sldId id="321" r:id="rId6"/>
    <p:sldId id="323" r:id="rId7"/>
    <p:sldId id="322" r:id="rId8"/>
    <p:sldId id="325" r:id="rId9"/>
    <p:sldId id="324" r:id="rId10"/>
    <p:sldId id="319" r:id="rId11"/>
    <p:sldId id="28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150F39-72B4-442B-9994-9E3BC4F2C961}" type="datetimeFigureOut">
              <a:rPr lang="ru-RU" smtClean="0"/>
              <a:pPr/>
              <a:t>06.11.2024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8B3232-B306-4FCB-B494-3CC7B56F8B4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62151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B08E623-02BE-4BA9-B506-C6B87C0A6A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696A2040-36CD-4729-9FB4-A558BFAFDE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1F4112A8-BEEA-4FF2-AB4D-583700ADC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2E564-4607-434D-A25E-2EEDF7A71837}" type="datetimeFigureOut">
              <a:rPr lang="ru-RU" smtClean="0"/>
              <a:pPr/>
              <a:t>06.11.2024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32F174A7-11D1-4F10-AB56-2D123E90C5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96A815F-07B9-48AB-997E-B8C3FBAD5F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E7841-58EC-41A4-B380-67A8096CE77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52632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28BCD5E-7DE7-4EA7-A1BE-A4FD72738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D87B384-85D1-4546-B223-ABB6953CE0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8ED54412-8C67-4102-B19F-A43D17B59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2E564-4607-434D-A25E-2EEDF7A71837}" type="datetimeFigureOut">
              <a:rPr lang="ru-RU" smtClean="0"/>
              <a:pPr/>
              <a:t>06.11.2024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74342AF9-5605-4B99-936E-9EB234DE4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7DF50592-71E4-478F-A7F2-7A73BA87E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E7841-58EC-41A4-B380-67A8096CE77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1034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034D21C-4C0D-4588-95A5-F19B7E2452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927CC984-1C9B-4893-857D-469763835C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0BE3250D-F787-4071-8800-36C8A62B27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2E564-4607-434D-A25E-2EEDF7A71837}" type="datetimeFigureOut">
              <a:rPr lang="ru-RU" smtClean="0"/>
              <a:pPr/>
              <a:t>06.11.2024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12D200C8-3BFD-406E-9750-D785A820C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90B32C4D-E43F-4772-A41E-F6CB8EC04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E7841-58EC-41A4-B380-67A8096CE77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142010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611177D-FEAA-4F2F-8361-5C6F41B931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15D676A-994E-4BF8-9FA7-5AA0D8D9EC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84F3C696-2942-4A73-8E1C-3D5CD365B0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D549784A-02B7-4E28-BA11-732F28B67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2E564-4607-434D-A25E-2EEDF7A71837}" type="datetimeFigureOut">
              <a:rPr lang="ru-RU" smtClean="0"/>
              <a:pPr/>
              <a:t>06.11.2024</a:t>
            </a:fld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899F6957-F94E-4179-96BE-B21A2D387F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4E539B77-2FF5-40A3-A2D6-ABA234CD4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E7841-58EC-41A4-B380-67A8096CE77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9656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1962004-4DD4-4D04-896C-A206798F77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4558D197-F3F8-46F8-A593-E86A4783C3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2FE3C7B9-64D4-4FD9-9E7C-5419D6472F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3FE3871A-C8D6-4346-8C23-98BC594AC0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41AA3F16-268D-43E6-AADF-020525A37D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0D6C15AD-B761-4876-9103-7C461C3403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2E564-4607-434D-A25E-2EEDF7A71837}" type="datetimeFigureOut">
              <a:rPr lang="ru-RU" smtClean="0"/>
              <a:pPr/>
              <a:t>06.11.2024</a:t>
            </a:fld>
            <a:endParaRPr lang="ru-RU" dirty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D4E96CD6-FB43-475E-8093-BB4FBCAB9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CB7DCAFC-67A0-4941-A2B1-A0DAB48AB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E7841-58EC-41A4-B380-67A8096CE77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230216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A1F18AC-20E3-4DF8-A9AE-16295A793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19C55EEF-49D1-497E-89B9-840EC39CD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2E564-4607-434D-A25E-2EEDF7A71837}" type="datetimeFigureOut">
              <a:rPr lang="ru-RU" smtClean="0"/>
              <a:pPr/>
              <a:t>06.11.2024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4CDD3442-C354-4E22-84D9-59847FFD0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9A6F4B26-9562-4C29-8F2B-6D53EC96A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E7841-58EC-41A4-B380-67A8096CE77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06447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2A8F1C48-4D4A-4448-ACE6-43F3D60FAE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2E564-4607-434D-A25E-2EEDF7A71837}" type="datetimeFigureOut">
              <a:rPr lang="ru-RU" smtClean="0"/>
              <a:pPr/>
              <a:t>06.11.2024</a:t>
            </a:fld>
            <a:endParaRPr lang="ru-RU" dirty="0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491118FD-DFB7-47F6-9316-D5D3DE7BF9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CCDF54D1-8C15-418E-BF9E-A0E2AA6F2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E7841-58EC-41A4-B380-67A8096CE77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337999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C4C3375-ED51-4426-8233-14AB75CAEC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5E2FD35-737C-428A-A6CD-3AE9FC7BC9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C94EB61F-9204-447C-88DB-6CF6C812A3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E1F9C079-63E8-4724-82A6-5A177D6537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2E564-4607-434D-A25E-2EEDF7A71837}" type="datetimeFigureOut">
              <a:rPr lang="ru-RU" smtClean="0"/>
              <a:pPr/>
              <a:t>06.11.2024</a:t>
            </a:fld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DF16D183-2E02-4371-ADB0-AC9B19D17D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F2B27747-8730-4FAE-8307-BD6120BE0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E7841-58EC-41A4-B380-67A8096CE77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71438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362A819-C036-46C0-9D8B-A485C5035F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B8A3E24D-7AEB-480B-BF9C-56CA73F591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2168220D-F204-4D94-A143-D5D7109D67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BF69CD0B-2ED7-4228-9244-D803C5C0D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2E564-4607-434D-A25E-2EEDF7A71837}" type="datetimeFigureOut">
              <a:rPr lang="ru-RU" smtClean="0"/>
              <a:pPr/>
              <a:t>06.11.2024</a:t>
            </a:fld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A9AB76AE-E7FB-47B8-9B91-03A6178B1B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477EB057-5AF2-4D3D-9FAB-461964600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E7841-58EC-41A4-B380-67A8096CE77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24025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DEB3793-8E53-44E8-9DF7-0FE6779B1D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8F924B3D-2F98-4E2D-BACB-B2D6E3D359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261535FD-92E1-447D-8C6F-3C68ED78E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2E564-4607-434D-A25E-2EEDF7A71837}" type="datetimeFigureOut">
              <a:rPr lang="ru-RU" smtClean="0"/>
              <a:pPr/>
              <a:t>06.11.2024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9BA88EF-46B8-45FF-BB9B-7F5C1D9251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77A26354-8CB4-4C45-A8CD-B7073308D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E7841-58EC-41A4-B380-67A8096CE77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30881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079FF723-1C7F-432F-8A2B-63AD627B5E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C690E2C3-8609-45CD-A03C-EF704DF3B5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ACF91D4-5918-4E71-ACCE-EBCF20BBF3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2E564-4607-434D-A25E-2EEDF7A71837}" type="datetimeFigureOut">
              <a:rPr lang="ru-RU" smtClean="0"/>
              <a:pPr/>
              <a:t>06.11.2024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E234B13-DBF2-4CFA-9AAA-ECB5B0022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8FE75F3-FBDB-4353-939E-7EFCCD691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E7841-58EC-41A4-B380-67A8096CE77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37738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ED51FD8-F9E3-493C-B55F-1B6CF502F0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5B6BFC6A-541A-441B-8C31-DB1A0F0676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E0D549B2-D90F-40BA-BF3C-D6CE00B38E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72E564-4607-434D-A25E-2EEDF7A71837}" type="datetimeFigureOut">
              <a:rPr lang="ru-RU" smtClean="0"/>
              <a:pPr/>
              <a:t>06.11.2024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E9BECA3-C39F-4D5A-B361-B34168373C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D9868C8-B4CF-48A7-8532-94E879E1BB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1E7841-58EC-41A4-B380-67A8096CE77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36943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64782" y="5472332"/>
            <a:ext cx="11039537" cy="1385668"/>
          </a:xfrm>
        </p:spPr>
        <p:txBody>
          <a:bodyPr>
            <a:normAutofit fontScale="90000"/>
          </a:bodyPr>
          <a:lstStyle/>
          <a:p>
            <a:r>
              <a:rPr lang="ru-RU" sz="2700" dirty="0" smtClean="0">
                <a:latin typeface="Comic Sans MS" pitchFamily="66" charset="0"/>
              </a:rPr>
              <a:t/>
            </a:r>
            <a:br>
              <a:rPr lang="ru-RU" sz="2700" dirty="0" smtClean="0">
                <a:latin typeface="Comic Sans MS" pitchFamily="66" charset="0"/>
              </a:rPr>
            </a:br>
            <a:r>
              <a:rPr lang="ru-RU" sz="2700" dirty="0" smtClean="0">
                <a:latin typeface="Comic Sans MS" pitchFamily="66" charset="0"/>
              </a:rPr>
              <a:t/>
            </a:r>
            <a:br>
              <a:rPr lang="ru-RU" sz="2700" dirty="0" smtClean="0">
                <a:latin typeface="Comic Sans MS" pitchFamily="66" charset="0"/>
              </a:rPr>
            </a:br>
            <a:r>
              <a:rPr lang="ru-RU" sz="2700" dirty="0" smtClean="0">
                <a:latin typeface="Comic Sans MS" pitchFamily="66" charset="0"/>
              </a:rPr>
              <a:t/>
            </a:r>
            <a:br>
              <a:rPr lang="ru-RU" sz="2700" dirty="0" smtClean="0">
                <a:latin typeface="Comic Sans MS" pitchFamily="66" charset="0"/>
              </a:rPr>
            </a:br>
            <a:r>
              <a:rPr lang="ru-RU" sz="2700" dirty="0" smtClean="0">
                <a:latin typeface="Comic Sans MS" pitchFamily="66" charset="0"/>
              </a:rPr>
              <a:t/>
            </a:r>
            <a:br>
              <a:rPr lang="ru-RU" sz="2700" dirty="0" smtClean="0">
                <a:latin typeface="Comic Sans MS" pitchFamily="66" charset="0"/>
              </a:rPr>
            </a:br>
            <a:r>
              <a:rPr lang="ru-RU" sz="2700" dirty="0" smtClean="0">
                <a:latin typeface="Comic Sans MS" pitchFamily="66" charset="0"/>
              </a:rPr>
              <a:t/>
            </a:r>
            <a:br>
              <a:rPr lang="ru-RU" sz="2700" dirty="0" smtClean="0">
                <a:latin typeface="Comic Sans MS" pitchFamily="66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/>
            </a:r>
            <a:br>
              <a:rPr lang="ru-RU" sz="32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</a:br>
            <a:r>
              <a:rPr lang="ru-RU" sz="2700" dirty="0" smtClean="0">
                <a:latin typeface="Comic Sans MS" pitchFamily="66" charset="0"/>
              </a:rPr>
              <a:t>Жердевский МО, МБОУ «Жердевская СОШ»</a:t>
            </a:r>
            <a:br>
              <a:rPr lang="ru-RU" sz="2700" dirty="0" smtClean="0">
                <a:latin typeface="Comic Sans MS" pitchFamily="66" charset="0"/>
              </a:rPr>
            </a:br>
            <a:r>
              <a:rPr lang="ru-RU" sz="2700" dirty="0" smtClean="0">
                <a:latin typeface="Comic Sans MS" pitchFamily="66" charset="0"/>
              </a:rPr>
              <a:t>Педагог-психолог: К.В.Белогривцева</a:t>
            </a:r>
            <a:r>
              <a:rPr lang="ru-RU" sz="3600" dirty="0" smtClean="0">
                <a:latin typeface="Comic Sans MS" pitchFamily="66" charset="0"/>
              </a:rPr>
              <a:t/>
            </a:r>
            <a:br>
              <a:rPr lang="ru-RU" sz="3600" dirty="0" smtClean="0">
                <a:latin typeface="Comic Sans MS" pitchFamily="66" charset="0"/>
              </a:rPr>
            </a:br>
            <a:endParaRPr lang="ru-RU" sz="3200" b="1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22694" y="211014"/>
            <a:ext cx="78216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Буллинг (травля): как догадаться и что делать?</a:t>
            </a:r>
            <a:br>
              <a:rPr lang="ru-RU" sz="24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</a:br>
            <a:endParaRPr lang="ru-RU" sz="2400" b="1" dirty="0" smtClean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ru-RU" sz="2400" dirty="0" smtClean="0">
                <a:latin typeface="Comic Sans MS" panose="030F0702030302020204" pitchFamily="66" charset="0"/>
              </a:rPr>
              <a:t>Информация для родителей</a:t>
            </a:r>
            <a:endParaRPr lang="ru-RU" sz="2400" dirty="0">
              <a:latin typeface="Comic Sans MS" pitchFamily="66" charset="0"/>
            </a:endParaRPr>
          </a:p>
        </p:txBody>
      </p:sp>
      <p:pic>
        <p:nvPicPr>
          <p:cNvPr id="5" name="Picture 2" descr="Плоский дизайн концепции издевательств с персонажами Бесплатные векторы">
            <a:extLst>
              <a:ext uri="{FF2B5EF4-FFF2-40B4-BE49-F238E27FC236}">
                <a16:creationId xmlns:a16="http://schemas.microsoft.com/office/drawing/2014/main" xmlns="" id="{BC25C7A9-28B7-4D82-A3D9-4AB660113F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15065" y="1448971"/>
            <a:ext cx="6607125" cy="3858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09934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EFC8BB5-D6E3-480D-9D2F-9959A7261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947" y="168812"/>
            <a:ext cx="11816861" cy="478302"/>
          </a:xfrm>
          <a:noFill/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Comic Sans MS" panose="030F0702030302020204" pitchFamily="66" charset="0"/>
              </a:rPr>
              <a:t>Определения «буллинга»-школьной травли</a:t>
            </a:r>
            <a:r>
              <a:rPr lang="ru-RU" sz="2400" dirty="0">
                <a:solidFill>
                  <a:srgbClr val="C00000"/>
                </a:solidFill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1199B40-4C3C-43AE-BA6D-E83A0B88D0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948" y="759655"/>
            <a:ext cx="11816859" cy="60983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 </a:t>
            </a:r>
            <a:endParaRPr lang="ru-RU" dirty="0" smtClean="0"/>
          </a:p>
          <a:p>
            <a:pPr marL="0" indent="0">
              <a:buNone/>
            </a:pPr>
            <a:endParaRPr lang="ru-RU" sz="3200" i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ru-RU" sz="3200" i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ru-RU" sz="3200" i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ru-RU" sz="3200" i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ru-RU" sz="2400" i="1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ru-RU" sz="2400" dirty="0" smtClean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ru-RU" sz="2400" dirty="0" smtClean="0">
                <a:latin typeface="Comic Sans MS" panose="030F0702030302020204" pitchFamily="66" charset="0"/>
              </a:rPr>
              <a:t>И.С.Кон </a:t>
            </a:r>
            <a:r>
              <a:rPr lang="ru-RU" sz="1800" dirty="0" smtClean="0">
                <a:latin typeface="Comic Sans MS" panose="030F0702030302020204" pitchFamily="66" charset="0"/>
              </a:rPr>
              <a:t>(советский психолог): </a:t>
            </a:r>
            <a:r>
              <a:rPr lang="ru-RU" sz="2400" dirty="0">
                <a:latin typeface="Comic Sans MS" panose="030F0702030302020204" pitchFamily="66" charset="0"/>
              </a:rPr>
              <a:t>«</a:t>
            </a:r>
            <a:r>
              <a:rPr lang="ru-RU" sz="2400" dirty="0" err="1">
                <a:latin typeface="Comic Sans MS" panose="030F0702030302020204" pitchFamily="66" charset="0"/>
              </a:rPr>
              <a:t>буллинг</a:t>
            </a:r>
            <a:r>
              <a:rPr lang="ru-RU" sz="2400" dirty="0">
                <a:latin typeface="Comic Sans MS" panose="030F0702030302020204" pitchFamily="66" charset="0"/>
              </a:rPr>
              <a:t> – это запугивание, физический или психологический террор, направленный на то, чтобы </a:t>
            </a:r>
            <a:r>
              <a:rPr lang="ru-RU" sz="2400" u="sng" dirty="0">
                <a:latin typeface="Comic Sans MS" panose="030F0702030302020204" pitchFamily="66" charset="0"/>
              </a:rPr>
              <a:t>вызвать у другого страх </a:t>
            </a:r>
            <a:r>
              <a:rPr lang="ru-RU" sz="2400" dirty="0">
                <a:latin typeface="Comic Sans MS" panose="030F0702030302020204" pitchFamily="66" charset="0"/>
              </a:rPr>
              <a:t>и тем самым </a:t>
            </a:r>
            <a:r>
              <a:rPr lang="ru-RU" sz="2400" u="sng" dirty="0">
                <a:latin typeface="Comic Sans MS" panose="030F0702030302020204" pitchFamily="66" charset="0"/>
              </a:rPr>
              <a:t>подчинить его </a:t>
            </a:r>
            <a:r>
              <a:rPr lang="ru-RU" sz="2400" dirty="0">
                <a:latin typeface="Comic Sans MS" panose="030F0702030302020204" pitchFamily="66" charset="0"/>
              </a:rPr>
              <a:t>себе</a:t>
            </a:r>
            <a:r>
              <a:rPr lang="ru-RU" sz="2400" dirty="0" smtClean="0">
                <a:latin typeface="Comic Sans MS" panose="030F0702030302020204" pitchFamily="66" charset="0"/>
              </a:rPr>
              <a:t>».</a:t>
            </a:r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dirty="0" smtClean="0">
                <a:solidFill>
                  <a:srgbClr val="C00000"/>
                </a:solidFill>
                <a:latin typeface="Comic Sans MS" pitchFamily="66" charset="0"/>
              </a:rPr>
              <a:t>Это негативное явление! Его не должно быть в школе!</a:t>
            </a:r>
            <a:endParaRPr lang="ru-RU" dirty="0">
              <a:solidFill>
                <a:srgbClr val="C00000"/>
              </a:solidFill>
              <a:latin typeface="Comic Sans MS" pitchFamily="66" charset="0"/>
            </a:endParaRPr>
          </a:p>
        </p:txBody>
      </p:sp>
      <p:pic>
        <p:nvPicPr>
          <p:cNvPr id="5" name="Picture 2" descr="Хватит издеваться над концепцией Бесплатные векторы">
            <a:extLst>
              <a:ext uri="{FF2B5EF4-FFF2-40B4-BE49-F238E27FC236}">
                <a16:creationId xmlns:a16="http://schemas.microsoft.com/office/drawing/2014/main" xmlns="" id="{76001B9F-51F5-4D2C-B661-39ABE5EE34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3080825" y="799510"/>
            <a:ext cx="5507027" cy="3662172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85045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7351" y="3249637"/>
            <a:ext cx="10515600" cy="931033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solidFill>
                  <a:srgbClr val="C00000"/>
                </a:solidFill>
                <a:latin typeface="Comic Sans MS" pitchFamily="66" charset="0"/>
              </a:rPr>
              <a:t>Чем </a:t>
            </a:r>
            <a:r>
              <a:rPr lang="ru-RU" sz="2700" b="1" dirty="0" err="1" smtClean="0">
                <a:solidFill>
                  <a:srgbClr val="C00000"/>
                </a:solidFill>
                <a:latin typeface="Comic Sans MS" pitchFamily="66" charset="0"/>
              </a:rPr>
              <a:t>буллинг</a:t>
            </a:r>
            <a:r>
              <a:rPr lang="ru-RU" sz="2700" b="1" dirty="0" smtClean="0">
                <a:solidFill>
                  <a:srgbClr val="C00000"/>
                </a:solidFill>
                <a:latin typeface="Comic Sans MS" pitchFamily="66" charset="0"/>
              </a:rPr>
              <a:t> отличается от конфликта?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700" dirty="0" smtClean="0">
                <a:latin typeface="Comic Sans MS" pitchFamily="66" charset="0"/>
              </a:rPr>
              <a:t>1. Неравенство сил </a:t>
            </a:r>
            <a:br>
              <a:rPr lang="ru-RU" sz="2700" dirty="0" smtClean="0">
                <a:latin typeface="Comic Sans MS" pitchFamily="66" charset="0"/>
              </a:rPr>
            </a:br>
            <a:r>
              <a:rPr lang="ru-RU" sz="2700" dirty="0" smtClean="0">
                <a:latin typeface="Comic Sans MS" pitchFamily="66" charset="0"/>
              </a:rPr>
              <a:t>2. У травли нет конкретного предмета (из-за чего возникла ситуация). Есть только поводы. Поводом может стать все, что угодно. Любой может стать жертвой травли. </a:t>
            </a:r>
            <a:br>
              <a:rPr lang="ru-RU" sz="2700" dirty="0" smtClean="0">
                <a:latin typeface="Comic Sans MS" pitchFamily="66" charset="0"/>
              </a:rPr>
            </a:br>
            <a:r>
              <a:rPr lang="ru-RU" sz="2700" dirty="0" smtClean="0">
                <a:latin typeface="Comic Sans MS" pitchFamily="66" charset="0"/>
              </a:rPr>
              <a:t>3. Повторяемость эпизодов травли, переход в хроническую форму (изо дня в день)</a:t>
            </a:r>
            <a:endParaRPr lang="ru-RU" sz="2700" dirty="0">
              <a:latin typeface="Comic Sans MS" pitchFamily="66" charset="0"/>
            </a:endParaRPr>
          </a:p>
        </p:txBody>
      </p:sp>
      <p:pic>
        <p:nvPicPr>
          <p:cNvPr id="3" name="Picture 2" descr="Хватит издеваться над концепцией Бесплатные векторы">
            <a:extLst>
              <a:ext uri="{FF2B5EF4-FFF2-40B4-BE49-F238E27FC236}">
                <a16:creationId xmlns:a16="http://schemas.microsoft.com/office/drawing/2014/main" xmlns="" id="{76001B9F-51F5-4D2C-B661-39ABE5EE34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5992836" y="1228323"/>
            <a:ext cx="5472333" cy="3639100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medaboutme.ru/upload/resize_cache/iblock/c68/274_185_2/chto_delat_roditelyam_esli_u_rebenka_problemy_s_samootsenkoy_smal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4736" y="3348110"/>
            <a:ext cx="4007264" cy="2705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04EBD27-D14A-4335-AE22-2FCBF1DD31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8585" y="267419"/>
            <a:ext cx="8607724" cy="914311"/>
          </a:xfrm>
          <a:noFill/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Comic Sans MS" panose="030F0702030302020204" pitchFamily="66" charset="0"/>
              </a:rPr>
              <a:t>Виды буллинга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7B969D2-A969-47D7-9668-C22E9BB366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6003" y="1120015"/>
            <a:ext cx="5359548" cy="5491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>
                <a:latin typeface="Comic Sans MS" panose="030F0702030302020204" pitchFamily="66" charset="0"/>
              </a:rPr>
              <a:t>А</a:t>
            </a:r>
            <a:r>
              <a:rPr lang="ru-RU" sz="2000" b="1" dirty="0" smtClean="0">
                <a:latin typeface="Comic Sans MS" panose="030F0702030302020204" pitchFamily="66" charset="0"/>
              </a:rPr>
              <a:t>. Психологическое </a:t>
            </a:r>
            <a:r>
              <a:rPr lang="ru-RU" sz="2000" b="1" dirty="0">
                <a:latin typeface="Comic Sans MS" panose="030F0702030302020204" pitchFamily="66" charset="0"/>
              </a:rPr>
              <a:t>(</a:t>
            </a:r>
            <a:r>
              <a:rPr lang="ru-RU" sz="2000" b="1" dirty="0" smtClean="0">
                <a:latin typeface="Comic Sans MS" panose="030F0702030302020204" pitchFamily="66" charset="0"/>
              </a:rPr>
              <a:t>моральное) насилие:</a:t>
            </a:r>
            <a:endParaRPr lang="ru-RU" sz="2000" b="1" dirty="0">
              <a:latin typeface="Comic Sans MS" panose="030F0702030302020204" pitchFamily="66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1.вербальный </a:t>
            </a:r>
            <a:r>
              <a:rPr lang="ru-RU" sz="2000" b="1" dirty="0" err="1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буллинг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;</a:t>
            </a:r>
          </a:p>
          <a:p>
            <a:pPr>
              <a:buNone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2.социальное исключение;</a:t>
            </a:r>
          </a:p>
          <a:p>
            <a:pPr>
              <a:buNone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3.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кибербуллинг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None/>
            </a:pPr>
            <a:endParaRPr lang="ru-RU" sz="2000" b="1" dirty="0" smtClean="0"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ru-RU" sz="2000" b="1" dirty="0" smtClean="0">
                <a:latin typeface="Comic Sans MS" panose="030F0702030302020204" pitchFamily="66" charset="0"/>
              </a:rPr>
              <a:t>Б.  Физическое насилие: </a:t>
            </a:r>
          </a:p>
          <a:p>
            <a:pPr>
              <a:buNone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избиение, </a:t>
            </a:r>
          </a:p>
          <a:p>
            <a:pPr>
              <a:buNone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нанесение удара, </a:t>
            </a:r>
          </a:p>
          <a:p>
            <a:pPr>
              <a:buNone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подзатыльники, </a:t>
            </a:r>
          </a:p>
          <a:p>
            <a:pPr>
              <a:buNone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порча </a:t>
            </a:r>
          </a:p>
          <a:p>
            <a:pPr>
              <a:buNone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и отнимание вещей, </a:t>
            </a:r>
          </a:p>
          <a:p>
            <a:pPr>
              <a:buNone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воровство и др.</a:t>
            </a:r>
          </a:p>
          <a:p>
            <a:pPr>
              <a:buNone/>
            </a:pPr>
            <a:endParaRPr lang="ru-RU" sz="2000" b="1" dirty="0" smtClean="0">
              <a:solidFill>
                <a:schemeClr val="accent1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2" descr="http://severpost.ru/docs/upload/2016/11/147817766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94893" y="3340304"/>
            <a:ext cx="4210285" cy="275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Ð±ÑÐ»Ð»Ð¸Ð½Ð³ Ð¿Ð¾Ð½ÑÑÐ¸Ðµ Ð¿ÑÐ¸ÑÐ¸Ð½Ñ 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24356" y="0"/>
            <a:ext cx="5467644" cy="3078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95417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812801" y="0"/>
            <a:ext cx="10043886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rgbClr val="252525"/>
              </a:solidFill>
              <a:effectLst/>
              <a:latin typeface="Calibri" pitchFamily="34" charset="0"/>
              <a:ea typeface="Arial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rgbClr val="252525"/>
              </a:solidFill>
              <a:latin typeface="Calibri" pitchFamily="34" charset="0"/>
              <a:ea typeface="Arial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rgbClr val="252525"/>
              </a:solidFill>
              <a:effectLst/>
              <a:latin typeface="Calibri" pitchFamily="34" charset="0"/>
              <a:ea typeface="Arial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omic Sans MS" pitchFamily="66" charset="0"/>
                <a:ea typeface="Arial" pitchFamily="34" charset="0"/>
                <a:cs typeface="Times New Roman" pitchFamily="18" charset="0"/>
              </a:rPr>
              <a:t>Какие последствия для жертвы травли могут быть?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252525"/>
              </a:solidFill>
              <a:effectLst/>
              <a:latin typeface="Calibri" pitchFamily="34" charset="0"/>
              <a:ea typeface="Arial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solidFill>
                <a:srgbClr val="252525"/>
              </a:solidFill>
              <a:latin typeface="Calibri" pitchFamily="34" charset="0"/>
              <a:ea typeface="Arial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omic Sans MS" pitchFamily="66" charset="0"/>
                <a:ea typeface="Arial" pitchFamily="34" charset="0"/>
                <a:cs typeface="Times New Roman" pitchFamily="18" charset="0"/>
              </a:rPr>
              <a:t>Во-первых - это трудности в учебе,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omic Sans MS" pitchFamily="66" charset="0"/>
                <a:ea typeface="Arial" pitchFamily="34" charset="0"/>
                <a:cs typeface="Times New Roman" pitchFamily="18" charset="0"/>
              </a:rPr>
              <a:t>Во-вторых - это постоянные пропуски занятий,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Comic Sans MS" pitchFamily="66" charset="0"/>
                <a:ea typeface="Arial" pitchFamily="34" charset="0"/>
                <a:cs typeface="Times New Roman" pitchFamily="18" charset="0"/>
              </a:rPr>
              <a:t>В третьих -  устойчиво заниженная самооценка.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omic Sans MS" pitchFamily="66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omic Sans MS" pitchFamily="66" charset="0"/>
                <a:cs typeface="Times New Roman" pitchFamily="18" charset="0"/>
              </a:rPr>
              <a:t>Что происходит с ребенком, которого травят в школе?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pic>
        <p:nvPicPr>
          <p:cNvPr id="4" name="Picture 2" descr="http://neuroscience.spb.ru/img/43deda2ffc1e8e23e25aa0a52d6508d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17704" y="3739225"/>
            <a:ext cx="5163094" cy="2581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3022" y="0"/>
            <a:ext cx="8238978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latin typeface="Comic Sans MS" pitchFamily="66" charset="0"/>
            </a:endParaRP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Comic Sans MS" pitchFamily="66" charset="0"/>
              </a:rPr>
              <a:t>Тревожные изменения в поведении ребенка</a:t>
            </a:r>
          </a:p>
          <a:p>
            <a:pPr algn="ctr"/>
            <a:r>
              <a:rPr lang="ru-RU" sz="2400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</a:p>
          <a:p>
            <a:r>
              <a:rPr lang="ru-RU" dirty="0" smtClean="0">
                <a:latin typeface="Comic Sans MS" pitchFamily="66" charset="0"/>
              </a:rPr>
              <a:t>—  — ребенок приходит домой с синяками, ссадинами, в порванной одежде и не может дать этому внятного объяснения; </a:t>
            </a:r>
          </a:p>
          <a:p>
            <a:r>
              <a:rPr lang="ru-RU" dirty="0" smtClean="0">
                <a:latin typeface="Comic Sans MS" pitchFamily="66" charset="0"/>
              </a:rPr>
              <a:t>— вы слышите от ребенка или от других людей о том, что его обижают, высмеивают, у него есть обидное прозвище;</a:t>
            </a:r>
          </a:p>
          <a:p>
            <a:r>
              <a:rPr lang="ru-RU" dirty="0" smtClean="0">
                <a:latin typeface="Comic Sans MS" pitchFamily="66" charset="0"/>
              </a:rPr>
              <a:t> — у ребенка регулярно отбирают деньги, книги или личные вещи, портят или прячут их; </a:t>
            </a:r>
          </a:p>
          <a:p>
            <a:r>
              <a:rPr lang="ru-RU" dirty="0" smtClean="0">
                <a:latin typeface="Comic Sans MS" pitchFamily="66" charset="0"/>
              </a:rPr>
              <a:t>— ребенок никогда не принимает участия в совместных играх или оказывается последним, кого пригласили в игру или команду; </a:t>
            </a:r>
          </a:p>
          <a:p>
            <a:r>
              <a:rPr lang="ru-RU" dirty="0" smtClean="0">
                <a:latin typeface="Comic Sans MS" pitchFamily="66" charset="0"/>
              </a:rPr>
              <a:t>— у ребенка нет постоянных друзей, он рассказывает о том, что чувствует себя одиноко или некомфортно в классе; </a:t>
            </a:r>
          </a:p>
          <a:p>
            <a:r>
              <a:rPr lang="ru-RU" dirty="0" smtClean="0">
                <a:latin typeface="Comic Sans MS" pitchFamily="66" charset="0"/>
              </a:rPr>
              <a:t>— вы наблюдаете сами или вам рассказывают, что ваш ребенок старается держаться поближе к взрослым вместо того, чтобы общаться со сверстниками; </a:t>
            </a:r>
          </a:p>
          <a:p>
            <a:r>
              <a:rPr lang="ru-RU" dirty="0" smtClean="0">
                <a:latin typeface="Comic Sans MS" pitchFamily="66" charset="0"/>
              </a:rPr>
              <a:t>— ребенок боится отвечать у доски перед классом; </a:t>
            </a:r>
          </a:p>
          <a:p>
            <a:r>
              <a:rPr lang="ru-RU" dirty="0" smtClean="0">
                <a:latin typeface="Comic Sans MS" pitchFamily="66" charset="0"/>
              </a:rPr>
              <a:t>— ребенок часто ищет поводы, чтобы не идти школу; </a:t>
            </a:r>
          </a:p>
          <a:p>
            <a:r>
              <a:rPr lang="ru-RU" dirty="0" smtClean="0">
                <a:latin typeface="Comic Sans MS" pitchFamily="66" charset="0"/>
              </a:rPr>
              <a:t>— у ребенка резко снизилась успеваемость; </a:t>
            </a:r>
          </a:p>
          <a:p>
            <a:r>
              <a:rPr lang="ru-RU" dirty="0" smtClean="0">
                <a:latin typeface="Comic Sans MS" pitchFamily="66" charset="0"/>
              </a:rPr>
              <a:t>— у ребенка появились физические признаки стресса: потеря аппетита, сложности засыпания, ночные кошмары, головные боли и пр. </a:t>
            </a:r>
          </a:p>
          <a:p>
            <a:endParaRPr lang="ru-RU" dirty="0" smtClean="0">
              <a:latin typeface="Comic Sans MS" pitchFamily="66" charset="0"/>
            </a:endParaRPr>
          </a:p>
        </p:txBody>
      </p:sp>
      <p:pic>
        <p:nvPicPr>
          <p:cNvPr id="4" name="Picture 2" descr="Поддержка, забота и помощь женщине из рук друга. грустная девушка в горе, одиночестве и отчаянии сидит одна и нуждается в комфортной плоской векторной иллюстрации. психотерапия, наркомания, концепция сопереживания Premium векторы">
            <a:extLst>
              <a:ext uri="{FF2B5EF4-FFF2-40B4-BE49-F238E27FC236}">
                <a16:creationId xmlns:a16="http://schemas.microsoft.com/office/drawing/2014/main" xmlns="" id="{7277B99F-52A6-4E49-897A-36A87ECA0F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1549" b="1"/>
          <a:stretch/>
        </p:blipFill>
        <p:spPr bwMode="auto">
          <a:xfrm>
            <a:off x="0" y="0"/>
            <a:ext cx="4276093" cy="4794436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0" y="0"/>
            <a:ext cx="12192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08622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Что делать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 когда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ребенка травят в школе?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pic>
        <p:nvPicPr>
          <p:cNvPr id="3" name="Picture 2" descr="Одинокая девушка страдает от депрессии Бесплатные векторы">
            <a:extLst>
              <a:ext uri="{FF2B5EF4-FFF2-40B4-BE49-F238E27FC236}">
                <a16:creationId xmlns:a16="http://schemas.microsoft.com/office/drawing/2014/main" xmlns="" id="{2DF5DA76-BDF8-44C8-BBC9-AD9C558105E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914" r="21344"/>
          <a:stretch/>
        </p:blipFill>
        <p:spPr bwMode="auto">
          <a:xfrm>
            <a:off x="0" y="0"/>
            <a:ext cx="5160709" cy="5786284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848666" y="573649"/>
            <a:ext cx="70244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Comic Sans MS" pitchFamily="66" charset="0"/>
              </a:rPr>
              <a:t>Первый и главный человек, кому сейчас нужно ваше внимание, кто напуган сильнее вас — это ваш ребенок!</a:t>
            </a:r>
            <a:endParaRPr lang="ru-RU" sz="2000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05046" y="1225689"/>
            <a:ext cx="698695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План №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1</a:t>
            </a:r>
          </a:p>
          <a:p>
            <a:r>
              <a:rPr lang="ru-RU" dirty="0" smtClean="0">
                <a:latin typeface="Comic Sans MS" pitchFamily="66" charset="0"/>
                <a:cs typeface="Kokila" pitchFamily="34" charset="0"/>
              </a:rPr>
              <a:t>0</a:t>
            </a:r>
            <a:r>
              <a:rPr lang="ru-RU" smtClean="0">
                <a:latin typeface="Comic Sans MS" pitchFamily="66" charset="0"/>
                <a:cs typeface="Kokila" pitchFamily="34" charset="0"/>
              </a:rPr>
              <a:t>.  Успокойтесь</a:t>
            </a:r>
            <a:endParaRPr lang="ru-RU" dirty="0" smtClean="0">
              <a:latin typeface="Comic Sans MS" pitchFamily="66" charset="0"/>
              <a:cs typeface="Kokila" pitchFamily="34" charset="0"/>
            </a:endParaRPr>
          </a:p>
          <a:p>
            <a:pPr marL="342900" indent="-342900">
              <a:buAutoNum type="arabicPeriod"/>
            </a:pPr>
            <a:r>
              <a:rPr lang="ru-RU" dirty="0" smtClean="0">
                <a:latin typeface="Comic Sans MS" pitchFamily="66" charset="0"/>
              </a:rPr>
              <a:t>Поговорите с ребенком.</a:t>
            </a:r>
          </a:p>
          <a:p>
            <a:pPr marL="342900" indent="-342900">
              <a:buAutoNum type="arabicPeriod" startAt="2"/>
            </a:pPr>
            <a:r>
              <a:rPr lang="ru-RU" dirty="0" smtClean="0">
                <a:latin typeface="Comic Sans MS" pitchFamily="66" charset="0"/>
              </a:rPr>
              <a:t>Поговорите с классным руководителем и школьным психологом.</a:t>
            </a:r>
          </a:p>
          <a:p>
            <a:pPr marL="342900" indent="-342900">
              <a:buAutoNum type="arabicPeriod" startAt="3"/>
            </a:pPr>
            <a:r>
              <a:rPr lang="ru-RU" dirty="0" smtClean="0">
                <a:latin typeface="Comic Sans MS" pitchFamily="66" charset="0"/>
              </a:rPr>
              <a:t>Совместно с педагогом и психологом составьте план конкретных действий по разрешению ситуации.</a:t>
            </a:r>
          </a:p>
          <a:p>
            <a:pPr marL="342900" indent="-342900">
              <a:buAutoNum type="arabicPeriod" startAt="4"/>
            </a:pPr>
            <a:r>
              <a:rPr lang="ru-RU" dirty="0" smtClean="0">
                <a:latin typeface="Comic Sans MS" pitchFamily="66" charset="0"/>
              </a:rPr>
              <a:t>Следите за реализацией запланированного.</a:t>
            </a:r>
          </a:p>
          <a:p>
            <a:pPr marL="342900" indent="-342900">
              <a:buAutoNum type="arabicPeriod" startAt="4"/>
            </a:pPr>
            <a:r>
              <a:rPr lang="ru-RU" spc="-1" dirty="0" smtClean="0">
                <a:latin typeface="Comic Sans MS" pitchFamily="66" charset="0"/>
                <a:ea typeface="DejaVu Sans"/>
              </a:rPr>
              <a:t>Рассказать о собственном опыте переживания похожих ситуаций (если они случались в жизни).</a:t>
            </a:r>
          </a:p>
          <a:p>
            <a:pPr marL="342900" indent="-342900">
              <a:buAutoNum type="arabicPeriod" startAt="4"/>
            </a:pPr>
            <a:r>
              <a:rPr lang="ru-RU" spc="-1" dirty="0" smtClean="0">
                <a:latin typeface="Comic Sans MS" pitchFamily="66" charset="0"/>
                <a:ea typeface="DejaVu Sans"/>
              </a:rPr>
              <a:t>Обратиться </a:t>
            </a:r>
            <a:r>
              <a:rPr lang="ru-RU" spc="-1" dirty="0" smtClean="0">
                <a:latin typeface="Comic Sans MS" pitchFamily="66" charset="0"/>
                <a:ea typeface="DejaVu Sans"/>
              </a:rPr>
              <a:t>за психологической помощью.</a:t>
            </a:r>
          </a:p>
          <a:p>
            <a:pPr marL="342900" indent="-342900">
              <a:buAutoNum type="arabicPeriod" startAt="4"/>
            </a:pPr>
            <a:endParaRPr lang="ru-RU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AutoNum type="arabicPeriod"/>
            </a:pP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784209" y="4768948"/>
            <a:ext cx="835621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План № 2</a:t>
            </a:r>
          </a:p>
          <a:p>
            <a:pPr marL="342900" indent="-342900">
              <a:buAutoNum type="arabicPeriod"/>
            </a:pPr>
            <a:r>
              <a:rPr lang="ru-RU" dirty="0" smtClean="0">
                <a:latin typeface="Comic Sans MS" pitchFamily="66" charset="0"/>
              </a:rPr>
              <a:t>На имя директора школы напишите заявление, в нем подробно опишите ситуацию и попросите администрацию принять меры. </a:t>
            </a:r>
          </a:p>
          <a:p>
            <a:pPr marL="342900" indent="-342900">
              <a:buFontTx/>
              <a:buAutoNum type="arabicPeriod"/>
            </a:pPr>
            <a:r>
              <a:rPr lang="ru-RU" dirty="0" smtClean="0">
                <a:latin typeface="Comic Sans MS" pitchFamily="66" charset="0"/>
              </a:rPr>
              <a:t>Подумайте о том, стоит ли продолжать добиваться правды в этой школе и/или в этом классе. Возможно, лучшим решением будет перейти в другой класс или сменить школу. Обсудите с ребенком эту возможность</a:t>
            </a:r>
            <a:r>
              <a:rPr lang="ru-RU" dirty="0" smtClean="0"/>
              <a:t>. </a:t>
            </a:r>
            <a:endParaRPr lang="ru-RU" dirty="0" smtClean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5421" y="681005"/>
            <a:ext cx="11380763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Comic Sans MS" pitchFamily="66" charset="0"/>
              </a:rPr>
              <a:t>Что делать если Ваш ребенок - агрессор? </a:t>
            </a:r>
          </a:p>
          <a:p>
            <a:endParaRPr lang="ru-RU" sz="2000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- Оцените свои знания.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Comic Sans MS" pitchFamily="66" charset="0"/>
              </a:rPr>
              <a:t>Контролируйте свои эмоции.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Comic Sans MS" pitchFamily="66" charset="0"/>
              </a:rPr>
              <a:t> Будьте конструктивными. 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Comic Sans MS" pitchFamily="66" charset="0"/>
              </a:rPr>
              <a:t> Не отвергайте ребенка. 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Comic Sans MS" pitchFamily="66" charset="0"/>
              </a:rPr>
              <a:t> Помогите ребенку верно оценить ситуацию. 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Comic Sans MS" pitchFamily="66" charset="0"/>
              </a:rPr>
              <a:t>Попросите ребенка представить, как бы он чувствовал себя, если бы с ним обращались подобным образом. 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Comic Sans MS" pitchFamily="66" charset="0"/>
              </a:rPr>
              <a:t> Приведите примеры из своей жизни. 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Comic Sans MS" pitchFamily="66" charset="0"/>
              </a:rPr>
              <a:t>Поищите с ребенком конструктивные </a:t>
            </a:r>
          </a:p>
          <a:p>
            <a:r>
              <a:rPr lang="ru-RU" sz="2000" dirty="0" smtClean="0">
                <a:latin typeface="Comic Sans MS" pitchFamily="66" charset="0"/>
              </a:rPr>
              <a:t>способы  «быть замеченным» другими. </a:t>
            </a:r>
            <a:endParaRPr lang="ru-RU" sz="2000" dirty="0">
              <a:latin typeface="Comic Sans MS" pitchFamily="66" charset="0"/>
            </a:endParaRPr>
          </a:p>
        </p:txBody>
      </p:sp>
      <p:pic>
        <p:nvPicPr>
          <p:cNvPr id="3" name="Picture 2" descr="Партнеры, имеющие большие пазлы Бесплатные векторы">
            <a:extLst>
              <a:ext uri="{FF2B5EF4-FFF2-40B4-BE49-F238E27FC236}">
                <a16:creationId xmlns:a16="http://schemas.microsoft.com/office/drawing/2014/main" xmlns="" id="{EC03227B-C0D2-4856-8BB4-96827BA03B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6260123" y="3239556"/>
            <a:ext cx="5931877" cy="3618444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8302" y="779308"/>
            <a:ext cx="6400799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dirty="0" smtClean="0">
              <a:latin typeface="Comic Sans MS" pitchFamily="66" charset="0"/>
            </a:endParaRP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Comic Sans MS" pitchFamily="66" charset="0"/>
              </a:rPr>
              <a:t>Уважаемые родители!</a:t>
            </a:r>
          </a:p>
          <a:p>
            <a:pPr algn="ctr"/>
            <a:endParaRPr lang="ru-RU" sz="2400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pPr algn="ctr"/>
            <a:r>
              <a:rPr lang="ru-RU" sz="2000" dirty="0" smtClean="0">
                <a:latin typeface="Comic Sans MS" pitchFamily="66" charset="0"/>
              </a:rPr>
              <a:t>Будьте достойным примером. </a:t>
            </a:r>
          </a:p>
          <a:p>
            <a:pPr algn="ctr"/>
            <a:r>
              <a:rPr lang="ru-RU" sz="2000" dirty="0" smtClean="0">
                <a:latin typeface="Comic Sans MS" pitchFamily="66" charset="0"/>
              </a:rPr>
              <a:t>Не позволяйте окружающим плохо с собой обращаться. </a:t>
            </a:r>
          </a:p>
          <a:p>
            <a:pPr algn="ctr"/>
            <a:r>
              <a:rPr lang="ru-RU" sz="2000" u="sng" dirty="0" smtClean="0">
                <a:latin typeface="Comic Sans MS" pitchFamily="66" charset="0"/>
              </a:rPr>
              <a:t>Конструктивно </a:t>
            </a:r>
            <a:r>
              <a:rPr lang="ru-RU" sz="2000" dirty="0" smtClean="0">
                <a:latin typeface="Comic Sans MS" pitchFamily="66" charset="0"/>
              </a:rPr>
              <a:t>отстаивайте свои границы, указывайте на неподобающее к вам отношение или несправедливость по отношению к вам. На вашем примере ребенок научится уважать себя и поймет, что защищать себя —правильно.</a:t>
            </a:r>
            <a:endParaRPr lang="ru-RU" sz="2000" dirty="0">
              <a:latin typeface="Comic Sans MS" pitchFamily="66" charset="0"/>
            </a:endParaRPr>
          </a:p>
        </p:txBody>
      </p:sp>
      <p:pic>
        <p:nvPicPr>
          <p:cNvPr id="3" name="Picture 2" descr="Родители готовят симпатичную дочь к школе. любовь, учеба, рюкзак плоской иллюстрации. иллюстрации шаржа Бесплатные векторы">
            <a:extLst>
              <a:ext uri="{FF2B5EF4-FFF2-40B4-BE49-F238E27FC236}">
                <a16:creationId xmlns:a16="http://schemas.microsoft.com/office/drawing/2014/main" xmlns="" id="{CCEFC8D3-3F38-4090-8858-485CA766BE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67" r="4934" b="1"/>
          <a:stretch/>
        </p:blipFill>
        <p:spPr bwMode="auto">
          <a:xfrm>
            <a:off x="6740680" y="814785"/>
            <a:ext cx="5122238" cy="5122238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2900" y="196948"/>
            <a:ext cx="11277014" cy="602287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Comic Sans MS" pitchFamily="66" charset="0"/>
              </a:rPr>
              <a:t>Оказание экстренной психологической помощи детям, родителям</a:t>
            </a:r>
          </a:p>
          <a:p>
            <a:pPr marL="0" indent="0" algn="ctr">
              <a:buNone/>
            </a:pPr>
            <a:endParaRPr lang="ru-RU" sz="2400" dirty="0" smtClean="0">
              <a:latin typeface="Comic Sans MS" pitchFamily="66" charset="0"/>
            </a:endParaRPr>
          </a:p>
          <a:p>
            <a:pPr marL="0" indent="0" algn="ctr">
              <a:buNone/>
            </a:pPr>
            <a:r>
              <a:rPr lang="ru-RU" sz="2400" dirty="0" smtClean="0">
                <a:latin typeface="Comic Sans MS" pitchFamily="66" charset="0"/>
              </a:rPr>
              <a:t>Всероссийский </a:t>
            </a:r>
            <a:r>
              <a:rPr lang="ru-RU" sz="2400" dirty="0">
                <a:latin typeface="Comic Sans MS" pitchFamily="66" charset="0"/>
              </a:rPr>
              <a:t>Детский телефон </a:t>
            </a:r>
            <a:r>
              <a:rPr lang="ru-RU" sz="2400" dirty="0" smtClean="0">
                <a:latin typeface="Comic Sans MS" pitchFamily="66" charset="0"/>
              </a:rPr>
              <a:t>доверия</a:t>
            </a:r>
            <a:r>
              <a:rPr lang="ru-RU" sz="2400" dirty="0">
                <a:latin typeface="Comic Sans MS" pitchFamily="66" charset="0"/>
              </a:rPr>
              <a:t/>
            </a:r>
            <a:br>
              <a:rPr lang="ru-RU" sz="2400" dirty="0">
                <a:latin typeface="Comic Sans MS" pitchFamily="66" charset="0"/>
              </a:rPr>
            </a:br>
            <a:r>
              <a:rPr lang="ru-RU" sz="2400" dirty="0" smtClean="0">
                <a:solidFill>
                  <a:srgbClr val="C00000"/>
                </a:solidFill>
                <a:latin typeface="Comic Sans MS" pitchFamily="66" charset="0"/>
              </a:rPr>
              <a:t>8 800 2000 122</a:t>
            </a:r>
            <a:endParaRPr lang="ru-RU" sz="2400" dirty="0">
              <a:solidFill>
                <a:srgbClr val="C00000"/>
              </a:solidFill>
              <a:latin typeface="Comic Sans MS" pitchFamily="66" charset="0"/>
            </a:endParaRPr>
          </a:p>
          <a:p>
            <a:pPr marL="0" indent="0" algn="ctr">
              <a:buNone/>
            </a:pPr>
            <a:r>
              <a:rPr lang="ru-RU" sz="2400" dirty="0" smtClean="0">
                <a:latin typeface="Comic Sans MS" pitchFamily="66" charset="0"/>
              </a:rPr>
              <a:t>Региональная горячая  линия по вопросам безопасности детей </a:t>
            </a:r>
          </a:p>
          <a:p>
            <a:pPr marL="0" indent="0" algn="ctr">
              <a:buNone/>
            </a:pPr>
            <a:r>
              <a:rPr lang="ru-RU" sz="2400" dirty="0" smtClean="0">
                <a:solidFill>
                  <a:srgbClr val="C00000"/>
                </a:solidFill>
                <a:latin typeface="Comic Sans MS" pitchFamily="66" charset="0"/>
              </a:rPr>
              <a:t>8 800 101 0086</a:t>
            </a:r>
          </a:p>
          <a:p>
            <a:pPr marL="0" indent="0" algn="ctr">
              <a:buNone/>
            </a:pPr>
            <a:r>
              <a:rPr lang="ru-RU" sz="2400" dirty="0" smtClean="0">
                <a:latin typeface="Comic Sans MS" pitchFamily="66" charset="0"/>
              </a:rPr>
              <a:t>Горячая линия по вопросам интернет-безопасности</a:t>
            </a:r>
          </a:p>
          <a:p>
            <a:pPr marL="0" indent="0" algn="ctr">
              <a:buNone/>
            </a:pPr>
            <a:r>
              <a:rPr lang="ru-RU" sz="2400" dirty="0" smtClean="0">
                <a:solidFill>
                  <a:srgbClr val="C00000"/>
                </a:solidFill>
                <a:latin typeface="Comic Sans MS" pitchFamily="66" charset="0"/>
              </a:rPr>
              <a:t> 8 800 25 000 15</a:t>
            </a:r>
            <a:endParaRPr lang="ru-RU" sz="2400" dirty="0">
              <a:solidFill>
                <a:srgbClr val="C00000"/>
              </a:solidFill>
              <a:latin typeface="Comic Sans MS" pitchFamily="66" charset="0"/>
            </a:endParaRPr>
          </a:p>
          <a:p>
            <a:pPr algn="ctr">
              <a:buNone/>
            </a:pPr>
            <a:r>
              <a:rPr lang="ru-RU" sz="2400" dirty="0" smtClean="0">
                <a:latin typeface="Comic Sans MS" pitchFamily="66" charset="0"/>
              </a:rPr>
              <a:t>Горячая линии психологической поддержки для детей и взрослых по вопросам травли </a:t>
            </a:r>
          </a:p>
          <a:p>
            <a:pPr algn="ctr">
              <a:buNone/>
            </a:pPr>
            <a:r>
              <a:rPr lang="ru-RU" sz="2400" dirty="0" smtClean="0">
                <a:solidFill>
                  <a:srgbClr val="C00000"/>
                </a:solidFill>
                <a:latin typeface="Comic Sans MS" pitchFamily="66" charset="0"/>
              </a:rPr>
              <a:t>8 800 500 44 14 </a:t>
            </a:r>
          </a:p>
          <a:p>
            <a:pPr algn="ctr">
              <a:buNone/>
            </a:pPr>
            <a:r>
              <a:rPr lang="ru-RU" sz="2400" dirty="0" smtClean="0">
                <a:latin typeface="Comic Sans MS" pitchFamily="66" charset="0"/>
              </a:rPr>
              <a:t>(пн.-пт. 10:00-20:00 МСК)</a:t>
            </a:r>
            <a:endParaRPr lang="ru-RU" sz="2400" dirty="0">
              <a:latin typeface="Comic Sans MS" pitchFamily="66" charset="0"/>
            </a:endParaRPr>
          </a:p>
        </p:txBody>
      </p:sp>
      <p:pic>
        <p:nvPicPr>
          <p:cNvPr id="10244" name="Picture 4" descr="http://uraylib.ru/www/images/tel-dov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76417" y="4457848"/>
            <a:ext cx="4327407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478666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2268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Спасибо за внимание!</a:t>
            </a:r>
            <a:endParaRPr lang="ru-RU" sz="4000" b="1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2" descr="Персонажи людей, держащих фигуры сердца Бесплатные векторы">
            <a:extLst>
              <a:ext uri="{FF2B5EF4-FFF2-40B4-BE49-F238E27FC236}">
                <a16:creationId xmlns:a16="http://schemas.microsoft.com/office/drawing/2014/main" xmlns="" id="{D7EF741B-4DBB-4978-A0C1-C031D5D6C2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2883877" y="1369285"/>
            <a:ext cx="6044873" cy="4820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460652" y="6274191"/>
            <a:ext cx="52481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Comic Sans MS" pitchFamily="66" charset="0"/>
              </a:rPr>
              <a:t>г.Жердевка, 20  ноября 2024 г. </a:t>
            </a:r>
            <a:endParaRPr lang="ru-RU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9242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3663</TotalTime>
  <Words>581</Words>
  <Application>Microsoft Office PowerPoint</Application>
  <PresentationFormat>Произвольный</PresentationFormat>
  <Paragraphs>95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      Жердевский МО, МБОУ «Жердевская СОШ» Педагог-психолог: К.В.Белогривцева </vt:lpstr>
      <vt:lpstr>Определения «буллинга»-школьной травли.</vt:lpstr>
      <vt:lpstr>Чем буллинг отличается от конфликта?        1. Неравенство сил  2. У травли нет конкретного предмета (из-за чего возникла ситуация). Есть только поводы. Поводом может стать все, что угодно. Любой может стать жертвой травли.  3. Повторяемость эпизодов травли, переход в хроническую форму (изо дня в день)</vt:lpstr>
      <vt:lpstr>Виды буллинга</vt:lpstr>
      <vt:lpstr>Слайд 5</vt:lpstr>
      <vt:lpstr>Слайд 6</vt:lpstr>
      <vt:lpstr>Слайд 7</vt:lpstr>
      <vt:lpstr>Слайд 8</vt:lpstr>
      <vt:lpstr>Слайд 9</vt:lpstr>
      <vt:lpstr>Слайд 10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Разные подходы к проблеме «буллинга»,  участники и их характеристики.</dc:title>
  <dc:creator>Katya</dc:creator>
  <cp:lastModifiedBy>Психолог</cp:lastModifiedBy>
  <cp:revision>244</cp:revision>
  <dcterms:created xsi:type="dcterms:W3CDTF">2018-03-18T19:30:16Z</dcterms:created>
  <dcterms:modified xsi:type="dcterms:W3CDTF">2024-11-06T11:32:52Z</dcterms:modified>
</cp:coreProperties>
</file>