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v" ContentType="video/x-ms-wm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8" r:id="rId3"/>
    <p:sldId id="259" r:id="rId4"/>
    <p:sldId id="261" r:id="rId5"/>
    <p:sldId id="262" r:id="rId6"/>
    <p:sldId id="263" r:id="rId7"/>
    <p:sldId id="264" r:id="rId8"/>
    <p:sldId id="265" r:id="rId9"/>
    <p:sldId id="266" r:id="rId10"/>
    <p:sldId id="267" r:id="rId11"/>
    <p:sldId id="268" r:id="rId12"/>
    <p:sldId id="269" r:id="rId13"/>
    <p:sldId id="271" r:id="rId14"/>
    <p:sldId id="272" r:id="rId15"/>
    <p:sldId id="273" r:id="rId16"/>
    <p:sldId id="274" r:id="rId17"/>
    <p:sldId id="275" r:id="rId18"/>
    <p:sldId id="276" r:id="rId19"/>
    <p:sldId id="277" r:id="rId20"/>
    <p:sldId id="278" r:id="rId21"/>
    <p:sldId id="280" r:id="rId22"/>
    <p:sldId id="279" r:id="rId23"/>
    <p:sldId id="281" r:id="rId24"/>
    <p:sldId id="282" r:id="rId25"/>
    <p:sldId id="283" r:id="rId26"/>
    <p:sldId id="284" r:id="rId27"/>
    <p:sldId id="285" r:id="rId28"/>
    <p:sldId id="286" r:id="rId29"/>
    <p:sldId id="270" r:id="rId30"/>
    <p:sldId id="287"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D7329A8A-0C16-48E7-B3EF-C52A6AF0C3CF}">
          <p14:sldIdLst>
            <p14:sldId id="256"/>
            <p14:sldId id="288"/>
            <p14:sldId id="259"/>
            <p14:sldId id="261"/>
            <p14:sldId id="262"/>
            <p14:sldId id="263"/>
          </p14:sldIdLst>
        </p14:section>
        <p14:section name="Раздел без заголовка" id="{ED3A5276-EBDE-4C76-8510-2F39DC17C6FA}">
          <p14:sldIdLst>
            <p14:sldId id="264"/>
            <p14:sldId id="265"/>
            <p14:sldId id="266"/>
            <p14:sldId id="267"/>
            <p14:sldId id="268"/>
            <p14:sldId id="269"/>
            <p14:sldId id="271"/>
            <p14:sldId id="272"/>
            <p14:sldId id="273"/>
            <p14:sldId id="274"/>
            <p14:sldId id="275"/>
            <p14:sldId id="276"/>
            <p14:sldId id="277"/>
            <p14:sldId id="278"/>
            <p14:sldId id="280"/>
            <p14:sldId id="279"/>
            <p14:sldId id="281"/>
            <p14:sldId id="282"/>
            <p14:sldId id="283"/>
            <p14:sldId id="284"/>
            <p14:sldId id="285"/>
            <p14:sldId id="286"/>
            <p14:sldId id="270"/>
            <p14:sldId id="28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24" autoAdjust="0"/>
  </p:normalViewPr>
  <p:slideViewPr>
    <p:cSldViewPr>
      <p:cViewPr varScale="1">
        <p:scale>
          <a:sx n="88" d="100"/>
          <a:sy n="88" d="100"/>
        </p:scale>
        <p:origin x="1581"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25.01.2026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25.01.2026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25.01.2026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25.01.2026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25.01.2026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25.01.2026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25.01.2026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25.01.2026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25.01.2026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a:t>Образец заголовка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25.01.2026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25.01.2026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25.01.2026</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5.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539552" y="3212977"/>
            <a:ext cx="8208911" cy="2721688"/>
          </a:xfrm>
        </p:spPr>
        <p:txBody>
          <a:bodyPr>
            <a:normAutofit/>
          </a:bodyPr>
          <a:lstStyle/>
          <a:p>
            <a:pPr algn="ctr"/>
            <a:r>
              <a:rPr lang="ru-RU" sz="5400" b="1" dirty="0">
                <a:solidFill>
                  <a:srgbClr val="FF0000"/>
                </a:solidFill>
              </a:rPr>
              <a:t>РОССИЯ. </a:t>
            </a:r>
          </a:p>
          <a:p>
            <a:pPr algn="ctr"/>
            <a:r>
              <a:rPr lang="ru-RU" sz="5400" b="1" dirty="0">
                <a:solidFill>
                  <a:srgbClr val="FF0000"/>
                </a:solidFill>
              </a:rPr>
              <a:t>ЧТО ВЫ ЗНАЕТЕ О НЕЙ?</a:t>
            </a:r>
          </a:p>
        </p:txBody>
      </p:sp>
      <p:sp>
        <p:nvSpPr>
          <p:cNvPr id="2" name="Заголовок 1"/>
          <p:cNvSpPr>
            <a:spLocks noGrp="1"/>
          </p:cNvSpPr>
          <p:nvPr>
            <p:ph type="ctrTitle"/>
          </p:nvPr>
        </p:nvSpPr>
        <p:spPr>
          <a:xfrm>
            <a:off x="817581" y="1484785"/>
            <a:ext cx="7175351" cy="2448272"/>
          </a:xfrm>
        </p:spPr>
        <p:txBody>
          <a:bodyPr/>
          <a:lstStyle/>
          <a:p>
            <a:pPr marL="182880" indent="0">
              <a:buNone/>
            </a:pP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20688"/>
            <a:ext cx="7309364" cy="2592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3770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2DA22C3-4127-415C-8442-FC6DA1961838}"/>
              </a:ext>
            </a:extLst>
          </p:cNvPr>
          <p:cNvSpPr>
            <a:spLocks noGrp="1"/>
          </p:cNvSpPr>
          <p:nvPr>
            <p:ph type="title"/>
          </p:nvPr>
        </p:nvSpPr>
        <p:spPr>
          <a:xfrm>
            <a:off x="1315744" y="116632"/>
            <a:ext cx="7144688" cy="1080120"/>
          </a:xfrm>
        </p:spPr>
        <p:txBody>
          <a:bodyPr/>
          <a:lstStyle/>
          <a:p>
            <a:pPr algn="ctr"/>
            <a:r>
              <a:rPr lang="ru-RU" sz="3600" dirty="0"/>
              <a:t>Ход игры «Россия. Что вы знаете о ней?»</a:t>
            </a:r>
            <a:br>
              <a:rPr lang="ru-RU" dirty="0"/>
            </a:br>
            <a:endParaRPr lang="ru-RU" dirty="0"/>
          </a:p>
        </p:txBody>
      </p:sp>
      <p:sp>
        <p:nvSpPr>
          <p:cNvPr id="3" name="Объект 2">
            <a:extLst>
              <a:ext uri="{FF2B5EF4-FFF2-40B4-BE49-F238E27FC236}">
                <a16:creationId xmlns:a16="http://schemas.microsoft.com/office/drawing/2014/main" id="{090447A6-A685-4C1F-878C-FDC50930AC01}"/>
              </a:ext>
            </a:extLst>
          </p:cNvPr>
          <p:cNvSpPr>
            <a:spLocks noGrp="1"/>
          </p:cNvSpPr>
          <p:nvPr>
            <p:ph sz="quarter" idx="13"/>
          </p:nvPr>
        </p:nvSpPr>
        <p:spPr>
          <a:xfrm>
            <a:off x="323528" y="1259632"/>
            <a:ext cx="8640960" cy="5598368"/>
          </a:xfrm>
        </p:spPr>
        <p:txBody>
          <a:bodyPr>
            <a:normAutofit fontScale="92500" lnSpcReduction="20000"/>
          </a:bodyPr>
          <a:lstStyle/>
          <a:p>
            <a:pPr indent="449580" algn="just">
              <a:lnSpc>
                <a:spcPct val="115000"/>
              </a:lnSpc>
              <a:spcAft>
                <a:spcPts val="1000"/>
              </a:spcAft>
            </a:pP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Интеллектуальная познавательная игра. В игре 5 разделов по 5 вопросов в каждом: «Культура. Искусство. Театр», «История», «География», «Спорт», «Естествознание». </a:t>
            </a:r>
          </a:p>
          <a:p>
            <a:pPr indent="449580" algn="just">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Ведущий демонстрирует вопросы (листая слайды презентации), включая таймер (для ограничения по времени). Каждая команда, обсуждая заявленный вопрос в течение одной минуты, на специальном бланке записывает свой ответ и передает счетоводу. Счетовод заполняет протокол, подсчитывает общее количество баллов. </a:t>
            </a:r>
          </a:p>
          <a:p>
            <a:pPr indent="449580" algn="just">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Команда за каждый правильный  ответ получает 1 балл. Ведущий говорит правильный ответ только после того, как все команды сдали свои ответы. После 25 вопросов производится подсчет баллов, выявляется победитель. Если одинаковое количество баллов набрали команды, то победителем считается команда, быстрее всех решившая ребус.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Участники: 4 команды по 5 человек, ведущий, счетовод.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Подготовка: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Места для 4 команд по 5 -6 человек для групповой работы.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Проектор и экран, компьютер (ноутбук). Презентация.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Ручки и бланки для ответов каждой команды.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10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663272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1988840"/>
            <a:ext cx="7838257" cy="3600400"/>
          </a:xfrm>
        </p:spPr>
        <p:txBody>
          <a:bodyPr/>
          <a:lstStyle/>
          <a:p>
            <a:pPr marL="0" indent="0" algn="ctr">
              <a:buNone/>
            </a:pPr>
            <a:r>
              <a:rPr lang="ru-RU" dirty="0">
                <a:solidFill>
                  <a:schemeClr val="tx1"/>
                </a:solidFill>
              </a:rPr>
              <a:t>Где, согласно произведению А.С. Пушкина, есть «Русский дух.. и Русью пахнет»</a:t>
            </a:r>
          </a:p>
        </p:txBody>
      </p:sp>
      <p:sp>
        <p:nvSpPr>
          <p:cNvPr id="6" name="Объект 5"/>
          <p:cNvSpPr>
            <a:spLocks noGrp="1"/>
          </p:cNvSpPr>
          <p:nvPr>
            <p:ph sz="quarter" idx="13"/>
          </p:nvPr>
        </p:nvSpPr>
        <p:spPr>
          <a:xfrm>
            <a:off x="107504" y="731520"/>
            <a:ext cx="8928992" cy="1617360"/>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КУЛЬТУРА, ИСКУССТВО,ТЕАТР</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63888" y="5245237"/>
            <a:ext cx="1763688" cy="992075"/>
          </a:xfrm>
          <a:prstGeom prst="rect">
            <a:avLst/>
          </a:prstGeom>
        </p:spPr>
      </p:pic>
    </p:spTree>
    <p:extLst>
      <p:ext uri="{BB962C8B-B14F-4D97-AF65-F5344CB8AC3E}">
        <p14:creationId xmlns:p14="http://schemas.microsoft.com/office/powerpoint/2010/main" val="24032572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1988840"/>
            <a:ext cx="7838257" cy="3600400"/>
          </a:xfrm>
        </p:spPr>
        <p:txBody>
          <a:bodyPr/>
          <a:lstStyle/>
          <a:p>
            <a:pPr marL="0" indent="0" algn="ctr">
              <a:buNone/>
            </a:pPr>
            <a:r>
              <a:rPr lang="ru-RU" dirty="0">
                <a:solidFill>
                  <a:schemeClr val="tx1"/>
                </a:solidFill>
              </a:rPr>
              <a:t>Кого в начале </a:t>
            </a:r>
            <a:r>
              <a:rPr lang="en-US" dirty="0">
                <a:solidFill>
                  <a:schemeClr val="tx1"/>
                </a:solidFill>
              </a:rPr>
              <a:t>XVIII </a:t>
            </a:r>
            <a:r>
              <a:rPr lang="ru-RU" dirty="0">
                <a:solidFill>
                  <a:schemeClr val="tx1"/>
                </a:solidFill>
              </a:rPr>
              <a:t>века называли «охотными </a:t>
            </a:r>
            <a:r>
              <a:rPr lang="ru-RU" dirty="0" err="1">
                <a:solidFill>
                  <a:schemeClr val="tx1"/>
                </a:solidFill>
              </a:rPr>
              <a:t>смотрельщиками</a:t>
            </a:r>
            <a:r>
              <a:rPr lang="ru-RU" dirty="0">
                <a:solidFill>
                  <a:schemeClr val="tx1"/>
                </a:solidFill>
              </a:rPr>
              <a:t>»?</a:t>
            </a:r>
          </a:p>
        </p:txBody>
      </p:sp>
      <p:sp>
        <p:nvSpPr>
          <p:cNvPr id="6" name="Объект 5"/>
          <p:cNvSpPr>
            <a:spLocks noGrp="1"/>
          </p:cNvSpPr>
          <p:nvPr>
            <p:ph sz="quarter" idx="13"/>
          </p:nvPr>
        </p:nvSpPr>
        <p:spPr>
          <a:xfrm>
            <a:off x="107504" y="731520"/>
            <a:ext cx="8856984" cy="1617360"/>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КУЛЬТУРА, ИСКУССТВО,ТЕАТР</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63888" y="5229199"/>
            <a:ext cx="1763688" cy="992075"/>
          </a:xfrm>
          <a:prstGeom prst="rect">
            <a:avLst/>
          </a:prstGeom>
        </p:spPr>
      </p:pic>
    </p:spTree>
    <p:extLst>
      <p:ext uri="{BB962C8B-B14F-4D97-AF65-F5344CB8AC3E}">
        <p14:creationId xmlns:p14="http://schemas.microsoft.com/office/powerpoint/2010/main" val="23273047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1556792"/>
            <a:ext cx="8352928" cy="4032448"/>
          </a:xfrm>
        </p:spPr>
        <p:txBody>
          <a:bodyPr/>
          <a:lstStyle/>
          <a:p>
            <a:pPr marL="0" indent="0" algn="ctr">
              <a:buNone/>
            </a:pPr>
            <a:r>
              <a:rPr lang="ru-RU" sz="4000" dirty="0">
                <a:solidFill>
                  <a:schemeClr val="tx1"/>
                </a:solidFill>
              </a:rPr>
              <a:t>Какой русский художник является автором картины «Утро в сосновом лесу», всем известной по фантикам от конфет «Мишка»</a:t>
            </a:r>
          </a:p>
        </p:txBody>
      </p:sp>
      <p:sp>
        <p:nvSpPr>
          <p:cNvPr id="6" name="Объект 5"/>
          <p:cNvSpPr>
            <a:spLocks noGrp="1"/>
          </p:cNvSpPr>
          <p:nvPr>
            <p:ph sz="quarter" idx="13"/>
          </p:nvPr>
        </p:nvSpPr>
        <p:spPr>
          <a:xfrm>
            <a:off x="107504" y="731520"/>
            <a:ext cx="8856984" cy="1617360"/>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КУЛЬТУРА, ИСКУССТВО,ТЕАТР</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63888" y="5229199"/>
            <a:ext cx="1763688" cy="992075"/>
          </a:xfrm>
          <a:prstGeom prst="rect">
            <a:avLst/>
          </a:prstGeom>
        </p:spPr>
      </p:pic>
    </p:spTree>
    <p:extLst>
      <p:ext uri="{BB962C8B-B14F-4D97-AF65-F5344CB8AC3E}">
        <p14:creationId xmlns:p14="http://schemas.microsoft.com/office/powerpoint/2010/main" val="11316698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5400" dirty="0">
                <a:solidFill>
                  <a:schemeClr val="tx1"/>
                </a:solidFill>
              </a:rPr>
              <a:t>Как в начале </a:t>
            </a:r>
            <a:r>
              <a:rPr lang="en-US" sz="5400" dirty="0">
                <a:solidFill>
                  <a:schemeClr val="tx1"/>
                </a:solidFill>
              </a:rPr>
              <a:t>XVIII </a:t>
            </a:r>
            <a:r>
              <a:rPr lang="ru-RU" sz="5400" dirty="0">
                <a:solidFill>
                  <a:schemeClr val="tx1"/>
                </a:solidFill>
              </a:rPr>
              <a:t>века в России называли билеты в театр?</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КУЛЬТУРА, ИСКУССТВО,ТЕАТР</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26984066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a:solidFill>
                  <a:schemeClr val="tx1"/>
                </a:solidFill>
              </a:rPr>
              <a:t>«Чтение - вот лучшее учение. Следовать за мыслями великого человека - есть наука самая</a:t>
            </a:r>
            <a:br>
              <a:rPr lang="ru-RU" sz="4000">
                <a:solidFill>
                  <a:schemeClr val="tx1"/>
                </a:solidFill>
              </a:rPr>
            </a:br>
            <a:r>
              <a:rPr lang="ru-RU" sz="4000">
                <a:solidFill>
                  <a:schemeClr val="tx1"/>
                </a:solidFill>
              </a:rPr>
              <a:t>занимательная». Какому великому русскому писателю принадлежат эти строки?</a:t>
            </a:r>
            <a:endParaRPr lang="ru-RU" sz="4000" dirty="0">
              <a:solidFill>
                <a:schemeClr val="tx1"/>
              </a:solidFill>
            </a:endParaRP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КУЛЬТУРА, ИСКУССТВО,ТЕАТР</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4969311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Что, согласно одному из указов Петра </a:t>
            </a:r>
            <a:r>
              <a:rPr lang="en-US" sz="4000" dirty="0">
                <a:solidFill>
                  <a:schemeClr val="tx1"/>
                </a:solidFill>
              </a:rPr>
              <a:t>I</a:t>
            </a:r>
            <a:r>
              <a:rPr lang="ru-RU" sz="4000" dirty="0">
                <a:solidFill>
                  <a:schemeClr val="tx1"/>
                </a:solidFill>
              </a:rPr>
              <a:t>, запрещалось делать молодым дворянам без свидетельства об окончании школы?</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ИСТОРИЯ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4007182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5400" dirty="0">
                <a:solidFill>
                  <a:schemeClr val="tx1"/>
                </a:solidFill>
              </a:rPr>
              <a:t>Когда впервые          В.В. Путин был избран президентом РФ?</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ИСТОРИЯ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10779717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5400" dirty="0">
                <a:solidFill>
                  <a:schemeClr val="tx1"/>
                </a:solidFill>
              </a:rPr>
              <a:t>Он не только сам был любителем утренней гимнастики, но и ввел её во всей русской армии? Кто он?</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ИСТОРИЯ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1790211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5400" dirty="0">
                <a:solidFill>
                  <a:schemeClr val="tx1"/>
                </a:solidFill>
              </a:rPr>
              <a:t>Кем назначил Петр </a:t>
            </a:r>
            <a:r>
              <a:rPr lang="en-US" sz="5400" dirty="0">
                <a:solidFill>
                  <a:schemeClr val="tx1"/>
                </a:solidFill>
              </a:rPr>
              <a:t>I </a:t>
            </a:r>
            <a:r>
              <a:rPr lang="ru-RU" sz="5400" dirty="0">
                <a:solidFill>
                  <a:schemeClr val="tx1"/>
                </a:solidFill>
              </a:rPr>
              <a:t>П.И. </a:t>
            </a:r>
            <a:r>
              <a:rPr lang="ru-RU" sz="5400" dirty="0" err="1">
                <a:solidFill>
                  <a:schemeClr val="tx1"/>
                </a:solidFill>
              </a:rPr>
              <a:t>Ягужинского</a:t>
            </a:r>
            <a:r>
              <a:rPr lang="ru-RU" sz="5400" dirty="0">
                <a:solidFill>
                  <a:schemeClr val="tx1"/>
                </a:solidFill>
              </a:rPr>
              <a:t>, заметив его </a:t>
            </a:r>
            <a:r>
              <a:rPr lang="ru-RU" sz="5400" dirty="0" err="1">
                <a:solidFill>
                  <a:schemeClr val="tx1"/>
                </a:solidFill>
              </a:rPr>
              <a:t>честность,прямодушие</a:t>
            </a:r>
            <a:r>
              <a:rPr lang="ru-RU" sz="5400" dirty="0">
                <a:solidFill>
                  <a:schemeClr val="tx1"/>
                </a:solidFill>
              </a:rPr>
              <a:t> и неподкупность?</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ИСТОРИЯ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433728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800" dirty="0">
                <a:solidFill>
                  <a:schemeClr val="tx1"/>
                </a:solidFill>
              </a:rPr>
              <a:t>Какая крылатая фраза Екатерины </a:t>
            </a:r>
            <a:r>
              <a:rPr lang="en-US" sz="4800" dirty="0">
                <a:solidFill>
                  <a:schemeClr val="tx1"/>
                </a:solidFill>
              </a:rPr>
              <a:t>II </a:t>
            </a:r>
            <a:r>
              <a:rPr lang="ru-RU" sz="4800" dirty="0">
                <a:solidFill>
                  <a:schemeClr val="tx1"/>
                </a:solidFill>
              </a:rPr>
              <a:t>спасла Александра Суворова от суда после самовольного штурма </a:t>
            </a:r>
            <a:r>
              <a:rPr lang="ru-RU" sz="4800" dirty="0" err="1">
                <a:solidFill>
                  <a:schemeClr val="tx1"/>
                </a:solidFill>
              </a:rPr>
              <a:t>Туртукая</a:t>
            </a:r>
            <a:r>
              <a:rPr lang="ru-RU" sz="4800" dirty="0">
                <a:solidFill>
                  <a:schemeClr val="tx1"/>
                </a:solidFill>
              </a:rPr>
              <a:t>?</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ИСТОРИЯ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8018550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800" dirty="0">
                <a:solidFill>
                  <a:schemeClr val="tx1"/>
                </a:solidFill>
              </a:rPr>
              <a:t>Какая республика является самым крупным </a:t>
            </a:r>
            <a:r>
              <a:rPr lang="ru-RU" sz="4800" dirty="0" err="1">
                <a:solidFill>
                  <a:schemeClr val="tx1"/>
                </a:solidFill>
              </a:rPr>
              <a:t>субьектом</a:t>
            </a:r>
            <a:r>
              <a:rPr lang="ru-RU" sz="4800" dirty="0">
                <a:solidFill>
                  <a:schemeClr val="tx1"/>
                </a:solidFill>
              </a:rPr>
              <a:t> РФ?</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ГЕОГРАФИЯ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10468318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800" dirty="0">
                <a:solidFill>
                  <a:schemeClr val="tx1"/>
                </a:solidFill>
              </a:rPr>
              <a:t>Какое море является самым маленьким из омывающих Россию северных морей?</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ГЕОГРАФИЯ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6517001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400" dirty="0">
                <a:solidFill>
                  <a:schemeClr val="tx1"/>
                </a:solidFill>
              </a:rPr>
              <a:t>Какие два города соединяет дорога, ставшая первой магистралью, с которой в России началось развитие железнодорожного транспорта?</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ГЕОГРАФИЯ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2141179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400" dirty="0">
                <a:solidFill>
                  <a:schemeClr val="tx1"/>
                </a:solidFill>
              </a:rPr>
              <a:t>Как называется самый большой Российский остров?</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ГЕОГРАФИЯ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16818111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endParaRPr lang="ru-RU" sz="4400" dirty="0">
              <a:solidFill>
                <a:schemeClr val="tx1"/>
              </a:solidFill>
            </a:endParaRP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ГЕОГРАФИЯ</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634" y="908720"/>
            <a:ext cx="7708900" cy="403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95156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400" dirty="0">
                <a:solidFill>
                  <a:schemeClr val="tx1"/>
                </a:solidFill>
              </a:rPr>
              <a:t>Как называется русская народная игра с мячом и битой?</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СПОРТ</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8927555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400" dirty="0">
                <a:solidFill>
                  <a:schemeClr val="tx1"/>
                </a:solidFill>
              </a:rPr>
              <a:t>Какая танцовщица, жена известного поэта, оказала заметное влияние на становление художественной гимнастики в России?</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СПОРТ</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10345312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400" dirty="0">
                <a:solidFill>
                  <a:schemeClr val="tx1"/>
                </a:solidFill>
              </a:rPr>
              <a:t>Какой уникальный элемент впервые в мире исполнил фигурист Евгений Плющенко?</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СПОРТ</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27391305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Сколько секунд оставалось на последнюю атаку советским баскетболистам в финальном матче против США на Олимпиаде в 1972 году?</a:t>
            </a:r>
            <a:br>
              <a:rPr lang="ru-RU" sz="4000" dirty="0">
                <a:solidFill>
                  <a:schemeClr val="tx1"/>
                </a:solidFill>
              </a:rPr>
            </a:br>
            <a:r>
              <a:rPr lang="ru-RU" sz="4000" dirty="0">
                <a:solidFill>
                  <a:schemeClr val="tx1"/>
                </a:solidFill>
              </a:rPr>
              <a:t>Кто забросил «золотой» мяч в корзину американцев?</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СПОРТ</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8152058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Какая российская спортсменка по прыжкам с шестом стала в 2005 году первой в мире спортсменкой, преодолевшей планку на высоте 5 метров?</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СПОРТ</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20520384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Из коры какого дерева получали в России дёготь для смазки осей колёс и сапог?</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ЕСТЕСТВОЗНАНИЕ</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626202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Благодаря чему появились на территории России енот, </a:t>
            </a:r>
            <a:r>
              <a:rPr lang="ru-RU" sz="4000" dirty="0" err="1">
                <a:solidFill>
                  <a:schemeClr val="tx1"/>
                </a:solidFill>
              </a:rPr>
              <a:t>норка,ондатра</a:t>
            </a:r>
            <a:r>
              <a:rPr lang="ru-RU" sz="4000" dirty="0">
                <a:solidFill>
                  <a:schemeClr val="tx1"/>
                </a:solidFill>
              </a:rPr>
              <a:t>?</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ЕСТЕСТВОЗНАНИЕ</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0098387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Как в России называется рыбка, которую чехи именуют «шпрот»?</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ЕСТЕСТВОЗНАНИЕ</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42023895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Название какого распространенного в России овоща произошло от латинского слова «голова»?</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ЕСТЕСТВОЗНАНИЕ</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33893880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000" dirty="0">
                <a:solidFill>
                  <a:schemeClr val="tx1"/>
                </a:solidFill>
              </a:rPr>
              <a:t>Какое дерево является наиболее распространенным в России?</a:t>
            </a: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r>
              <a:rPr lang="ru-RU" sz="4400" b="1" dirty="0">
                <a:solidFill>
                  <a:srgbClr val="FF0000"/>
                </a:solidFill>
                <a:latin typeface="Arial" panose="020B0604020202020204" pitchFamily="34" charset="0"/>
                <a:cs typeface="Arial" panose="020B0604020202020204" pitchFamily="34" charset="0"/>
              </a:rPr>
              <a:t>ЕСТЕСТВОЗНАНИЕ</a:t>
            </a: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spTree>
    <p:extLst>
      <p:ext uri="{BB962C8B-B14F-4D97-AF65-F5344CB8AC3E}">
        <p14:creationId xmlns:p14="http://schemas.microsoft.com/office/powerpoint/2010/main" val="17450638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800" dirty="0"/>
              <a:t>Поздравляем всех участников…</a:t>
            </a:r>
            <a:br>
              <a:rPr lang="ru-RU" sz="2800" dirty="0"/>
            </a:br>
            <a:r>
              <a:rPr lang="ru-RU" sz="2800" dirty="0"/>
              <a:t>Подводим итоги…</a:t>
            </a:r>
            <a:br>
              <a:rPr lang="ru-RU" sz="2800" dirty="0"/>
            </a:br>
            <a:r>
              <a:rPr lang="ru-RU" sz="2800" dirty="0"/>
              <a:t>Определяем победителя…</a:t>
            </a:r>
            <a:br>
              <a:rPr lang="ru-RU" sz="2800" dirty="0"/>
            </a:br>
            <a:endParaRPr lang="ru-RU" sz="2800" dirty="0"/>
          </a:p>
        </p:txBody>
      </p:sp>
      <p:sp>
        <p:nvSpPr>
          <p:cNvPr id="3" name="Объект 2"/>
          <p:cNvSpPr>
            <a:spLocks noGrp="1"/>
          </p:cNvSpPr>
          <p:nvPr>
            <p:ph sz="quarter" idx="13"/>
          </p:nvPr>
        </p:nvSpPr>
        <p:spPr/>
        <p:txBody>
          <a:bodyPr/>
          <a:lstStyle/>
          <a:p>
            <a:endParaRPr lang="ru-RU"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836712"/>
            <a:ext cx="5616623"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89486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980728"/>
            <a:ext cx="8352928" cy="4608512"/>
          </a:xfrm>
        </p:spPr>
        <p:txBody>
          <a:bodyPr/>
          <a:lstStyle/>
          <a:p>
            <a:pPr marL="0" indent="0" algn="ctr">
              <a:buNone/>
            </a:pPr>
            <a:r>
              <a:rPr lang="ru-RU" sz="4800">
                <a:solidFill>
                  <a:schemeClr val="tx1"/>
                </a:solidFill>
              </a:rPr>
              <a:t>Разгадай ребус</a:t>
            </a:r>
            <a:endParaRPr lang="ru-RU" sz="4800" dirty="0">
              <a:solidFill>
                <a:schemeClr val="tx1"/>
              </a:solidFill>
            </a:endParaRPr>
          </a:p>
        </p:txBody>
      </p:sp>
      <p:sp>
        <p:nvSpPr>
          <p:cNvPr id="6" name="Объект 5"/>
          <p:cNvSpPr>
            <a:spLocks noGrp="1"/>
          </p:cNvSpPr>
          <p:nvPr>
            <p:ph sz="quarter" idx="13"/>
          </p:nvPr>
        </p:nvSpPr>
        <p:spPr>
          <a:xfrm>
            <a:off x="107504" y="188640"/>
            <a:ext cx="8856984" cy="1296144"/>
          </a:xfrm>
        </p:spPr>
        <p:txBody>
          <a:bodyPr>
            <a:normAutofit/>
          </a:bodyPr>
          <a:lstStyle/>
          <a:p>
            <a:pPr marL="45720" indent="0" algn="ctr">
              <a:buNone/>
            </a:pPr>
            <a:endParaRPr lang="ru-RU" sz="4400" b="1" dirty="0">
              <a:solidFill>
                <a:srgbClr val="FF0000"/>
              </a:solidFill>
              <a:latin typeface="Arial" panose="020B0604020202020204" pitchFamily="34" charset="0"/>
              <a:cs typeface="Arial" panose="020B0604020202020204" pitchFamily="34" charset="0"/>
            </a:endParaRPr>
          </a:p>
        </p:txBody>
      </p:sp>
      <p:pic>
        <p:nvPicPr>
          <p:cNvPr id="7" name="60.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43781" y="5229198"/>
            <a:ext cx="1763688" cy="992075"/>
          </a:xfrm>
          <a:prstGeom prst="rect">
            <a:avLst/>
          </a:prstGeom>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717" y="1988840"/>
            <a:ext cx="9086879"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14717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B5D7979-DE2E-4AE2-9118-0C7A209BBB0F}"/>
              </a:ext>
            </a:extLst>
          </p:cNvPr>
          <p:cNvSpPr>
            <a:spLocks noGrp="1"/>
          </p:cNvSpPr>
          <p:nvPr>
            <p:ph type="title"/>
          </p:nvPr>
        </p:nvSpPr>
        <p:spPr>
          <a:xfrm>
            <a:off x="1143000" y="260648"/>
            <a:ext cx="6512511" cy="1143000"/>
          </a:xfrm>
        </p:spPr>
        <p:txBody>
          <a:bodyPr/>
          <a:lstStyle/>
          <a:p>
            <a:pPr algn="ctr"/>
            <a:r>
              <a:rPr lang="ru-RU" dirty="0"/>
              <a:t>ОТВЕТЫ</a:t>
            </a:r>
          </a:p>
        </p:txBody>
      </p:sp>
      <p:graphicFrame>
        <p:nvGraphicFramePr>
          <p:cNvPr id="5" name="Объект 4">
            <a:extLst>
              <a:ext uri="{FF2B5EF4-FFF2-40B4-BE49-F238E27FC236}">
                <a16:creationId xmlns:a16="http://schemas.microsoft.com/office/drawing/2014/main" id="{CC2A3DB3-B0C7-4107-BC9C-C3C5DA02A219}"/>
              </a:ext>
            </a:extLst>
          </p:cNvPr>
          <p:cNvGraphicFramePr>
            <a:graphicFrameLocks noGrp="1"/>
          </p:cNvGraphicFramePr>
          <p:nvPr>
            <p:ph sz="quarter" idx="13"/>
            <p:extLst>
              <p:ext uri="{D42A27DB-BD31-4B8C-83A1-F6EECF244321}">
                <p14:modId xmlns:p14="http://schemas.microsoft.com/office/powerpoint/2010/main" val="2743644382"/>
              </p:ext>
            </p:extLst>
          </p:nvPr>
        </p:nvGraphicFramePr>
        <p:xfrm>
          <a:off x="467544" y="908721"/>
          <a:ext cx="8208912" cy="5591917"/>
        </p:xfrm>
        <a:graphic>
          <a:graphicData uri="http://schemas.openxmlformats.org/drawingml/2006/table">
            <a:tbl>
              <a:tblPr firstRow="1" firstCol="1" bandRow="1">
                <a:tableStyleId>{5C22544A-7EE6-4342-B048-85BDC9FD1C3A}</a:tableStyleId>
              </a:tblPr>
              <a:tblGrid>
                <a:gridCol w="1308827">
                  <a:extLst>
                    <a:ext uri="{9D8B030D-6E8A-4147-A177-3AD203B41FA5}">
                      <a16:colId xmlns:a16="http://schemas.microsoft.com/office/drawing/2014/main" val="3549397784"/>
                    </a:ext>
                  </a:extLst>
                </a:gridCol>
                <a:gridCol w="6900085">
                  <a:extLst>
                    <a:ext uri="{9D8B030D-6E8A-4147-A177-3AD203B41FA5}">
                      <a16:colId xmlns:a16="http://schemas.microsoft.com/office/drawing/2014/main" val="2003236720"/>
                    </a:ext>
                  </a:extLst>
                </a:gridCol>
              </a:tblGrid>
              <a:tr h="340541">
                <a:tc>
                  <a:txBody>
                    <a:bodyPr/>
                    <a:lstStyle/>
                    <a:p>
                      <a:pPr>
                        <a:lnSpc>
                          <a:spcPct val="115000"/>
                        </a:lnSpc>
                        <a:spcAft>
                          <a:spcPts val="1000"/>
                        </a:spcAft>
                      </a:pPr>
                      <a:r>
                        <a:rPr lang="ru-RU" sz="600">
                          <a:effectLst/>
                        </a:rPr>
                        <a:t>№ вопроса  раздел</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dirty="0">
                          <a:effectLst/>
                        </a:rPr>
                        <a:t>Правильные ответы</a:t>
                      </a:r>
                      <a:endParaRPr lang="ru-RU" sz="500" dirty="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1307226788"/>
                  </a:ext>
                </a:extLst>
              </a:tr>
              <a:tr h="379538">
                <a:tc gridSpan="2">
                  <a:txBody>
                    <a:bodyPr/>
                    <a:lstStyle/>
                    <a:p>
                      <a:pPr>
                        <a:lnSpc>
                          <a:spcPct val="115000"/>
                        </a:lnSpc>
                        <a:spcAft>
                          <a:spcPts val="1000"/>
                        </a:spcAft>
                      </a:pPr>
                      <a:r>
                        <a:rPr lang="ru-RU" sz="700">
                          <a:effectLst/>
                        </a:rPr>
                        <a:t>Культура, искусств, театр</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hMerge="1">
                  <a:txBody>
                    <a:bodyPr/>
                    <a:lstStyle/>
                    <a:p>
                      <a:endParaRPr lang="ru-RU"/>
                    </a:p>
                  </a:txBody>
                  <a:tcPr/>
                </a:tc>
                <a:extLst>
                  <a:ext uri="{0D108BD9-81ED-4DB2-BD59-A6C34878D82A}">
                    <a16:rowId xmlns:a16="http://schemas.microsoft.com/office/drawing/2014/main" val="184972084"/>
                  </a:ext>
                </a:extLst>
              </a:tr>
              <a:tr h="164696">
                <a:tc>
                  <a:txBody>
                    <a:bodyPr/>
                    <a:lstStyle/>
                    <a:p>
                      <a:pPr algn="ctr">
                        <a:lnSpc>
                          <a:spcPct val="115000"/>
                        </a:lnSpc>
                        <a:spcAft>
                          <a:spcPts val="1000"/>
                        </a:spcAft>
                      </a:pPr>
                      <a:r>
                        <a:rPr lang="ru-RU" sz="600">
                          <a:effectLst/>
                        </a:rPr>
                        <a:t>1</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У Лукоморья</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03850446"/>
                  </a:ext>
                </a:extLst>
              </a:tr>
              <a:tr h="164696">
                <a:tc>
                  <a:txBody>
                    <a:bodyPr/>
                    <a:lstStyle/>
                    <a:p>
                      <a:pPr algn="ctr">
                        <a:lnSpc>
                          <a:spcPct val="115000"/>
                        </a:lnSpc>
                        <a:spcAft>
                          <a:spcPts val="1000"/>
                        </a:spcAft>
                      </a:pPr>
                      <a:r>
                        <a:rPr lang="ru-RU" sz="600">
                          <a:effectLst/>
                        </a:rPr>
                        <a:t>2</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Зрителей, посещавших театральные спектакли</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979938804"/>
                  </a:ext>
                </a:extLst>
              </a:tr>
              <a:tr h="164696">
                <a:tc>
                  <a:txBody>
                    <a:bodyPr/>
                    <a:lstStyle/>
                    <a:p>
                      <a:pPr algn="ctr">
                        <a:lnSpc>
                          <a:spcPct val="115000"/>
                        </a:lnSpc>
                        <a:spcAft>
                          <a:spcPts val="1000"/>
                        </a:spcAft>
                      </a:pPr>
                      <a:r>
                        <a:rPr lang="ru-RU" sz="600">
                          <a:effectLst/>
                        </a:rPr>
                        <a:t>3</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Иван Шишкин</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715671678"/>
                  </a:ext>
                </a:extLst>
              </a:tr>
              <a:tr h="164696">
                <a:tc>
                  <a:txBody>
                    <a:bodyPr/>
                    <a:lstStyle/>
                    <a:p>
                      <a:pPr algn="ctr">
                        <a:lnSpc>
                          <a:spcPct val="115000"/>
                        </a:lnSpc>
                        <a:spcAft>
                          <a:spcPts val="1000"/>
                        </a:spcAft>
                      </a:pPr>
                      <a:r>
                        <a:rPr lang="ru-RU" sz="600">
                          <a:effectLst/>
                        </a:rPr>
                        <a:t>4</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Ярлыки</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481114350"/>
                  </a:ext>
                </a:extLst>
              </a:tr>
              <a:tr h="164696">
                <a:tc>
                  <a:txBody>
                    <a:bodyPr/>
                    <a:lstStyle/>
                    <a:p>
                      <a:pPr algn="ctr">
                        <a:lnSpc>
                          <a:spcPct val="115000"/>
                        </a:lnSpc>
                        <a:spcAft>
                          <a:spcPts val="1000"/>
                        </a:spcAft>
                      </a:pPr>
                      <a:r>
                        <a:rPr lang="ru-RU" sz="600">
                          <a:effectLst/>
                        </a:rPr>
                        <a:t>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А.С. Пушкин</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892346332"/>
                  </a:ext>
                </a:extLst>
              </a:tr>
              <a:tr h="189772">
                <a:tc gridSpan="2">
                  <a:txBody>
                    <a:bodyPr/>
                    <a:lstStyle/>
                    <a:p>
                      <a:pPr>
                        <a:lnSpc>
                          <a:spcPct val="115000"/>
                        </a:lnSpc>
                        <a:spcAft>
                          <a:spcPts val="1000"/>
                        </a:spcAft>
                      </a:pPr>
                      <a:r>
                        <a:rPr lang="ru-RU" sz="700">
                          <a:effectLst/>
                        </a:rPr>
                        <a:t>История</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hMerge="1">
                  <a:txBody>
                    <a:bodyPr/>
                    <a:lstStyle/>
                    <a:p>
                      <a:endParaRPr lang="ru-RU"/>
                    </a:p>
                  </a:txBody>
                  <a:tcPr/>
                </a:tc>
                <a:extLst>
                  <a:ext uri="{0D108BD9-81ED-4DB2-BD59-A6C34878D82A}">
                    <a16:rowId xmlns:a16="http://schemas.microsoft.com/office/drawing/2014/main" val="980104261"/>
                  </a:ext>
                </a:extLst>
              </a:tr>
              <a:tr h="164696">
                <a:tc>
                  <a:txBody>
                    <a:bodyPr/>
                    <a:lstStyle/>
                    <a:p>
                      <a:pPr algn="ctr">
                        <a:lnSpc>
                          <a:spcPct val="115000"/>
                        </a:lnSpc>
                        <a:spcAft>
                          <a:spcPts val="1000"/>
                        </a:spcAft>
                      </a:pPr>
                      <a:r>
                        <a:rPr lang="ru-RU" sz="600">
                          <a:effectLst/>
                        </a:rPr>
                        <a:t>1</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Жениться</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4289641780"/>
                  </a:ext>
                </a:extLst>
              </a:tr>
              <a:tr h="164696">
                <a:tc>
                  <a:txBody>
                    <a:bodyPr/>
                    <a:lstStyle/>
                    <a:p>
                      <a:pPr algn="ctr">
                        <a:lnSpc>
                          <a:spcPct val="115000"/>
                        </a:lnSpc>
                        <a:spcAft>
                          <a:spcPts val="1000"/>
                        </a:spcAft>
                      </a:pPr>
                      <a:r>
                        <a:rPr lang="ru-RU" sz="600">
                          <a:effectLst/>
                        </a:rPr>
                        <a:t>2</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март 2000</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960650613"/>
                  </a:ext>
                </a:extLst>
              </a:tr>
              <a:tr h="164696">
                <a:tc>
                  <a:txBody>
                    <a:bodyPr/>
                    <a:lstStyle/>
                    <a:p>
                      <a:pPr algn="ctr">
                        <a:lnSpc>
                          <a:spcPct val="115000"/>
                        </a:lnSpc>
                        <a:spcAft>
                          <a:spcPts val="1000"/>
                        </a:spcAft>
                      </a:pPr>
                      <a:r>
                        <a:rPr lang="ru-RU" sz="600">
                          <a:effectLst/>
                        </a:rPr>
                        <a:t>3</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А.В. Суворов</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873868573"/>
                  </a:ext>
                </a:extLst>
              </a:tr>
              <a:tr h="164696">
                <a:tc>
                  <a:txBody>
                    <a:bodyPr/>
                    <a:lstStyle/>
                    <a:p>
                      <a:pPr algn="ctr">
                        <a:lnSpc>
                          <a:spcPct val="115000"/>
                        </a:lnSpc>
                        <a:spcAft>
                          <a:spcPts val="1000"/>
                        </a:spcAft>
                      </a:pPr>
                      <a:r>
                        <a:rPr lang="ru-RU" sz="600">
                          <a:effectLst/>
                        </a:rPr>
                        <a:t>4</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Генерал- прокурор Сената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932884116"/>
                  </a:ext>
                </a:extLst>
              </a:tr>
              <a:tr h="164696">
                <a:tc>
                  <a:txBody>
                    <a:bodyPr/>
                    <a:lstStyle/>
                    <a:p>
                      <a:pPr algn="ctr">
                        <a:lnSpc>
                          <a:spcPct val="115000"/>
                        </a:lnSpc>
                        <a:spcAft>
                          <a:spcPts val="1000"/>
                        </a:spcAft>
                      </a:pPr>
                      <a:r>
                        <a:rPr lang="ru-RU" sz="600">
                          <a:effectLst/>
                        </a:rPr>
                        <a:t>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«Победителей не судят»</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1622854544"/>
                  </a:ext>
                </a:extLst>
              </a:tr>
              <a:tr h="188222">
                <a:tc gridSpan="2">
                  <a:txBody>
                    <a:bodyPr/>
                    <a:lstStyle/>
                    <a:p>
                      <a:pPr>
                        <a:lnSpc>
                          <a:spcPct val="115000"/>
                        </a:lnSpc>
                        <a:spcAft>
                          <a:spcPts val="1000"/>
                        </a:spcAft>
                      </a:pPr>
                      <a:r>
                        <a:rPr lang="ru-RU" sz="700">
                          <a:effectLst/>
                        </a:rPr>
                        <a:t>География</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hMerge="1">
                  <a:txBody>
                    <a:bodyPr/>
                    <a:lstStyle/>
                    <a:p>
                      <a:endParaRPr lang="ru-RU"/>
                    </a:p>
                  </a:txBody>
                  <a:tcPr/>
                </a:tc>
                <a:extLst>
                  <a:ext uri="{0D108BD9-81ED-4DB2-BD59-A6C34878D82A}">
                    <a16:rowId xmlns:a16="http://schemas.microsoft.com/office/drawing/2014/main" val="3207908977"/>
                  </a:ext>
                </a:extLst>
              </a:tr>
              <a:tr h="164696">
                <a:tc>
                  <a:txBody>
                    <a:bodyPr/>
                    <a:lstStyle/>
                    <a:p>
                      <a:pPr algn="ctr">
                        <a:lnSpc>
                          <a:spcPct val="115000"/>
                        </a:lnSpc>
                        <a:spcAft>
                          <a:spcPts val="1000"/>
                        </a:spcAft>
                      </a:pPr>
                      <a:r>
                        <a:rPr lang="ru-RU" sz="600">
                          <a:effectLst/>
                        </a:rPr>
                        <a:t>1</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Республика Саха, Якутия</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791197015"/>
                  </a:ext>
                </a:extLst>
              </a:tr>
              <a:tr h="164696">
                <a:tc>
                  <a:txBody>
                    <a:bodyPr/>
                    <a:lstStyle/>
                    <a:p>
                      <a:pPr algn="ctr">
                        <a:lnSpc>
                          <a:spcPct val="115000"/>
                        </a:lnSpc>
                        <a:spcAft>
                          <a:spcPts val="1000"/>
                        </a:spcAft>
                      </a:pPr>
                      <a:r>
                        <a:rPr lang="ru-RU" sz="600">
                          <a:effectLst/>
                        </a:rPr>
                        <a:t>2</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Белое</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3135805653"/>
                  </a:ext>
                </a:extLst>
              </a:tr>
              <a:tr h="164696">
                <a:tc>
                  <a:txBody>
                    <a:bodyPr/>
                    <a:lstStyle/>
                    <a:p>
                      <a:pPr algn="ctr">
                        <a:lnSpc>
                          <a:spcPct val="115000"/>
                        </a:lnSpc>
                        <a:spcAft>
                          <a:spcPts val="1000"/>
                        </a:spcAft>
                      </a:pPr>
                      <a:r>
                        <a:rPr lang="ru-RU" sz="600">
                          <a:effectLst/>
                        </a:rPr>
                        <a:t>3</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Москва / Санкт-Петербург</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4207792564"/>
                  </a:ext>
                </a:extLst>
              </a:tr>
              <a:tr h="164696">
                <a:tc>
                  <a:txBody>
                    <a:bodyPr/>
                    <a:lstStyle/>
                    <a:p>
                      <a:pPr algn="ctr">
                        <a:lnSpc>
                          <a:spcPct val="115000"/>
                        </a:lnSpc>
                        <a:spcAft>
                          <a:spcPts val="1000"/>
                        </a:spcAft>
                      </a:pPr>
                      <a:r>
                        <a:rPr lang="ru-RU" sz="600">
                          <a:effectLst/>
                        </a:rPr>
                        <a:t>4</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Сахалин</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913020675"/>
                  </a:ext>
                </a:extLst>
              </a:tr>
              <a:tr h="164696">
                <a:tc>
                  <a:txBody>
                    <a:bodyPr/>
                    <a:lstStyle/>
                    <a:p>
                      <a:pPr algn="ctr">
                        <a:lnSpc>
                          <a:spcPct val="115000"/>
                        </a:lnSpc>
                        <a:spcAft>
                          <a:spcPts val="1000"/>
                        </a:spcAft>
                      </a:pPr>
                      <a:r>
                        <a:rPr lang="ru-RU" sz="600">
                          <a:effectLst/>
                        </a:rPr>
                        <a:t>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Компас, пень, юг, восток, север, горизонт.</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1045333619"/>
                  </a:ext>
                </a:extLst>
              </a:tr>
              <a:tr h="188222">
                <a:tc gridSpan="2">
                  <a:txBody>
                    <a:bodyPr/>
                    <a:lstStyle/>
                    <a:p>
                      <a:pPr>
                        <a:lnSpc>
                          <a:spcPct val="115000"/>
                        </a:lnSpc>
                        <a:spcAft>
                          <a:spcPts val="1000"/>
                        </a:spcAft>
                      </a:pPr>
                      <a:r>
                        <a:rPr lang="ru-RU" sz="700">
                          <a:effectLst/>
                        </a:rPr>
                        <a:t>Спорт</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hMerge="1">
                  <a:txBody>
                    <a:bodyPr/>
                    <a:lstStyle/>
                    <a:p>
                      <a:endParaRPr lang="ru-RU"/>
                    </a:p>
                  </a:txBody>
                  <a:tcPr/>
                </a:tc>
                <a:extLst>
                  <a:ext uri="{0D108BD9-81ED-4DB2-BD59-A6C34878D82A}">
                    <a16:rowId xmlns:a16="http://schemas.microsoft.com/office/drawing/2014/main" val="4230805250"/>
                  </a:ext>
                </a:extLst>
              </a:tr>
              <a:tr h="164696">
                <a:tc>
                  <a:txBody>
                    <a:bodyPr/>
                    <a:lstStyle/>
                    <a:p>
                      <a:pPr algn="ctr">
                        <a:lnSpc>
                          <a:spcPct val="115000"/>
                        </a:lnSpc>
                        <a:spcAft>
                          <a:spcPts val="1000"/>
                        </a:spcAft>
                      </a:pPr>
                      <a:r>
                        <a:rPr lang="ru-RU" sz="600">
                          <a:effectLst/>
                        </a:rPr>
                        <a:t>1</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Лапта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4039136184"/>
                  </a:ext>
                </a:extLst>
              </a:tr>
              <a:tr h="164696">
                <a:tc>
                  <a:txBody>
                    <a:bodyPr/>
                    <a:lstStyle/>
                    <a:p>
                      <a:pPr algn="ctr">
                        <a:lnSpc>
                          <a:spcPct val="115000"/>
                        </a:lnSpc>
                        <a:spcAft>
                          <a:spcPts val="1000"/>
                        </a:spcAft>
                      </a:pPr>
                      <a:r>
                        <a:rPr lang="ru-RU" sz="600">
                          <a:effectLst/>
                        </a:rPr>
                        <a:t>2</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Айседора Дункан</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3282583955"/>
                  </a:ext>
                </a:extLst>
              </a:tr>
              <a:tr h="164696">
                <a:tc>
                  <a:txBody>
                    <a:bodyPr/>
                    <a:lstStyle/>
                    <a:p>
                      <a:pPr algn="ctr">
                        <a:lnSpc>
                          <a:spcPct val="115000"/>
                        </a:lnSpc>
                        <a:spcAft>
                          <a:spcPts val="1000"/>
                        </a:spcAft>
                      </a:pPr>
                      <a:r>
                        <a:rPr lang="ru-RU" sz="600">
                          <a:effectLst/>
                        </a:rPr>
                        <a:t>3</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Каскад из четверного, тройного и двойного прыжков</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655916289"/>
                  </a:ext>
                </a:extLst>
              </a:tr>
              <a:tr h="164696">
                <a:tc>
                  <a:txBody>
                    <a:bodyPr/>
                    <a:lstStyle/>
                    <a:p>
                      <a:pPr algn="ctr">
                        <a:lnSpc>
                          <a:spcPct val="115000"/>
                        </a:lnSpc>
                        <a:spcAft>
                          <a:spcPts val="1000"/>
                        </a:spcAft>
                      </a:pPr>
                      <a:r>
                        <a:rPr lang="ru-RU" sz="600">
                          <a:effectLst/>
                        </a:rPr>
                        <a:t>4</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3 секунды, Александр Белов</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1755886291"/>
                  </a:ext>
                </a:extLst>
              </a:tr>
              <a:tr h="164696">
                <a:tc>
                  <a:txBody>
                    <a:bodyPr/>
                    <a:lstStyle/>
                    <a:p>
                      <a:pPr algn="ctr">
                        <a:lnSpc>
                          <a:spcPct val="115000"/>
                        </a:lnSpc>
                        <a:spcAft>
                          <a:spcPts val="1000"/>
                        </a:spcAft>
                      </a:pPr>
                      <a:r>
                        <a:rPr lang="ru-RU" sz="600">
                          <a:effectLst/>
                        </a:rPr>
                        <a:t>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Елена Исинбаева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1254142348"/>
                  </a:ext>
                </a:extLst>
              </a:tr>
              <a:tr h="188222">
                <a:tc gridSpan="2">
                  <a:txBody>
                    <a:bodyPr/>
                    <a:lstStyle/>
                    <a:p>
                      <a:pPr>
                        <a:lnSpc>
                          <a:spcPct val="115000"/>
                        </a:lnSpc>
                        <a:spcAft>
                          <a:spcPts val="1000"/>
                        </a:spcAft>
                      </a:pPr>
                      <a:r>
                        <a:rPr lang="ru-RU" sz="700">
                          <a:effectLst/>
                        </a:rPr>
                        <a:t>Естествознание</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hMerge="1">
                  <a:txBody>
                    <a:bodyPr/>
                    <a:lstStyle/>
                    <a:p>
                      <a:endParaRPr lang="ru-RU"/>
                    </a:p>
                  </a:txBody>
                  <a:tcPr/>
                </a:tc>
                <a:extLst>
                  <a:ext uri="{0D108BD9-81ED-4DB2-BD59-A6C34878D82A}">
                    <a16:rowId xmlns:a16="http://schemas.microsoft.com/office/drawing/2014/main" val="1191805447"/>
                  </a:ext>
                </a:extLst>
              </a:tr>
              <a:tr h="164696">
                <a:tc>
                  <a:txBody>
                    <a:bodyPr/>
                    <a:lstStyle/>
                    <a:p>
                      <a:pPr algn="ctr">
                        <a:lnSpc>
                          <a:spcPct val="115000"/>
                        </a:lnSpc>
                        <a:spcAft>
                          <a:spcPts val="1000"/>
                        </a:spcAft>
                      </a:pPr>
                      <a:r>
                        <a:rPr lang="ru-RU" sz="600">
                          <a:effectLst/>
                        </a:rPr>
                        <a:t>1</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Березы</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3433386995"/>
                  </a:ext>
                </a:extLst>
              </a:tr>
              <a:tr h="164696">
                <a:tc>
                  <a:txBody>
                    <a:bodyPr/>
                    <a:lstStyle/>
                    <a:p>
                      <a:pPr algn="ctr">
                        <a:lnSpc>
                          <a:spcPct val="115000"/>
                        </a:lnSpc>
                        <a:spcAft>
                          <a:spcPts val="1000"/>
                        </a:spcAft>
                      </a:pPr>
                      <a:r>
                        <a:rPr lang="ru-RU" sz="600">
                          <a:effectLst/>
                        </a:rPr>
                        <a:t>2</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благодаря целенаправленной деятельности человека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248975178"/>
                  </a:ext>
                </a:extLst>
              </a:tr>
              <a:tr h="164696">
                <a:tc>
                  <a:txBody>
                    <a:bodyPr/>
                    <a:lstStyle/>
                    <a:p>
                      <a:pPr algn="ctr">
                        <a:lnSpc>
                          <a:spcPct val="115000"/>
                        </a:lnSpc>
                        <a:spcAft>
                          <a:spcPts val="1000"/>
                        </a:spcAft>
                      </a:pPr>
                      <a:r>
                        <a:rPr lang="ru-RU" sz="600">
                          <a:effectLst/>
                        </a:rPr>
                        <a:t>3</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килька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4045362126"/>
                  </a:ext>
                </a:extLst>
              </a:tr>
              <a:tr h="164696">
                <a:tc>
                  <a:txBody>
                    <a:bodyPr/>
                    <a:lstStyle/>
                    <a:p>
                      <a:pPr algn="ctr">
                        <a:lnSpc>
                          <a:spcPct val="115000"/>
                        </a:lnSpc>
                        <a:spcAft>
                          <a:spcPts val="1000"/>
                        </a:spcAft>
                      </a:pPr>
                      <a:r>
                        <a:rPr lang="ru-RU" sz="600">
                          <a:effectLst/>
                        </a:rPr>
                        <a:t>4</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a:effectLst/>
                        </a:rPr>
                        <a:t>капуста</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2058463136"/>
                  </a:ext>
                </a:extLst>
              </a:tr>
              <a:tr h="164696">
                <a:tc>
                  <a:txBody>
                    <a:bodyPr/>
                    <a:lstStyle/>
                    <a:p>
                      <a:pPr algn="ctr">
                        <a:lnSpc>
                          <a:spcPct val="115000"/>
                        </a:lnSpc>
                        <a:spcAft>
                          <a:spcPts val="1000"/>
                        </a:spcAft>
                      </a:pPr>
                      <a:r>
                        <a:rPr lang="ru-RU" sz="600">
                          <a:effectLst/>
                        </a:rPr>
                        <a:t>5</a:t>
                      </a:r>
                      <a:endParaRPr lang="ru-RU" sz="50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tc>
                  <a:txBody>
                    <a:bodyPr/>
                    <a:lstStyle/>
                    <a:p>
                      <a:pPr>
                        <a:lnSpc>
                          <a:spcPct val="115000"/>
                        </a:lnSpc>
                        <a:spcAft>
                          <a:spcPts val="1000"/>
                        </a:spcAft>
                      </a:pPr>
                      <a:r>
                        <a:rPr lang="ru-RU" sz="600" dirty="0">
                          <a:effectLst/>
                        </a:rPr>
                        <a:t>лиственница</a:t>
                      </a:r>
                      <a:endParaRPr lang="ru-RU" sz="500" dirty="0">
                        <a:effectLst/>
                        <a:latin typeface="Calibri" panose="020F0502020204030204" pitchFamily="34" charset="0"/>
                        <a:ea typeface="Calibri" panose="020F0502020204030204" pitchFamily="34" charset="0"/>
                        <a:cs typeface="Times New Roman" panose="02020603050405020304" pitchFamily="18" charset="0"/>
                      </a:endParaRPr>
                    </a:p>
                  </a:txBody>
                  <a:tcPr marL="31625" marR="31625" marT="0" marB="0"/>
                </a:tc>
                <a:extLst>
                  <a:ext uri="{0D108BD9-81ED-4DB2-BD59-A6C34878D82A}">
                    <a16:rowId xmlns:a16="http://schemas.microsoft.com/office/drawing/2014/main" val="3866933285"/>
                  </a:ext>
                </a:extLst>
              </a:tr>
            </a:tbl>
          </a:graphicData>
        </a:graphic>
      </p:graphicFrame>
      <p:sp>
        <p:nvSpPr>
          <p:cNvPr id="8" name="TextBox 7">
            <a:extLst>
              <a:ext uri="{FF2B5EF4-FFF2-40B4-BE49-F238E27FC236}">
                <a16:creationId xmlns:a16="http://schemas.microsoft.com/office/drawing/2014/main" id="{84C26D5D-C82A-4891-AE17-DB060D788063}"/>
              </a:ext>
            </a:extLst>
          </p:cNvPr>
          <p:cNvSpPr txBox="1"/>
          <p:nvPr/>
        </p:nvSpPr>
        <p:spPr>
          <a:xfrm>
            <a:off x="1331640" y="6338396"/>
            <a:ext cx="4572000" cy="390684"/>
          </a:xfrm>
          <a:prstGeom prst="rect">
            <a:avLst/>
          </a:prstGeom>
          <a:noFill/>
        </p:spPr>
        <p:txBody>
          <a:bodyPr wrap="square">
            <a:spAutoFit/>
          </a:bodyPr>
          <a:lstStyle/>
          <a:p>
            <a:pPr>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(ответ ребуса: береги свои учебники)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4550743"/>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183</TotalTime>
  <Words>751</Words>
  <Application>Microsoft Office PowerPoint</Application>
  <PresentationFormat>Экран (4:3)</PresentationFormat>
  <Paragraphs>122</Paragraphs>
  <Slides>30</Slides>
  <Notes>0</Notes>
  <HiddenSlides>0</HiddenSlides>
  <MMClips>26</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30</vt:i4>
      </vt:variant>
    </vt:vector>
  </HeadingPairs>
  <TitlesOfParts>
    <vt:vector size="36" baseType="lpstr">
      <vt:lpstr>Arial</vt:lpstr>
      <vt:lpstr>Calibri</vt:lpstr>
      <vt:lpstr>Georgia</vt:lpstr>
      <vt:lpstr>Times New Roman</vt:lpstr>
      <vt:lpstr>Trebuchet MS</vt:lpstr>
      <vt:lpstr>Воздушный поток</vt:lpstr>
      <vt:lpstr>Презентация PowerPoint</vt:lpstr>
      <vt:lpstr>Ход игры «Россия. Что вы знаете о ней?» </vt:lpstr>
      <vt:lpstr>Где, согласно произведению А.С. Пушкина, есть «Русский дух.. и Русью пахнет»</vt:lpstr>
      <vt:lpstr>Кого в начале XVIII века называли «охотными смотрельщиками»?</vt:lpstr>
      <vt:lpstr>Какой русский художник является автором картины «Утро в сосновом лесу», всем известной по фантикам от конфет «Мишка»</vt:lpstr>
      <vt:lpstr>Как в начале XVIII века в России называли билеты в театр?</vt:lpstr>
      <vt:lpstr>«Чтение - вот лучшее учение. Следовать за мыслями великого человека - есть наука самая занимательная». Какому великому русскому писателю принадлежат эти строки?</vt:lpstr>
      <vt:lpstr>Что, согласно одному из указов Петра I, запрещалось делать молодым дворянам без свидетельства об окончании школы?</vt:lpstr>
      <vt:lpstr>Когда впервые          В.В. Путин был избран президентом РФ?</vt:lpstr>
      <vt:lpstr>Он не только сам был любителем утренней гимнастики, но и ввел её во всей русской армии? Кто он?</vt:lpstr>
      <vt:lpstr>Кем назначил Петр I П.И. Ягужинского, заметив его честность,прямодушие и неподкупность?</vt:lpstr>
      <vt:lpstr>Какая крылатая фраза Екатерины II спасла Александра Суворова от суда после самовольного штурма Туртукая?</vt:lpstr>
      <vt:lpstr>Какая республика является самым крупным субьектом РФ?</vt:lpstr>
      <vt:lpstr>Какое море является самым маленьким из омывающих Россию северных морей?</vt:lpstr>
      <vt:lpstr>Какие два города соединяет дорога, ставшая первой магистралью, с которой в России началось развитие железнодорожного транспорта?</vt:lpstr>
      <vt:lpstr>Как называется самый большой Российский остров?</vt:lpstr>
      <vt:lpstr>Презентация PowerPoint</vt:lpstr>
      <vt:lpstr>Как называется русская народная игра с мячом и битой?</vt:lpstr>
      <vt:lpstr>Какая танцовщица, жена известного поэта, оказала заметное влияние на становление художественной гимнастики в России?</vt:lpstr>
      <vt:lpstr>Какой уникальный элемент впервые в мире исполнил фигурист Евгений Плющенко?</vt:lpstr>
      <vt:lpstr>Сколько секунд оставалось на последнюю атаку советским баскетболистам в финальном матче против США на Олимпиаде в 1972 году? Кто забросил «золотой» мяч в корзину американцев?</vt:lpstr>
      <vt:lpstr>Какая российская спортсменка по прыжкам с шестом стала в 2005 году первой в мире спортсменкой, преодолевшей планку на высоте 5 метров?</vt:lpstr>
      <vt:lpstr>Из коры какого дерева получали в России дёготь для смазки осей колёс и сапог?</vt:lpstr>
      <vt:lpstr>Благодаря чему появились на территории России енот, норка,ондатра?</vt:lpstr>
      <vt:lpstr>Как в России называется рыбка, которую чехи именуют «шпрот»?</vt:lpstr>
      <vt:lpstr>Название какого распространенного в России овоща произошло от латинского слова «голова»?</vt:lpstr>
      <vt:lpstr>Какое дерево является наиболее распространенным в России?</vt:lpstr>
      <vt:lpstr>Поздравляем всех участников… Подводим итоги… Определяем победителя… </vt:lpstr>
      <vt:lpstr>Разгадай ребус</vt:lpstr>
      <vt:lpstr>ОТВЕТЫ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123456</dc:creator>
  <cp:lastModifiedBy>Элина Рудаева</cp:lastModifiedBy>
  <cp:revision>16</cp:revision>
  <dcterms:created xsi:type="dcterms:W3CDTF">2019-03-26T10:32:55Z</dcterms:created>
  <dcterms:modified xsi:type="dcterms:W3CDTF">2026-01-25T04:40:13Z</dcterms:modified>
</cp:coreProperties>
</file>