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3" r:id="rId2"/>
    <p:sldId id="256" r:id="rId3"/>
    <p:sldId id="257" r:id="rId4"/>
    <p:sldId id="258" r:id="rId5"/>
    <p:sldId id="281" r:id="rId6"/>
    <p:sldId id="260" r:id="rId7"/>
    <p:sldId id="261" r:id="rId8"/>
    <p:sldId id="262" r:id="rId9"/>
    <p:sldId id="263" r:id="rId10"/>
    <p:sldId id="264" r:id="rId11"/>
    <p:sldId id="265" r:id="rId12"/>
    <p:sldId id="266" r:id="rId13"/>
    <p:sldId id="282"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Средний стиль 4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68" autoAdjust="0"/>
    <p:restoredTop sz="94660"/>
  </p:normalViewPr>
  <p:slideViewPr>
    <p:cSldViewPr>
      <p:cViewPr>
        <p:scale>
          <a:sx n="76" d="100"/>
          <a:sy n="76" d="100"/>
        </p:scale>
        <p:origin x="-1212" y="-3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B4C71EC6-210F-42DE-9C53-41977AD35B3D}" type="datetimeFigureOut">
              <a:rPr lang="ru-RU" smtClean="0"/>
              <a:pPr/>
              <a:t>16.01.2021</a:t>
            </a:fld>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B19B0651-EE4F-4900-A07F-96A6BFA9D0F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Объект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B4C71EC6-210F-42DE-9C53-41977AD35B3D}" type="datetimeFigureOut">
              <a:rPr lang="ru-RU" smtClean="0"/>
              <a:pPr/>
              <a:t>16.01.2021</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B4C71EC6-210F-42DE-9C53-41977AD35B3D}" type="datetimeFigureOut">
              <a:rPr lang="ru-RU" smtClean="0"/>
              <a:pPr/>
              <a:t>16.01.2021</a:t>
            </a:fld>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B19B0651-EE4F-4900-A07F-96A6BFA9D0F0}"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Объект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B4C71EC6-210F-42DE-9C53-41977AD35B3D}" type="datetimeFigureOut">
              <a:rPr lang="ru-RU" smtClean="0"/>
              <a:pPr/>
              <a:t>16.01.2021</a:t>
            </a:fld>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Объект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Объект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B4C71EC6-210F-42DE-9C53-41977AD35B3D}" type="datetimeFigureOut">
              <a:rPr lang="ru-RU" smtClean="0"/>
              <a:pPr/>
              <a:t>16.01.2021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B19B0651-EE4F-4900-A07F-96A6BFA9D0F0}"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B4C71EC6-210F-42DE-9C53-41977AD35B3D}" type="datetimeFigureOut">
              <a:rPr lang="ru-RU" smtClean="0"/>
              <a:pPr/>
              <a:t>16.01.2021</a:t>
            </a:fld>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B4C71EC6-210F-42DE-9C53-41977AD35B3D}" type="datetimeFigureOut">
              <a:rPr lang="ru-RU" smtClean="0"/>
              <a:pPr/>
              <a:t>16.01.2021</a:t>
            </a:fld>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Объект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B4C71EC6-210F-42DE-9C53-41977AD35B3D}" type="datetimeFigureOut">
              <a:rPr lang="ru-RU" smtClean="0"/>
              <a:pPr/>
              <a:t>16.01.2021</a:t>
            </a:fld>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fld id="{B4C71EC6-210F-42DE-9C53-41977AD35B3D}" type="datetimeFigureOut">
              <a:rPr lang="ru-RU" smtClean="0"/>
              <a:pPr/>
              <a:t>16.01.2021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B19B0651-EE4F-4900-A07F-96A6BFA9D0F0}"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16.01.2021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16.01.2021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B4C71EC6-210F-42DE-9C53-41977AD35B3D}" type="datetimeFigureOut">
              <a:rPr lang="ru-RU" smtClean="0"/>
              <a:pPr/>
              <a:t>16.01.2021</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B19B0651-EE4F-4900-A07F-96A6BFA9D0F0}"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5.xml"/><Relationship Id="rId13" Type="http://schemas.openxmlformats.org/officeDocument/2006/relationships/slide" Target="slide25.xml"/><Relationship Id="rId3" Type="http://schemas.openxmlformats.org/officeDocument/2006/relationships/slide" Target="slide5.xml"/><Relationship Id="rId7" Type="http://schemas.openxmlformats.org/officeDocument/2006/relationships/slide" Target="slide13.xml"/><Relationship Id="rId12" Type="http://schemas.openxmlformats.org/officeDocument/2006/relationships/slide" Target="slide23.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11.xml"/><Relationship Id="rId11" Type="http://schemas.openxmlformats.org/officeDocument/2006/relationships/slide" Target="slide21.xml"/><Relationship Id="rId5" Type="http://schemas.openxmlformats.org/officeDocument/2006/relationships/slide" Target="slide9.xml"/><Relationship Id="rId10" Type="http://schemas.openxmlformats.org/officeDocument/2006/relationships/slide" Target="slide19.xml"/><Relationship Id="rId4" Type="http://schemas.openxmlformats.org/officeDocument/2006/relationships/slide" Target="slide7.xml"/><Relationship Id="rId9" Type="http://schemas.openxmlformats.org/officeDocument/2006/relationships/slide" Target="slide1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95536" y="1340768"/>
            <a:ext cx="8458200" cy="1222375"/>
          </a:xfrm>
        </p:spPr>
        <p:txBody>
          <a:bodyPr>
            <a:normAutofit/>
          </a:bodyPr>
          <a:lstStyle/>
          <a:p>
            <a:pPr algn="ctr"/>
            <a:r>
              <a:rPr lang="ru-RU" sz="5400" b="1" dirty="0" smtClean="0"/>
              <a:t>«Твоя безопасность»</a:t>
            </a:r>
            <a:endParaRPr lang="ru-RU" sz="5400" b="1" dirty="0"/>
          </a:p>
        </p:txBody>
      </p:sp>
      <p:sp>
        <p:nvSpPr>
          <p:cNvPr id="3" name="Подзаголовок 2"/>
          <p:cNvSpPr>
            <a:spLocks noGrp="1"/>
          </p:cNvSpPr>
          <p:nvPr>
            <p:ph type="subTitle" idx="1"/>
          </p:nvPr>
        </p:nvSpPr>
        <p:spPr>
          <a:xfrm>
            <a:off x="395536" y="4437112"/>
            <a:ext cx="8458200" cy="2135088"/>
          </a:xfrm>
        </p:spPr>
        <p:txBody>
          <a:bodyPr>
            <a:normAutofit lnSpcReduction="10000"/>
          </a:bodyPr>
          <a:lstStyle/>
          <a:p>
            <a:pPr algn="ctr"/>
            <a:r>
              <a:rPr lang="ru-RU" dirty="0" smtClean="0"/>
              <a:t>Своя игра.</a:t>
            </a:r>
          </a:p>
          <a:p>
            <a:pPr algn="ctr"/>
            <a:r>
              <a:rPr lang="ru-RU" dirty="0" smtClean="0"/>
              <a:t>Классный час по безопасному поведению во время каникул.</a:t>
            </a:r>
          </a:p>
          <a:p>
            <a:pPr algn="ctr"/>
            <a:r>
              <a:rPr lang="ru-RU" dirty="0" smtClean="0"/>
              <a:t>Выполнила учитель </a:t>
            </a:r>
            <a:r>
              <a:rPr lang="ru-RU" dirty="0" err="1" smtClean="0"/>
              <a:t>Кояновского</a:t>
            </a:r>
            <a:r>
              <a:rPr lang="ru-RU" dirty="0" smtClean="0"/>
              <a:t> филиала </a:t>
            </a:r>
          </a:p>
          <a:p>
            <a:pPr algn="ctr"/>
            <a:r>
              <a:rPr lang="ru-RU" dirty="0" smtClean="0"/>
              <a:t>МАОУ «</a:t>
            </a:r>
            <a:r>
              <a:rPr lang="ru-RU" dirty="0" err="1" smtClean="0"/>
              <a:t>Юговская</a:t>
            </a:r>
            <a:r>
              <a:rPr lang="ru-RU" dirty="0" smtClean="0"/>
              <a:t> средняя школа</a:t>
            </a:r>
          </a:p>
          <a:p>
            <a:pPr algn="ctr"/>
            <a:r>
              <a:rPr lang="ru-RU" dirty="0" smtClean="0"/>
              <a:t>Шилоносова Ирина </a:t>
            </a:r>
            <a:r>
              <a:rPr lang="ru-RU" dirty="0" err="1" smtClean="0"/>
              <a:t>Рафитовна</a:t>
            </a:r>
            <a:r>
              <a:rPr lang="ru-RU" dirty="0" smtClean="0"/>
              <a:t>»</a:t>
            </a:r>
            <a:endParaRPr lang="ru-RU" dirty="0"/>
          </a:p>
        </p:txBody>
      </p:sp>
    </p:spTree>
    <p:extLst>
      <p:ext uri="{BB962C8B-B14F-4D97-AF65-F5344CB8AC3E}">
        <p14:creationId xmlns:p14="http://schemas.microsoft.com/office/powerpoint/2010/main" val="33505584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graphicFrame>
        <p:nvGraphicFramePr>
          <p:cNvPr id="4" name="Таблица 3"/>
          <p:cNvGraphicFramePr>
            <a:graphicFrameLocks noGrp="1"/>
          </p:cNvGraphicFramePr>
          <p:nvPr>
            <p:extLst>
              <p:ext uri="{D42A27DB-BD31-4B8C-83A1-F6EECF244321}">
                <p14:modId xmlns:p14="http://schemas.microsoft.com/office/powerpoint/2010/main" val="1489468242"/>
              </p:ext>
            </p:extLst>
          </p:nvPr>
        </p:nvGraphicFramePr>
        <p:xfrm>
          <a:off x="0" y="0"/>
          <a:ext cx="9144000" cy="6858000"/>
        </p:xfrm>
        <a:graphic>
          <a:graphicData uri="http://schemas.openxmlformats.org/drawingml/2006/table">
            <a:tbl>
              <a:tblPr firstRow="1" bandRow="1">
                <a:tableStyleId>{D7AC3CCA-C797-4891-BE02-D94E43425B78}</a:tableStyleId>
              </a:tblPr>
              <a:tblGrid>
                <a:gridCol w="2286000"/>
                <a:gridCol w="2286000"/>
                <a:gridCol w="2286000"/>
                <a:gridCol w="2286000"/>
              </a:tblGrid>
              <a:tr h="1714500">
                <a:tc>
                  <a:txBody>
                    <a:bodyPr/>
                    <a:lstStyle/>
                    <a:p>
                      <a:pPr algn="ctr"/>
                      <a:r>
                        <a:rPr lang="ru-RU" sz="4800" b="1" dirty="0" smtClean="0">
                          <a:solidFill>
                            <a:schemeClr val="tx1"/>
                          </a:solidFill>
                          <a:latin typeface="+mn-lt"/>
                        </a:rPr>
                        <a:t>ПДД</a:t>
                      </a:r>
                      <a:endParaRPr lang="ru-RU" sz="4800" b="1" dirty="0">
                        <a:solidFill>
                          <a:schemeClr val="tx1"/>
                        </a:solidFill>
                        <a:latin typeface="Arial Black" panose="020B0A04020102020204" pitchFamily="34" charset="0"/>
                      </a:endParaRPr>
                    </a:p>
                  </a:txBody>
                  <a:tcPr anchor="ctr"/>
                </a:tc>
                <a:tc>
                  <a:txBody>
                    <a:bodyPr/>
                    <a:lstStyle/>
                    <a:p>
                      <a:pPr algn="ctr"/>
                      <a:r>
                        <a:rPr lang="ru-RU" sz="6600" b="1" i="1" u="none" dirty="0" smtClean="0">
                          <a:solidFill>
                            <a:schemeClr val="tx1"/>
                          </a:solidFill>
                          <a:hlinkClick r:id="rId2" action="ppaction://hlinksldjump"/>
                        </a:rPr>
                        <a:t>10</a:t>
                      </a:r>
                      <a:endParaRPr lang="ru-RU" sz="6600" b="1" i="1" u="none" dirty="0">
                        <a:solidFill>
                          <a:schemeClr val="tx1"/>
                        </a:solidFill>
                        <a:latin typeface="Arial Black" panose="020B0A04020102020204" pitchFamily="34" charset="0"/>
                      </a:endParaRPr>
                    </a:p>
                  </a:txBody>
                  <a:tcPr anchor="ctr"/>
                </a:tc>
                <a:tc>
                  <a:txBody>
                    <a:bodyPr/>
                    <a:lstStyle/>
                    <a:p>
                      <a:pPr algn="ctr"/>
                      <a:r>
                        <a:rPr lang="ru-RU" sz="6600" b="1" i="1" u="none" dirty="0" smtClean="0">
                          <a:solidFill>
                            <a:schemeClr val="tx1"/>
                          </a:solidFill>
                          <a:hlinkClick r:id="rId3" action="ppaction://hlinksldjump"/>
                        </a:rPr>
                        <a:t>20</a:t>
                      </a:r>
                      <a:endParaRPr lang="ru-RU" sz="6600" b="1" i="1" u="none" dirty="0">
                        <a:solidFill>
                          <a:schemeClr val="tx1"/>
                        </a:solidFill>
                        <a:latin typeface="Arial Black" panose="020B0A04020102020204" pitchFamily="34" charset="0"/>
                      </a:endParaRPr>
                    </a:p>
                  </a:txBody>
                  <a:tcPr anchor="ctr"/>
                </a:tc>
                <a:tc>
                  <a:txBody>
                    <a:bodyPr/>
                    <a:lstStyle/>
                    <a:p>
                      <a:pPr algn="ctr"/>
                      <a:r>
                        <a:rPr lang="ru-RU" sz="6600" b="1" i="1" u="none" dirty="0" smtClean="0">
                          <a:solidFill>
                            <a:schemeClr val="tx1"/>
                          </a:solidFill>
                          <a:hlinkClick r:id="rId4" action="ppaction://hlinksldjump"/>
                        </a:rPr>
                        <a:t>30</a:t>
                      </a:r>
                      <a:endParaRPr lang="ru-RU" sz="6600" b="1" i="1" u="none" dirty="0">
                        <a:solidFill>
                          <a:schemeClr val="tx1"/>
                        </a:solidFill>
                        <a:latin typeface="Arial Black" panose="020B0A04020102020204" pitchFamily="34" charset="0"/>
                      </a:endParaRPr>
                    </a:p>
                  </a:txBody>
                  <a:tcPr anchor="ctr"/>
                </a:tc>
              </a:tr>
              <a:tr h="17145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2400" b="1" spc="0" dirty="0" smtClean="0">
                          <a:solidFill>
                            <a:schemeClr val="tx1"/>
                          </a:solidFill>
                          <a:latin typeface="+mn-lt"/>
                        </a:rPr>
                        <a:t>Электро-безопасность</a:t>
                      </a:r>
                      <a:endParaRPr lang="ru-RU" sz="2400" b="1" spc="0" dirty="0" smtClean="0">
                        <a:solidFill>
                          <a:schemeClr val="tx1"/>
                        </a:solidFill>
                        <a:latin typeface="Arial Black" panose="020B0A04020102020204" pitchFamily="34" charset="0"/>
                      </a:endParaRPr>
                    </a:p>
                    <a:p>
                      <a:pPr algn="ctr"/>
                      <a:endParaRPr lang="ru-RU" sz="2400" b="1" dirty="0">
                        <a:solidFill>
                          <a:schemeClr val="tx1"/>
                        </a:solidFill>
                        <a:latin typeface="Arial Black" panose="020B0A04020102020204" pitchFamily="34" charset="0"/>
                      </a:endParaRPr>
                    </a:p>
                  </a:txBody>
                  <a:tcPr anchor="ctr"/>
                </a:tc>
                <a:tc>
                  <a:txBody>
                    <a:bodyPr/>
                    <a:lstStyle/>
                    <a:p>
                      <a:pPr algn="ctr"/>
                      <a:r>
                        <a:rPr lang="ru-RU" sz="6600" b="1" i="1" dirty="0" smtClean="0">
                          <a:hlinkClick r:id="rId5" action="ppaction://hlinksldjump"/>
                        </a:rPr>
                        <a:t>10</a:t>
                      </a:r>
                      <a:endParaRPr lang="ru-RU" sz="6600" b="1" i="1" dirty="0">
                        <a:solidFill>
                          <a:srgbClr val="FF0000"/>
                        </a:solidFill>
                        <a:latin typeface="Arial Black" panose="020B0A04020102020204" pitchFamily="34" charset="0"/>
                      </a:endParaRPr>
                    </a:p>
                  </a:txBody>
                  <a:tcPr anchor="ctr"/>
                </a:tc>
                <a:tc>
                  <a:txBody>
                    <a:bodyPr/>
                    <a:lstStyle/>
                    <a:p>
                      <a:pPr algn="ctr"/>
                      <a:r>
                        <a:rPr lang="ru-RU" sz="6600" b="1" i="1" dirty="0" smtClean="0">
                          <a:hlinkClick r:id="rId6" action="ppaction://hlinksldjump"/>
                        </a:rPr>
                        <a:t>20</a:t>
                      </a:r>
                      <a:endParaRPr lang="ru-RU" sz="6600" b="1" i="1" dirty="0">
                        <a:solidFill>
                          <a:srgbClr val="FF0000"/>
                        </a:solidFill>
                        <a:latin typeface="Arial Black" panose="020B0A04020102020204" pitchFamily="34" charset="0"/>
                      </a:endParaRPr>
                    </a:p>
                  </a:txBody>
                  <a:tcPr anchor="ctr"/>
                </a:tc>
                <a:tc>
                  <a:txBody>
                    <a:bodyPr/>
                    <a:lstStyle/>
                    <a:p>
                      <a:pPr algn="ctr"/>
                      <a:r>
                        <a:rPr lang="ru-RU" sz="6600" b="1" i="1" dirty="0" smtClean="0">
                          <a:hlinkClick r:id="rId7" action="ppaction://hlinksldjump"/>
                        </a:rPr>
                        <a:t>30</a:t>
                      </a:r>
                      <a:endParaRPr lang="ru-RU" sz="6600" b="1" i="1" dirty="0">
                        <a:solidFill>
                          <a:srgbClr val="FF0000"/>
                        </a:solidFill>
                        <a:latin typeface="Arial Black" panose="020B0A04020102020204" pitchFamily="34" charset="0"/>
                      </a:endParaRPr>
                    </a:p>
                  </a:txBody>
                  <a:tcPr anchor="ctr"/>
                </a:tc>
              </a:tr>
              <a:tr h="1714500">
                <a:tc>
                  <a:txBody>
                    <a:bodyPr/>
                    <a:lstStyle/>
                    <a:p>
                      <a:pPr algn="ctr"/>
                      <a:r>
                        <a:rPr lang="ru-RU" sz="4000" b="1" spc="0" dirty="0" smtClean="0">
                          <a:solidFill>
                            <a:schemeClr val="tx1"/>
                          </a:solidFill>
                          <a:latin typeface="Arial Black" panose="020B0A04020102020204" pitchFamily="34" charset="0"/>
                        </a:rPr>
                        <a:t>ЗОЖ</a:t>
                      </a:r>
                      <a:endParaRPr lang="ru-RU" sz="4000" b="1" spc="0" dirty="0">
                        <a:solidFill>
                          <a:schemeClr val="tx1"/>
                        </a:solidFill>
                        <a:latin typeface="Arial Black" panose="020B0A04020102020204" pitchFamily="34" charset="0"/>
                      </a:endParaRPr>
                    </a:p>
                  </a:txBody>
                  <a:tcPr anchor="ctr"/>
                </a:tc>
                <a:tc>
                  <a:txBody>
                    <a:bodyPr/>
                    <a:lstStyle/>
                    <a:p>
                      <a:pPr algn="ctr"/>
                      <a:r>
                        <a:rPr lang="ru-RU" sz="6600" b="1" i="1" dirty="0" smtClean="0">
                          <a:hlinkClick r:id="rId8" action="ppaction://hlinksldjump"/>
                        </a:rPr>
                        <a:t>10</a:t>
                      </a:r>
                      <a:endParaRPr lang="ru-RU" sz="6600" b="1" i="1" dirty="0">
                        <a:solidFill>
                          <a:srgbClr val="FF0000"/>
                        </a:solidFill>
                        <a:latin typeface="Arial Black" panose="020B0A04020102020204" pitchFamily="34" charset="0"/>
                      </a:endParaRPr>
                    </a:p>
                  </a:txBody>
                  <a:tcPr anchor="ctr"/>
                </a:tc>
                <a:tc>
                  <a:txBody>
                    <a:bodyPr/>
                    <a:lstStyle/>
                    <a:p>
                      <a:pPr algn="ctr"/>
                      <a:r>
                        <a:rPr lang="ru-RU" sz="6600" b="1" i="1" dirty="0" smtClean="0">
                          <a:hlinkClick r:id="rId9" action="ppaction://hlinksldjump"/>
                        </a:rPr>
                        <a:t>20</a:t>
                      </a:r>
                      <a:endParaRPr lang="ru-RU" sz="6600" b="1" i="1" dirty="0">
                        <a:solidFill>
                          <a:srgbClr val="FF0000"/>
                        </a:solidFill>
                        <a:latin typeface="Arial Black" panose="020B0A04020102020204" pitchFamily="34" charset="0"/>
                      </a:endParaRPr>
                    </a:p>
                  </a:txBody>
                  <a:tcPr anchor="ctr"/>
                </a:tc>
                <a:tc>
                  <a:txBody>
                    <a:bodyPr/>
                    <a:lstStyle/>
                    <a:p>
                      <a:pPr algn="ctr"/>
                      <a:r>
                        <a:rPr lang="ru-RU" sz="6600" b="1" i="1" dirty="0" smtClean="0">
                          <a:hlinkClick r:id="rId10" action="ppaction://hlinksldjump"/>
                        </a:rPr>
                        <a:t>30</a:t>
                      </a:r>
                      <a:endParaRPr lang="ru-RU" sz="6600" b="1" i="1" dirty="0">
                        <a:solidFill>
                          <a:srgbClr val="FF0000"/>
                        </a:solidFill>
                        <a:latin typeface="Arial Black" panose="020B0A04020102020204" pitchFamily="34" charset="0"/>
                      </a:endParaRPr>
                    </a:p>
                  </a:txBody>
                  <a:tcPr anchor="ctr"/>
                </a:tc>
              </a:tr>
              <a:tr h="1714500">
                <a:tc>
                  <a:txBody>
                    <a:bodyPr/>
                    <a:lstStyle/>
                    <a:p>
                      <a:pPr algn="ctr"/>
                      <a:r>
                        <a:rPr lang="ru-RU" sz="2800" b="1" dirty="0" smtClean="0">
                          <a:solidFill>
                            <a:schemeClr val="tx1"/>
                          </a:solidFill>
                          <a:latin typeface="+mn-lt"/>
                        </a:rPr>
                        <a:t>Поведение</a:t>
                      </a:r>
                      <a:r>
                        <a:rPr lang="ru-RU" sz="2800" b="1" baseline="0" dirty="0" smtClean="0">
                          <a:solidFill>
                            <a:schemeClr val="tx1"/>
                          </a:solidFill>
                          <a:latin typeface="+mn-lt"/>
                        </a:rPr>
                        <a:t> на природе</a:t>
                      </a:r>
                      <a:endParaRPr lang="ru-RU" sz="2000" b="1" dirty="0">
                        <a:solidFill>
                          <a:schemeClr val="tx1"/>
                        </a:solidFill>
                        <a:latin typeface="Arial Black" panose="020B0A04020102020204" pitchFamily="34" charset="0"/>
                      </a:endParaRPr>
                    </a:p>
                  </a:txBody>
                  <a:tcPr anchor="ctr"/>
                </a:tc>
                <a:tc>
                  <a:txBody>
                    <a:bodyPr/>
                    <a:lstStyle/>
                    <a:p>
                      <a:pPr algn="ctr"/>
                      <a:r>
                        <a:rPr lang="ru-RU" sz="6600" b="1" i="1" dirty="0" smtClean="0">
                          <a:hlinkClick r:id="rId11" action="ppaction://hlinksldjump"/>
                        </a:rPr>
                        <a:t>10</a:t>
                      </a:r>
                      <a:endParaRPr lang="ru-RU" sz="6600" b="1" i="1" dirty="0">
                        <a:solidFill>
                          <a:srgbClr val="FF0000"/>
                        </a:solidFill>
                        <a:latin typeface="Arial Black" panose="020B0A04020102020204" pitchFamily="34" charset="0"/>
                      </a:endParaRPr>
                    </a:p>
                  </a:txBody>
                  <a:tcPr anchor="ctr"/>
                </a:tc>
                <a:tc>
                  <a:txBody>
                    <a:bodyPr/>
                    <a:lstStyle/>
                    <a:p>
                      <a:pPr algn="ctr"/>
                      <a:r>
                        <a:rPr lang="ru-RU" sz="6600" b="1" i="1" dirty="0" smtClean="0">
                          <a:hlinkClick r:id="rId12" action="ppaction://hlinksldjump"/>
                        </a:rPr>
                        <a:t>20</a:t>
                      </a:r>
                      <a:endParaRPr lang="ru-RU" sz="6600" b="1" i="1" dirty="0">
                        <a:solidFill>
                          <a:srgbClr val="FF0000"/>
                        </a:solidFill>
                        <a:latin typeface="Arial Black" panose="020B0A04020102020204" pitchFamily="34" charset="0"/>
                      </a:endParaRPr>
                    </a:p>
                  </a:txBody>
                  <a:tcPr anchor="ctr"/>
                </a:tc>
                <a:tc>
                  <a:txBody>
                    <a:bodyPr/>
                    <a:lstStyle/>
                    <a:p>
                      <a:pPr algn="ctr"/>
                      <a:r>
                        <a:rPr lang="ru-RU" sz="6600" b="1" i="1" dirty="0" smtClean="0">
                          <a:hlinkClick r:id="rId13" action="ppaction://hlinksldjump"/>
                        </a:rPr>
                        <a:t>30</a:t>
                      </a:r>
                      <a:endParaRPr lang="ru-RU" sz="6600" b="1" i="1" dirty="0">
                        <a:solidFill>
                          <a:srgbClr val="FF0000"/>
                        </a:solidFill>
                        <a:latin typeface="Arial Black" panose="020B0A04020102020204" pitchFamily="34" charset="0"/>
                      </a:endParaRPr>
                    </a:p>
                  </a:txBody>
                  <a:tcPr anchor="ctr"/>
                </a:tc>
              </a:tr>
            </a:tbl>
          </a:graphicData>
        </a:graphic>
      </p:graphicFrame>
    </p:spTree>
    <p:extLst>
      <p:ext uri="{BB962C8B-B14F-4D97-AF65-F5344CB8AC3E}">
        <p14:creationId xmlns:p14="http://schemas.microsoft.com/office/powerpoint/2010/main" val="32095760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171400"/>
            <a:ext cx="8839200" cy="3651915"/>
          </a:xfrm>
        </p:spPr>
        <p:txBody>
          <a:bodyPr>
            <a:noAutofit/>
          </a:bodyPr>
          <a:lstStyle/>
          <a:p>
            <a:pPr algn="ctr"/>
            <a:r>
              <a:rPr lang="ru-RU" sz="4400" dirty="0">
                <a:effectLst/>
              </a:rPr>
              <a:t>На колесах чудо-дом,</a:t>
            </a:r>
            <a:br>
              <a:rPr lang="ru-RU" sz="4400" dirty="0">
                <a:effectLst/>
              </a:rPr>
            </a:br>
            <a:r>
              <a:rPr lang="ru-RU" sz="4400" dirty="0">
                <a:effectLst/>
              </a:rPr>
              <a:t>На работу едут в нем,</a:t>
            </a:r>
            <a:br>
              <a:rPr lang="ru-RU" sz="4400" dirty="0">
                <a:effectLst/>
              </a:rPr>
            </a:br>
            <a:r>
              <a:rPr lang="ru-RU" sz="4400" dirty="0">
                <a:effectLst/>
              </a:rPr>
              <a:t>И на отдых, на учебу.</a:t>
            </a:r>
            <a:br>
              <a:rPr lang="ru-RU" sz="4400" dirty="0">
                <a:effectLst/>
              </a:rPr>
            </a:br>
            <a:r>
              <a:rPr lang="ru-RU" sz="4400" dirty="0">
                <a:effectLst/>
              </a:rPr>
              <a:t>А зовется он ..</a:t>
            </a:r>
            <a:br>
              <a:rPr lang="ru-RU" sz="4400" dirty="0">
                <a:effectLst/>
              </a:rPr>
            </a:br>
            <a:endParaRPr lang="ru-RU" sz="44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flipV="1">
            <a:off x="8945880" y="6080125"/>
            <a:ext cx="45719" cy="45719"/>
          </a:xfrm>
        </p:spPr>
        <p:txBody>
          <a:bodyPr>
            <a:normAutofit fontScale="25000" lnSpcReduction="20000"/>
          </a:bodyPr>
          <a:lstStyle/>
          <a:p>
            <a:pPr marL="0" indent="0">
              <a:buNone/>
            </a:pPr>
            <a:r>
              <a:rPr lang="ru-RU" dirty="0" smtClean="0"/>
              <a:t>.</a:t>
            </a:r>
            <a:endParaRPr lang="ru-RU" dirty="0"/>
          </a:p>
        </p:txBody>
      </p:sp>
      <p:sp>
        <p:nvSpPr>
          <p:cNvPr id="4" name="Управляющая кнопка: далее 3">
            <a:hlinkClick r:id="" action="ppaction://hlinkshowjump?jump=nextslide" highlightClick="1"/>
          </p:cNvPr>
          <p:cNvSpPr/>
          <p:nvPr/>
        </p:nvSpPr>
        <p:spPr>
          <a:xfrm>
            <a:off x="8460432" y="6381328"/>
            <a:ext cx="432048" cy="288032"/>
          </a:xfrm>
          <a:prstGeom prst="actionButtonForwardNext">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pic>
        <p:nvPicPr>
          <p:cNvPr id="7" name="Picture 2" descr="https://cdn.pixabay.com/photo/2017/06/15/11/49/question-mark-2405202_1280.png"/>
          <p:cNvPicPr>
            <a:picLocks noChangeAspect="1" noChangeArrowheads="1"/>
          </p:cNvPicPr>
          <p:nvPr/>
        </p:nvPicPr>
        <p:blipFill>
          <a:blip r:embed="rId2" cstate="print"/>
          <a:srcRect/>
          <a:stretch>
            <a:fillRect/>
          </a:stretch>
        </p:blipFill>
        <p:spPr bwMode="auto">
          <a:xfrm>
            <a:off x="611560" y="2924944"/>
            <a:ext cx="8167936" cy="4456112"/>
          </a:xfrm>
          <a:prstGeom prst="rect">
            <a:avLst/>
          </a:prstGeom>
          <a:noFill/>
        </p:spPr>
      </p:pic>
    </p:spTree>
    <p:extLst>
      <p:ext uri="{BB962C8B-B14F-4D97-AF65-F5344CB8AC3E}">
        <p14:creationId xmlns:p14="http://schemas.microsoft.com/office/powerpoint/2010/main" val="23960986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4293096"/>
            <a:ext cx="8686800" cy="838200"/>
          </a:xfrm>
        </p:spPr>
        <p:txBody>
          <a:bodyPr>
            <a:noAutofit/>
          </a:bodyPr>
          <a:lstStyle/>
          <a:p>
            <a:pPr algn="ctr"/>
            <a:r>
              <a:rPr lang="ru-RU" sz="4000" cap="none" dirty="0" smtClean="0">
                <a:ln w="18415" cmpd="sng">
                  <a:solidFill>
                    <a:schemeClr val="tx1">
                      <a:lumMod val="50000"/>
                      <a:lumOff val="50000"/>
                    </a:schemeClr>
                  </a:solidFill>
                  <a:prstDash val="solid"/>
                </a:ln>
                <a:solidFill>
                  <a:srgbClr val="FFFFFF"/>
                </a:solidFill>
                <a:effectLst>
                  <a:outerShdw blurRad="63500" dir="3600000" algn="tl" rotWithShape="0">
                    <a:srgbClr val="000000">
                      <a:alpha val="70000"/>
                    </a:srgbClr>
                  </a:outerShdw>
                </a:effectLst>
              </a:rPr>
              <a:t> </a:t>
            </a:r>
            <a:endParaRPr lang="ru-RU" sz="4000" cap="none" dirty="0">
              <a:ln w="18415" cmpd="sng">
                <a:solidFill>
                  <a:srgbClr val="FF0000"/>
                </a:solidFill>
                <a:prstDash val="solid"/>
              </a:ln>
              <a:solidFill>
                <a:srgbClr val="FF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flipH="1" flipV="1">
            <a:off x="8991600" y="6080125"/>
            <a:ext cx="152400" cy="363701"/>
          </a:xfrm>
        </p:spPr>
        <p:txBody>
          <a:bodyPr>
            <a:normAutofit fontScale="70000" lnSpcReduction="20000"/>
          </a:bodyPr>
          <a:lstStyle/>
          <a:p>
            <a:pPr marL="0" indent="0">
              <a:buNone/>
            </a:pPr>
            <a:r>
              <a:rPr lang="ru-RU" dirty="0"/>
              <a:t>.</a:t>
            </a:r>
          </a:p>
        </p:txBody>
      </p:sp>
      <p:sp>
        <p:nvSpPr>
          <p:cNvPr id="5" name="Управляющая кнопка: назад 4">
            <a:hlinkClick r:id="" action="ppaction://hlinkshowjump?jump=firstslide" highlightClick="1"/>
          </p:cNvPr>
          <p:cNvSpPr/>
          <p:nvPr/>
        </p:nvSpPr>
        <p:spPr>
          <a:xfrm>
            <a:off x="395536" y="6093296"/>
            <a:ext cx="395536" cy="332656"/>
          </a:xfrm>
          <a:prstGeom prst="actionButtonBackPreviou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1760" y="-1"/>
            <a:ext cx="4003237" cy="213285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Рисунок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79712" y="2344187"/>
            <a:ext cx="5220072" cy="3915054"/>
          </a:xfrm>
          <a:prstGeom prst="rect">
            <a:avLst/>
          </a:prstGeom>
        </p:spPr>
      </p:pic>
    </p:spTree>
    <p:extLst>
      <p:ext uri="{BB962C8B-B14F-4D97-AF65-F5344CB8AC3E}">
        <p14:creationId xmlns:p14="http://schemas.microsoft.com/office/powerpoint/2010/main" val="3040193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188640"/>
            <a:ext cx="8839200" cy="4176464"/>
          </a:xfrm>
        </p:spPr>
        <p:txBody>
          <a:bodyPr>
            <a:noAutofit/>
          </a:bodyPr>
          <a:lstStyle/>
          <a:p>
            <a:pPr algn="ctr"/>
            <a:r>
              <a:rPr lang="ru-RU" b="1" dirty="0">
                <a:effectLst/>
              </a:rPr>
              <a:t>Красный круг и треугольник,</a:t>
            </a:r>
            <a:br>
              <a:rPr lang="ru-RU" b="1" dirty="0">
                <a:effectLst/>
              </a:rPr>
            </a:br>
            <a:r>
              <a:rPr lang="ru-RU" b="1" dirty="0">
                <a:effectLst/>
              </a:rPr>
              <a:t>Синий четырехугольник,</a:t>
            </a:r>
            <a:br>
              <a:rPr lang="ru-RU" b="1" dirty="0">
                <a:effectLst/>
              </a:rPr>
            </a:br>
            <a:r>
              <a:rPr lang="ru-RU" b="1" dirty="0">
                <a:effectLst/>
              </a:rPr>
              <a:t>Помогаем, запрещаем,</a:t>
            </a:r>
            <a:br>
              <a:rPr lang="ru-RU" b="1" dirty="0">
                <a:effectLst/>
              </a:rPr>
            </a:br>
            <a:r>
              <a:rPr lang="ru-RU" b="1" dirty="0">
                <a:effectLst/>
              </a:rPr>
              <a:t>Про дорогу все мы знаем,</a:t>
            </a:r>
            <a:br>
              <a:rPr lang="ru-RU" b="1" dirty="0">
                <a:effectLst/>
              </a:rPr>
            </a:br>
            <a:r>
              <a:rPr lang="ru-RU" b="1" dirty="0">
                <a:effectLst/>
              </a:rPr>
              <a:t>Где опасность, где овраги.</a:t>
            </a:r>
            <a:br>
              <a:rPr lang="ru-RU" b="1" dirty="0">
                <a:effectLst/>
              </a:rPr>
            </a:br>
            <a:r>
              <a:rPr lang="ru-RU" b="1" dirty="0">
                <a:effectLst/>
              </a:rPr>
              <a:t>А зовемся </a:t>
            </a:r>
            <a:r>
              <a:rPr lang="ru-RU" b="1" dirty="0" smtClean="0">
                <a:effectLst/>
              </a:rPr>
              <a:t>просто …</a:t>
            </a:r>
            <a:r>
              <a:rPr lang="ru-RU" sz="2800" dirty="0">
                <a:effectLst/>
              </a:rPr>
              <a:t/>
            </a:r>
            <a:br>
              <a:rPr lang="ru-RU" sz="2800" dirty="0">
                <a:effectLst/>
              </a:rPr>
            </a:br>
            <a:endParaRPr lang="ru-RU" sz="28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flipV="1">
            <a:off x="8945880" y="6080125"/>
            <a:ext cx="45719" cy="45719"/>
          </a:xfrm>
        </p:spPr>
        <p:txBody>
          <a:bodyPr>
            <a:normAutofit fontScale="25000" lnSpcReduction="20000"/>
          </a:bodyPr>
          <a:lstStyle/>
          <a:p>
            <a:pPr marL="0" indent="0">
              <a:buNone/>
            </a:pPr>
            <a:r>
              <a:rPr lang="ru-RU" dirty="0" smtClean="0"/>
              <a:t>.</a:t>
            </a:r>
            <a:endParaRPr lang="ru-RU" dirty="0"/>
          </a:p>
        </p:txBody>
      </p:sp>
      <p:sp>
        <p:nvSpPr>
          <p:cNvPr id="4" name="Управляющая кнопка: далее 3">
            <a:hlinkClick r:id="" action="ppaction://hlinkshowjump?jump=nextslide" highlightClick="1"/>
          </p:cNvPr>
          <p:cNvSpPr/>
          <p:nvPr/>
        </p:nvSpPr>
        <p:spPr>
          <a:xfrm>
            <a:off x="8460432" y="6381328"/>
            <a:ext cx="432048" cy="288032"/>
          </a:xfrm>
          <a:prstGeom prst="actionButtonForwardNext">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val="23960986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348880"/>
            <a:ext cx="9144000" cy="3456384"/>
          </a:xfrm>
        </p:spPr>
        <p:txBody>
          <a:bodyPr>
            <a:normAutofit/>
          </a:bodyPr>
          <a:lstStyle/>
          <a:p>
            <a:pPr algn="ctr"/>
            <a:endParaRPr lang="ru-RU" sz="40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endParaRPr>
          </a:p>
        </p:txBody>
      </p:sp>
      <p:sp>
        <p:nvSpPr>
          <p:cNvPr id="3" name="Объект 2"/>
          <p:cNvSpPr>
            <a:spLocks noGrp="1"/>
          </p:cNvSpPr>
          <p:nvPr>
            <p:ph idx="1"/>
          </p:nvPr>
        </p:nvSpPr>
        <p:spPr>
          <a:xfrm>
            <a:off x="8820472" y="5805264"/>
            <a:ext cx="171128" cy="274861"/>
          </a:xfrm>
        </p:spPr>
        <p:txBody>
          <a:bodyPr>
            <a:normAutofit fontScale="47500" lnSpcReduction="20000"/>
          </a:bodyPr>
          <a:lstStyle/>
          <a:p>
            <a:pPr marL="0" indent="0">
              <a:buNone/>
            </a:pPr>
            <a:r>
              <a:rPr lang="ru-RU" dirty="0" smtClean="0"/>
              <a:t>.</a:t>
            </a:r>
            <a:endParaRPr lang="ru-RU" dirty="0"/>
          </a:p>
        </p:txBody>
      </p:sp>
      <p:sp>
        <p:nvSpPr>
          <p:cNvPr id="4" name="Управляющая кнопка: назад 3">
            <a:hlinkClick r:id="" action="ppaction://hlinkshowjump?jump=firstslide" highlightClick="1"/>
          </p:cNvPr>
          <p:cNvSpPr/>
          <p:nvPr/>
        </p:nvSpPr>
        <p:spPr>
          <a:xfrm>
            <a:off x="323528" y="6093296"/>
            <a:ext cx="432048" cy="332656"/>
          </a:xfrm>
          <a:prstGeom prst="actionButtonBackPreviou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051" name="Picture 3"/>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123728" y="1"/>
            <a:ext cx="4438650" cy="2636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Рисунок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31640" y="2348880"/>
            <a:ext cx="5821325" cy="4369057"/>
          </a:xfrm>
          <a:prstGeom prst="rect">
            <a:avLst/>
          </a:prstGeom>
        </p:spPr>
      </p:pic>
    </p:spTree>
    <p:extLst>
      <p:ext uri="{BB962C8B-B14F-4D97-AF65-F5344CB8AC3E}">
        <p14:creationId xmlns:p14="http://schemas.microsoft.com/office/powerpoint/2010/main" val="5366978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770" y="1628800"/>
            <a:ext cx="9144000" cy="3312368"/>
          </a:xfrm>
        </p:spPr>
        <p:txBody>
          <a:bodyPr>
            <a:noAutofit/>
          </a:bodyPr>
          <a:lstStyle/>
          <a:p>
            <a:pPr algn="ctr"/>
            <a:r>
              <a:rPr lang="ru-RU" sz="4000" b="1" dirty="0">
                <a:effectLst/>
              </a:rPr>
              <a:t>Ясным утром вдоль дороги</a:t>
            </a:r>
            <a:r>
              <a:rPr lang="ru-RU" sz="4000" b="1" dirty="0"/>
              <a:t/>
            </a:r>
            <a:br>
              <a:rPr lang="ru-RU" sz="4000" b="1" dirty="0"/>
            </a:br>
            <a:r>
              <a:rPr lang="ru-RU" sz="4000" b="1" dirty="0">
                <a:effectLst/>
              </a:rPr>
              <a:t>На траве блестит роса.</a:t>
            </a:r>
            <a:r>
              <a:rPr lang="ru-RU" sz="4000" b="1" dirty="0"/>
              <a:t/>
            </a:r>
            <a:br>
              <a:rPr lang="ru-RU" sz="4000" b="1" dirty="0"/>
            </a:br>
            <a:r>
              <a:rPr lang="ru-RU" sz="4000" b="1" dirty="0">
                <a:effectLst/>
              </a:rPr>
              <a:t>По дороге едут ноги</a:t>
            </a:r>
            <a:r>
              <a:rPr lang="ru-RU" sz="4000" b="1" dirty="0"/>
              <a:t/>
            </a:r>
            <a:br>
              <a:rPr lang="ru-RU" sz="4000" b="1" dirty="0"/>
            </a:br>
            <a:r>
              <a:rPr lang="ru-RU" sz="4000" b="1" dirty="0">
                <a:effectLst/>
              </a:rPr>
              <a:t>И бегут два колеса.</a:t>
            </a:r>
            <a:r>
              <a:rPr lang="ru-RU" sz="4000" b="1" dirty="0"/>
              <a:t/>
            </a:r>
            <a:br>
              <a:rPr lang="ru-RU" sz="4000" b="1" dirty="0"/>
            </a:br>
            <a:r>
              <a:rPr lang="ru-RU" sz="4000" b="1" dirty="0">
                <a:effectLst/>
              </a:rPr>
              <a:t>У загадки есть ответ: это мой ...</a:t>
            </a:r>
            <a:endParaRPr lang="ru-RU" sz="40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945880" y="5517232"/>
            <a:ext cx="45719" cy="562893"/>
          </a:xfrm>
        </p:spPr>
        <p:txBody>
          <a:bodyPr>
            <a:normAutofit lnSpcReduction="10000"/>
          </a:bodyPr>
          <a:lstStyle/>
          <a:p>
            <a:pPr marL="0" indent="0">
              <a:buNone/>
            </a:pPr>
            <a:r>
              <a:rPr lang="ru-RU" dirty="0" smtClean="0"/>
              <a:t>.</a:t>
            </a:r>
            <a:endParaRPr lang="ru-RU" dirty="0"/>
          </a:p>
        </p:txBody>
      </p:sp>
      <p:sp>
        <p:nvSpPr>
          <p:cNvPr id="4" name="Управляющая кнопка: далее 3">
            <a:hlinkClick r:id="" action="ppaction://hlinkshowjump?jump=nextslide" highlightClick="1"/>
          </p:cNvPr>
          <p:cNvSpPr/>
          <p:nvPr/>
        </p:nvSpPr>
        <p:spPr>
          <a:xfrm>
            <a:off x="8388424" y="6453336"/>
            <a:ext cx="360040" cy="288032"/>
          </a:xfrm>
          <a:prstGeom prst="actionButtonForwardNex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7902575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7584" y="2276872"/>
            <a:ext cx="7632848" cy="3888432"/>
          </a:xfrm>
        </p:spPr>
        <p:txBody>
          <a:bodyPr>
            <a:noAutofit/>
          </a:bodyPr>
          <a:lstStyle/>
          <a:p>
            <a:r>
              <a:rPr lang="ru-RU" sz="2800"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a:r>
            <a:br>
              <a:rPr lang="ru-RU" sz="2800"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endParaRPr lang="ru-RU" sz="28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flipH="1" flipV="1">
            <a:off x="8991599" y="6080125"/>
            <a:ext cx="45719" cy="557981"/>
          </a:xfrm>
        </p:spPr>
        <p:txBody>
          <a:bodyPr>
            <a:normAutofit lnSpcReduction="10000"/>
          </a:bodyPr>
          <a:lstStyle/>
          <a:p>
            <a:pPr marL="0" indent="0">
              <a:buNone/>
            </a:pPr>
            <a:r>
              <a:rPr lang="ru-RU" dirty="0" smtClean="0"/>
              <a:t>.</a:t>
            </a:r>
            <a:endParaRPr lang="ru-RU" dirty="0"/>
          </a:p>
        </p:txBody>
      </p:sp>
      <p:sp>
        <p:nvSpPr>
          <p:cNvPr id="4" name="Управляющая кнопка: назад 3">
            <a:hlinkClick r:id="" action="ppaction://hlinkshowjump?jump=firstslide" highlightClick="1"/>
          </p:cNvPr>
          <p:cNvSpPr/>
          <p:nvPr/>
        </p:nvSpPr>
        <p:spPr>
          <a:xfrm>
            <a:off x="270936" y="6305450"/>
            <a:ext cx="484640" cy="332656"/>
          </a:xfrm>
          <a:prstGeom prst="actionButtonBackPreviou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074" name="Picture 2"/>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699792" y="0"/>
            <a:ext cx="3198708" cy="1916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Рисунок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23728" y="2075807"/>
            <a:ext cx="4537705" cy="4408380"/>
          </a:xfrm>
          <a:prstGeom prst="rect">
            <a:avLst/>
          </a:prstGeom>
        </p:spPr>
      </p:pic>
    </p:spTree>
    <p:extLst>
      <p:ext uri="{BB962C8B-B14F-4D97-AF65-F5344CB8AC3E}">
        <p14:creationId xmlns:p14="http://schemas.microsoft.com/office/powerpoint/2010/main" val="25505882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862" y="1916832"/>
            <a:ext cx="9162862" cy="3024336"/>
          </a:xfrm>
        </p:spPr>
        <p:txBody>
          <a:bodyPr>
            <a:noAutofit/>
          </a:bodyPr>
          <a:lstStyle/>
          <a:p>
            <a:pPr algn="ctr"/>
            <a:r>
              <a:rPr lang="ru-RU" sz="4000" b="1" dirty="0">
                <a:effectLst/>
              </a:rPr>
              <a:t>Перечислите действия </a:t>
            </a:r>
            <a:r>
              <a:rPr lang="ru-RU" sz="4000" b="1" dirty="0" smtClean="0">
                <a:effectLst/>
              </a:rPr>
              <a:t>тока, оказываемые </a:t>
            </a:r>
            <a:r>
              <a:rPr lang="ru-RU" sz="4000" b="1" dirty="0">
                <a:effectLst/>
              </a:rPr>
              <a:t> </a:t>
            </a:r>
            <a:r>
              <a:rPr lang="ru-RU" sz="4000" b="1" dirty="0" smtClean="0">
                <a:effectLst/>
              </a:rPr>
              <a:t/>
            </a:r>
            <a:br>
              <a:rPr lang="ru-RU" sz="4000" b="1" dirty="0" smtClean="0">
                <a:effectLst/>
              </a:rPr>
            </a:br>
            <a:r>
              <a:rPr lang="ru-RU" sz="4000" b="1" dirty="0" smtClean="0">
                <a:effectLst/>
              </a:rPr>
              <a:t>на </a:t>
            </a:r>
            <a:r>
              <a:rPr lang="ru-RU" sz="4000" b="1" dirty="0">
                <a:effectLst/>
              </a:rPr>
              <a:t> организм  человека?</a:t>
            </a:r>
            <a:r>
              <a:rPr lang="ru-RU" dirty="0">
                <a:effectLst/>
              </a:rPr>
              <a:t/>
            </a:r>
            <a:br>
              <a:rPr lang="ru-RU" dirty="0">
                <a:effectLst/>
              </a:rPr>
            </a:br>
            <a:endParaRPr lang="ru-RU"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flipH="1">
            <a:off x="8991600" y="5517232"/>
            <a:ext cx="152400" cy="562893"/>
          </a:xfrm>
        </p:spPr>
        <p:txBody>
          <a:bodyPr>
            <a:normAutofit lnSpcReduction="10000"/>
          </a:bodyPr>
          <a:lstStyle/>
          <a:p>
            <a:pPr marL="0" indent="0">
              <a:buNone/>
            </a:pPr>
            <a:r>
              <a:rPr lang="en-US" dirty="0"/>
              <a:t>.</a:t>
            </a:r>
            <a:endParaRPr lang="ru-RU" dirty="0"/>
          </a:p>
        </p:txBody>
      </p:sp>
      <p:sp>
        <p:nvSpPr>
          <p:cNvPr id="4" name="Управляющая кнопка: далее 3">
            <a:hlinkClick r:id="" action="ppaction://hlinkshowjump?jump=nextslide" highlightClick="1"/>
          </p:cNvPr>
          <p:cNvSpPr/>
          <p:nvPr/>
        </p:nvSpPr>
        <p:spPr>
          <a:xfrm>
            <a:off x="8604448" y="6359016"/>
            <a:ext cx="288032" cy="332656"/>
          </a:xfrm>
          <a:prstGeom prst="actionButtonForwardNex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4668548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0638" y="2970604"/>
            <a:ext cx="8686800" cy="3336208"/>
          </a:xfrm>
        </p:spPr>
        <p:txBody>
          <a:bodyPr>
            <a:noAutofit/>
          </a:bodyPr>
          <a:lstStyle/>
          <a:p>
            <a:pPr algn="ctr"/>
            <a:r>
              <a:rPr lang="ru-RU" sz="4000"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Тепловое, химическое, </a:t>
            </a:r>
            <a:br>
              <a:rPr lang="ru-RU" sz="4000"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4000"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биологическое воздействие.</a:t>
            </a:r>
            <a:endParaRPr lang="ru-RU" sz="40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flipV="1">
            <a:off x="8945880" y="6080125"/>
            <a:ext cx="45719" cy="777875"/>
          </a:xfrm>
        </p:spPr>
        <p:txBody>
          <a:bodyPr/>
          <a:lstStyle/>
          <a:p>
            <a:pPr marL="0" indent="0">
              <a:buNone/>
            </a:pPr>
            <a:r>
              <a:rPr lang="ru-RU" dirty="0" smtClean="0"/>
              <a:t>.</a:t>
            </a:r>
            <a:endParaRPr lang="ru-RU" dirty="0"/>
          </a:p>
        </p:txBody>
      </p:sp>
      <p:sp>
        <p:nvSpPr>
          <p:cNvPr id="4" name="Управляющая кнопка: назад 3">
            <a:hlinkClick r:id="" action="ppaction://hlinkshowjump?jump=firstslide" highlightClick="1"/>
          </p:cNvPr>
          <p:cNvSpPr/>
          <p:nvPr/>
        </p:nvSpPr>
        <p:spPr>
          <a:xfrm>
            <a:off x="251520" y="6336683"/>
            <a:ext cx="504056" cy="284509"/>
          </a:xfrm>
          <a:prstGeom prst="actionButtonBackPreviou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098" name="Picture 2"/>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555776" y="0"/>
            <a:ext cx="3600400" cy="2942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08533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664" y="116632"/>
            <a:ext cx="9082336" cy="3744416"/>
          </a:xfrm>
        </p:spPr>
        <p:txBody>
          <a:bodyPr>
            <a:noAutofit/>
          </a:bodyPr>
          <a:lstStyle/>
          <a:p>
            <a:pPr algn="ctr"/>
            <a:r>
              <a:rPr lang="ru-RU" sz="4000" b="1" dirty="0">
                <a:effectLst/>
              </a:rPr>
              <a:t>Как  называется  нервная реакция  организма  на возбуждение  </a:t>
            </a:r>
            <a:r>
              <a:rPr lang="ru-RU" sz="4000" b="1" dirty="0" smtClean="0">
                <a:effectLst/>
              </a:rPr>
              <a:t/>
            </a:r>
            <a:br>
              <a:rPr lang="ru-RU" sz="4000" b="1" dirty="0" smtClean="0">
                <a:effectLst/>
              </a:rPr>
            </a:br>
            <a:r>
              <a:rPr lang="ru-RU" sz="4000" b="1" dirty="0" smtClean="0">
                <a:effectLst/>
              </a:rPr>
              <a:t>электрическим </a:t>
            </a:r>
            <a:r>
              <a:rPr lang="ru-RU" sz="4000" b="1" dirty="0">
                <a:effectLst/>
              </a:rPr>
              <a:t> током?</a:t>
            </a:r>
            <a:r>
              <a:rPr lang="ru-RU" dirty="0">
                <a:effectLst/>
              </a:rPr>
              <a:t/>
            </a:r>
            <a:br>
              <a:rPr lang="ru-RU" dirty="0">
                <a:effectLst/>
              </a:rPr>
            </a:br>
            <a:endPar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flipH="1">
            <a:off x="8991599" y="5805264"/>
            <a:ext cx="45719" cy="274861"/>
          </a:xfrm>
        </p:spPr>
        <p:txBody>
          <a:bodyPr>
            <a:normAutofit fontScale="47500" lnSpcReduction="20000"/>
          </a:bodyPr>
          <a:lstStyle/>
          <a:p>
            <a:pPr marL="0" indent="0">
              <a:buNone/>
            </a:pPr>
            <a:r>
              <a:rPr lang="ru-RU" dirty="0" smtClean="0"/>
              <a:t>.</a:t>
            </a:r>
            <a:endParaRPr lang="ru-RU" dirty="0"/>
          </a:p>
        </p:txBody>
      </p:sp>
      <p:sp>
        <p:nvSpPr>
          <p:cNvPr id="4" name="Управляющая кнопка: далее 3">
            <a:hlinkClick r:id="" action="ppaction://hlinkshowjump?jump=nextslide" highlightClick="1"/>
          </p:cNvPr>
          <p:cNvSpPr/>
          <p:nvPr/>
        </p:nvSpPr>
        <p:spPr>
          <a:xfrm>
            <a:off x="8316416" y="6453336"/>
            <a:ext cx="432048" cy="404664"/>
          </a:xfrm>
          <a:prstGeom prst="actionButtonForwardNex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7" name="Рисунок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059832" y="3047357"/>
            <a:ext cx="3096344" cy="3405979"/>
          </a:xfrm>
          <a:prstGeom prst="rect">
            <a:avLst/>
          </a:prstGeom>
        </p:spPr>
      </p:pic>
    </p:spTree>
    <p:extLst>
      <p:ext uri="{BB962C8B-B14F-4D97-AF65-F5344CB8AC3E}">
        <p14:creationId xmlns:p14="http://schemas.microsoft.com/office/powerpoint/2010/main" val="17261106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64871" y="3573016"/>
            <a:ext cx="4300379" cy="2178063"/>
          </a:xfrm>
        </p:spPr>
        <p:txBody>
          <a:bodyPr>
            <a:normAutofit/>
          </a:bodyPr>
          <a:lstStyle/>
          <a:p>
            <a:pPr algn="ctr"/>
            <a:r>
              <a:rPr lang="ru-RU" sz="4400"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rPr>
              <a:t>Электрический шок.</a:t>
            </a:r>
            <a:endPar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endParaRPr>
          </a:p>
        </p:txBody>
      </p:sp>
      <p:sp>
        <p:nvSpPr>
          <p:cNvPr id="3" name="Объект 2"/>
          <p:cNvSpPr>
            <a:spLocks noGrp="1"/>
          </p:cNvSpPr>
          <p:nvPr>
            <p:ph idx="1"/>
          </p:nvPr>
        </p:nvSpPr>
        <p:spPr>
          <a:xfrm flipH="1">
            <a:off x="8991600" y="6021288"/>
            <a:ext cx="152400" cy="58837"/>
          </a:xfrm>
        </p:spPr>
        <p:txBody>
          <a:bodyPr>
            <a:normAutofit fontScale="25000" lnSpcReduction="20000"/>
          </a:bodyPr>
          <a:lstStyle/>
          <a:p>
            <a:pPr marL="0" indent="0">
              <a:buNone/>
            </a:pPr>
            <a:r>
              <a:rPr lang="ru-RU" dirty="0" smtClean="0"/>
              <a:t>.</a:t>
            </a:r>
            <a:endParaRPr lang="ru-RU" dirty="0"/>
          </a:p>
        </p:txBody>
      </p:sp>
      <p:sp>
        <p:nvSpPr>
          <p:cNvPr id="4" name="Управляющая кнопка: назад 3">
            <a:hlinkClick r:id="" action="ppaction://hlinkshowjump?jump=firstslide" highlightClick="1"/>
          </p:cNvPr>
          <p:cNvSpPr/>
          <p:nvPr/>
        </p:nvSpPr>
        <p:spPr>
          <a:xfrm>
            <a:off x="368614" y="6323219"/>
            <a:ext cx="360040" cy="360040"/>
          </a:xfrm>
          <a:prstGeom prst="actionButtonBackPreviou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122" name="Picture 2"/>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195736" y="9623"/>
            <a:ext cx="4438650" cy="3131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42089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664" y="620688"/>
            <a:ext cx="9082336" cy="3096344"/>
          </a:xfrm>
        </p:spPr>
        <p:txBody>
          <a:bodyPr>
            <a:noAutofit/>
          </a:bodyPr>
          <a:lstStyle/>
          <a:p>
            <a:pPr algn="ctr"/>
            <a:r>
              <a:rPr lang="ru-RU" sz="4000" b="1" dirty="0">
                <a:effectLst/>
              </a:rPr>
              <a:t>Какой  путь прохождения  электрического </a:t>
            </a:r>
            <a:r>
              <a:rPr lang="ru-RU" sz="4000" b="1" dirty="0" smtClean="0">
                <a:effectLst/>
              </a:rPr>
              <a:t/>
            </a:r>
            <a:br>
              <a:rPr lang="ru-RU" sz="4000" b="1" dirty="0" smtClean="0">
                <a:effectLst/>
              </a:rPr>
            </a:br>
            <a:r>
              <a:rPr lang="ru-RU" sz="4000" b="1" dirty="0">
                <a:effectLst/>
              </a:rPr>
              <a:t> тока через организм  человека является  менее  опасным?</a:t>
            </a:r>
            <a:r>
              <a:rPr lang="ru-RU" dirty="0">
                <a:effectLst/>
              </a:rPr>
              <a:t/>
            </a:r>
            <a:br>
              <a:rPr lang="ru-RU" dirty="0">
                <a:effectLst/>
              </a:rPr>
            </a:br>
            <a:r>
              <a:rPr lang="ru-RU" dirty="0">
                <a:effectLst/>
              </a:rPr>
              <a:t/>
            </a:r>
            <a:br>
              <a:rPr lang="ru-RU" dirty="0">
                <a:effectLst/>
              </a:rPr>
            </a:br>
            <a:endPar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flipH="1">
            <a:off x="8991599" y="5805264"/>
            <a:ext cx="45719" cy="274861"/>
          </a:xfrm>
        </p:spPr>
        <p:txBody>
          <a:bodyPr>
            <a:normAutofit fontScale="47500" lnSpcReduction="20000"/>
          </a:bodyPr>
          <a:lstStyle/>
          <a:p>
            <a:pPr marL="0" indent="0">
              <a:buNone/>
            </a:pPr>
            <a:r>
              <a:rPr lang="ru-RU" dirty="0" smtClean="0"/>
              <a:t>.</a:t>
            </a:r>
            <a:endParaRPr lang="ru-RU" dirty="0"/>
          </a:p>
        </p:txBody>
      </p:sp>
      <p:sp>
        <p:nvSpPr>
          <p:cNvPr id="4" name="Управляющая кнопка: далее 3">
            <a:hlinkClick r:id="" action="ppaction://hlinkshowjump?jump=nextslide" highlightClick="1"/>
          </p:cNvPr>
          <p:cNvSpPr/>
          <p:nvPr/>
        </p:nvSpPr>
        <p:spPr>
          <a:xfrm>
            <a:off x="8316416" y="6453336"/>
            <a:ext cx="432048" cy="404664"/>
          </a:xfrm>
          <a:prstGeom prst="actionButtonForwardNex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691680" y="3055700"/>
            <a:ext cx="6084168" cy="3419423"/>
          </a:xfrm>
          <a:prstGeom prst="rect">
            <a:avLst/>
          </a:prstGeom>
        </p:spPr>
      </p:pic>
    </p:spTree>
    <p:extLst>
      <p:ext uri="{BB962C8B-B14F-4D97-AF65-F5344CB8AC3E}">
        <p14:creationId xmlns:p14="http://schemas.microsoft.com/office/powerpoint/2010/main" val="32275296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87624" y="4221088"/>
            <a:ext cx="7344816" cy="838200"/>
          </a:xfrm>
        </p:spPr>
        <p:txBody>
          <a:bodyPr>
            <a:noAutofit/>
          </a:bodyPr>
          <a:lstStyle/>
          <a:p>
            <a:pPr algn="ctr"/>
            <a:r>
              <a:rPr lang="ru-RU" sz="60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«Нога-нога»</a:t>
            </a:r>
            <a:endParaRPr lang="ru-RU" sz="60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flipH="1" flipV="1">
            <a:off x="8991599" y="6080125"/>
            <a:ext cx="45719" cy="204458"/>
          </a:xfrm>
        </p:spPr>
        <p:txBody>
          <a:bodyPr>
            <a:normAutofit fontScale="25000" lnSpcReduction="20000"/>
          </a:bodyPr>
          <a:lstStyle/>
          <a:p>
            <a:pPr marL="0" indent="0">
              <a:buNone/>
            </a:pPr>
            <a:r>
              <a:rPr lang="ru-RU" dirty="0" smtClean="0"/>
              <a:t>.</a:t>
            </a:r>
            <a:endParaRPr lang="ru-RU" dirty="0"/>
          </a:p>
        </p:txBody>
      </p:sp>
      <p:sp>
        <p:nvSpPr>
          <p:cNvPr id="4" name="Управляющая кнопка: назад 3">
            <a:hlinkClick r:id="" action="ppaction://hlinkshowjump?jump=firstslide" highlightClick="1"/>
          </p:cNvPr>
          <p:cNvSpPr/>
          <p:nvPr/>
        </p:nvSpPr>
        <p:spPr>
          <a:xfrm>
            <a:off x="252792" y="6284583"/>
            <a:ext cx="504056" cy="288032"/>
          </a:xfrm>
          <a:prstGeom prst="actionButtonBackPreviou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2339752" y="260648"/>
            <a:ext cx="4438650" cy="3627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38761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flipH="1">
            <a:off x="8991600" y="6040198"/>
            <a:ext cx="46038" cy="21116"/>
          </a:xfrm>
        </p:spPr>
      </p:pic>
      <p:sp>
        <p:nvSpPr>
          <p:cNvPr id="4" name="Управляющая кнопка: далее 3">
            <a:hlinkClick r:id="" action="ppaction://hlinkshowjump?jump=nextslide" highlightClick="1"/>
          </p:cNvPr>
          <p:cNvSpPr/>
          <p:nvPr/>
        </p:nvSpPr>
        <p:spPr>
          <a:xfrm>
            <a:off x="8460432" y="6286931"/>
            <a:ext cx="288032" cy="288032"/>
          </a:xfrm>
          <a:prstGeom prst="actionButtonForwardNex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a:xfrm>
            <a:off x="971600" y="3065743"/>
            <a:ext cx="7272808" cy="3384376"/>
          </a:xfrm>
        </p:spPr>
        <p:txBody>
          <a:bodyPr>
            <a:normAutofit fontScale="90000"/>
          </a:bodyPr>
          <a:lstStyle/>
          <a:p>
            <a:pPr algn="ctr"/>
            <a:r>
              <a:rPr lang="ru-RU" sz="4400" b="1" i="1" u="sng" dirty="0" smtClean="0">
                <a:effectLst/>
                <a:latin typeface="Comic Sans MS" pitchFamily="66" charset="0"/>
              </a:rPr>
              <a:t>Решите анаграммы:</a:t>
            </a:r>
            <a:r>
              <a:rPr lang="ru-RU" sz="4400" dirty="0" smtClean="0">
                <a:effectLst/>
              </a:rPr>
              <a:t/>
            </a:r>
            <a:br>
              <a:rPr lang="ru-RU" sz="4400" dirty="0" smtClean="0">
                <a:effectLst/>
              </a:rPr>
            </a:br>
            <a:r>
              <a:rPr lang="ru-RU" sz="4900" b="1" dirty="0" smtClean="0">
                <a:solidFill>
                  <a:srgbClr val="C00000"/>
                </a:solidFill>
                <a:effectLst/>
              </a:rPr>
              <a:t>ЗКУЛЬФИТРАУ</a:t>
            </a:r>
            <a:r>
              <a:rPr lang="ru-RU" sz="4900" b="1" dirty="0">
                <a:solidFill>
                  <a:srgbClr val="C00000"/>
                </a:solidFill>
                <a:effectLst/>
              </a:rPr>
              <a:t> </a:t>
            </a:r>
            <a:br>
              <a:rPr lang="ru-RU" sz="4900" b="1" dirty="0">
                <a:solidFill>
                  <a:srgbClr val="C00000"/>
                </a:solidFill>
                <a:effectLst/>
              </a:rPr>
            </a:br>
            <a:r>
              <a:rPr lang="ru-RU" sz="4900" b="1" dirty="0">
                <a:solidFill>
                  <a:srgbClr val="C00000"/>
                </a:solidFill>
                <a:effectLst/>
              </a:rPr>
              <a:t>ДКАЗАРЯ  </a:t>
            </a:r>
            <a:br>
              <a:rPr lang="ru-RU" sz="4900" b="1" dirty="0">
                <a:solidFill>
                  <a:srgbClr val="C00000"/>
                </a:solidFill>
                <a:effectLst/>
              </a:rPr>
            </a:br>
            <a:r>
              <a:rPr lang="ru-RU" sz="4900" b="1" dirty="0">
                <a:solidFill>
                  <a:srgbClr val="C00000"/>
                </a:solidFill>
                <a:effectLst/>
              </a:rPr>
              <a:t>ЛКАЗАКА </a:t>
            </a:r>
            <a:br>
              <a:rPr lang="ru-RU" sz="4900" b="1" dirty="0">
                <a:solidFill>
                  <a:srgbClr val="C00000"/>
                </a:solidFill>
                <a:effectLst/>
              </a:rPr>
            </a:br>
            <a:r>
              <a:rPr lang="ru-RU" sz="4900" b="1" dirty="0">
                <a:solidFill>
                  <a:srgbClr val="C00000"/>
                </a:solidFill>
                <a:effectLst/>
              </a:rPr>
              <a:t>ЕНГИАГИ </a:t>
            </a:r>
            <a:br>
              <a:rPr lang="ru-RU" sz="4900" b="1" dirty="0">
                <a:solidFill>
                  <a:srgbClr val="C00000"/>
                </a:solidFill>
                <a:effectLst/>
              </a:rPr>
            </a:br>
            <a:r>
              <a:rPr lang="ru-RU" sz="4900" b="1" dirty="0">
                <a:solidFill>
                  <a:srgbClr val="C00000"/>
                </a:solidFill>
                <a:effectLst/>
              </a:rPr>
              <a:t>ЛКАПРОГУ </a:t>
            </a:r>
            <a:endParaRPr lang="ru-RU" sz="4900" b="1" cap="none" dirty="0">
              <a:ln w="18415" cmpd="sng">
                <a:solidFill>
                  <a:schemeClr val="tx1"/>
                </a:solidFill>
                <a:prstDash val="solid"/>
              </a:ln>
              <a:solidFill>
                <a:srgbClr val="C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1760" y="404664"/>
            <a:ext cx="4406480" cy="2021105"/>
          </a:xfrm>
          <a:prstGeom prst="rect">
            <a:avLst/>
          </a:prstGeom>
        </p:spPr>
      </p:pic>
    </p:spTree>
    <p:extLst>
      <p:ext uri="{BB962C8B-B14F-4D97-AF65-F5344CB8AC3E}">
        <p14:creationId xmlns:p14="http://schemas.microsoft.com/office/powerpoint/2010/main" val="2806578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2060848"/>
            <a:ext cx="8686800" cy="1296144"/>
          </a:xfrm>
        </p:spPr>
        <p:txBody>
          <a:bodyPr>
            <a:normAutofit/>
          </a:bodyPr>
          <a:lstStyle/>
          <a:p>
            <a:pPr algn="ctr"/>
            <a:endPar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flipV="1">
            <a:off x="8892480" y="6080125"/>
            <a:ext cx="99120" cy="683478"/>
          </a:xfrm>
        </p:spPr>
        <p:txBody>
          <a:bodyPr/>
          <a:lstStyle/>
          <a:p>
            <a:pPr marL="0" indent="0">
              <a:buNone/>
            </a:pPr>
            <a:r>
              <a:rPr lang="ru-RU" dirty="0" smtClean="0"/>
              <a:t>.</a:t>
            </a:r>
            <a:endParaRPr lang="ru-RU" dirty="0"/>
          </a:p>
        </p:txBody>
      </p:sp>
      <p:sp>
        <p:nvSpPr>
          <p:cNvPr id="4" name="Управляющая кнопка: назад 3">
            <a:hlinkClick r:id="" action="ppaction://hlinkshowjump?jump=firstslide" highlightClick="1"/>
          </p:cNvPr>
          <p:cNvSpPr/>
          <p:nvPr/>
        </p:nvSpPr>
        <p:spPr>
          <a:xfrm>
            <a:off x="395536" y="6430947"/>
            <a:ext cx="360040" cy="332656"/>
          </a:xfrm>
          <a:prstGeom prst="actionButtonBackPreviou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7170" name="Picture 2"/>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987824" y="1"/>
            <a:ext cx="3240360" cy="2648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971600" y="3501008"/>
            <a:ext cx="6696744" cy="3170099"/>
          </a:xfrm>
          <a:prstGeom prst="rect">
            <a:avLst/>
          </a:prstGeom>
          <a:noFill/>
        </p:spPr>
        <p:txBody>
          <a:bodyPr wrap="square" rtlCol="0">
            <a:spAutoFit/>
          </a:bodyPr>
          <a:lstStyle/>
          <a:p>
            <a:r>
              <a:rPr lang="ru-RU" sz="4000" b="1" dirty="0">
                <a:solidFill>
                  <a:srgbClr val="FF0000"/>
                </a:solidFill>
              </a:rPr>
              <a:t>ЗКУЛЬФИТРАУ – физкультура</a:t>
            </a:r>
            <a:br>
              <a:rPr lang="ru-RU" sz="4000" b="1" dirty="0">
                <a:solidFill>
                  <a:srgbClr val="FF0000"/>
                </a:solidFill>
              </a:rPr>
            </a:br>
            <a:r>
              <a:rPr lang="ru-RU" sz="4000" b="1" dirty="0">
                <a:solidFill>
                  <a:srgbClr val="FF0000"/>
                </a:solidFill>
              </a:rPr>
              <a:t>ДКАЗАРЯ  – зарядка</a:t>
            </a:r>
            <a:br>
              <a:rPr lang="ru-RU" sz="4000" b="1" dirty="0">
                <a:solidFill>
                  <a:srgbClr val="FF0000"/>
                </a:solidFill>
              </a:rPr>
            </a:br>
            <a:r>
              <a:rPr lang="ru-RU" sz="4000" b="1" dirty="0">
                <a:solidFill>
                  <a:srgbClr val="FF0000"/>
                </a:solidFill>
              </a:rPr>
              <a:t>ЛКАЗАКА – закалка</a:t>
            </a:r>
            <a:br>
              <a:rPr lang="ru-RU" sz="4000" b="1" dirty="0">
                <a:solidFill>
                  <a:srgbClr val="FF0000"/>
                </a:solidFill>
              </a:rPr>
            </a:br>
            <a:r>
              <a:rPr lang="ru-RU" sz="4000" b="1" dirty="0">
                <a:solidFill>
                  <a:srgbClr val="FF0000"/>
                </a:solidFill>
              </a:rPr>
              <a:t>ЕНГИАГИ – гигиена</a:t>
            </a:r>
            <a:br>
              <a:rPr lang="ru-RU" sz="4000" b="1" dirty="0">
                <a:solidFill>
                  <a:srgbClr val="FF0000"/>
                </a:solidFill>
              </a:rPr>
            </a:br>
            <a:r>
              <a:rPr lang="ru-RU" sz="4000" b="1" dirty="0">
                <a:solidFill>
                  <a:srgbClr val="FF0000"/>
                </a:solidFill>
              </a:rPr>
              <a:t>ЛКАПРОГУ – прогулка</a:t>
            </a:r>
            <a:endParaRPr lang="ru-RU" sz="4000" b="1" dirty="0" smtClean="0">
              <a:solidFill>
                <a:srgbClr val="FF0000"/>
              </a:solidFill>
            </a:endParaRPr>
          </a:p>
        </p:txBody>
      </p:sp>
    </p:spTree>
    <p:extLst>
      <p:ext uri="{BB962C8B-B14F-4D97-AF65-F5344CB8AC3E}">
        <p14:creationId xmlns:p14="http://schemas.microsoft.com/office/powerpoint/2010/main" val="214912539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980728"/>
            <a:ext cx="8172400" cy="4005064"/>
          </a:xfrm>
        </p:spPr>
        <p:txBody>
          <a:bodyPr>
            <a:noAutofit/>
          </a:bodyPr>
          <a:lstStyle/>
          <a:p>
            <a:pPr algn="ctr"/>
            <a:r>
              <a:rPr lang="ru-RU" sz="40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a:r>
            <a:br>
              <a:rPr lang="ru-RU" sz="40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a:t>
            </a:r>
            <a:r>
              <a:rPr lang="ru-RU" i="1" u="sng"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Отгадайте загадки:</a:t>
            </a:r>
            <a: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a:r>
            <a:b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1. Разгрызёшь </a:t>
            </a: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стальные трубы,</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Если часто чистишь </a:t>
            </a:r>
            <a: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a:t>
            </a:r>
            <a:b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2.  </a:t>
            </a: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Я беру гантели смело -</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Тренирую мышцы ... </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3. Подружилась </a:t>
            </a: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с физкультурой -</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И горжусь теперь </a:t>
            </a:r>
            <a: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a:t>
            </a: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4. Сок</a:t>
            </a: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таблеток всех полезней,</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Он спасёт от всех </a:t>
            </a:r>
            <a: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a:t>
            </a: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5. С </a:t>
            </a: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детства людям всем твердят:</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Никотин - смертельный </a:t>
            </a:r>
            <a: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a:t>
            </a:r>
            <a:endPar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flipH="1" flipV="1">
            <a:off x="8991600" y="6080125"/>
            <a:ext cx="152400" cy="229195"/>
          </a:xfrm>
        </p:spPr>
        <p:txBody>
          <a:bodyPr>
            <a:normAutofit fontScale="32500" lnSpcReduction="20000"/>
          </a:bodyPr>
          <a:lstStyle/>
          <a:p>
            <a:pPr marL="0" indent="0">
              <a:buNone/>
            </a:pPr>
            <a:r>
              <a:rPr lang="ru-RU" dirty="0" smtClean="0"/>
              <a:t>.</a:t>
            </a:r>
            <a:endParaRPr lang="ru-RU" dirty="0"/>
          </a:p>
        </p:txBody>
      </p:sp>
      <p:sp>
        <p:nvSpPr>
          <p:cNvPr id="4" name="Управляющая кнопка: далее 3">
            <a:hlinkClick r:id="" action="ppaction://hlinkshowjump?jump=nextslide" highlightClick="1"/>
          </p:cNvPr>
          <p:cNvSpPr/>
          <p:nvPr/>
        </p:nvSpPr>
        <p:spPr>
          <a:xfrm>
            <a:off x="7812360" y="6309320"/>
            <a:ext cx="432048" cy="288032"/>
          </a:xfrm>
          <a:prstGeom prst="actionButtonForwardNex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99395219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060848"/>
            <a:ext cx="8921230" cy="2808312"/>
          </a:xfrm>
        </p:spPr>
        <p:txBody>
          <a:bodyPr>
            <a:noAutofit/>
          </a:bodyPr>
          <a:lstStyle/>
          <a:p>
            <a:pPr algn="ctr"/>
            <a: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Отгадки:</a:t>
            </a:r>
            <a:b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Разгрызёшь </a:t>
            </a: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стальные трубы,</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Если часто чистишь ... </a:t>
            </a:r>
            <a:r>
              <a:rPr lang="ru-RU" cap="none" dirty="0" err="1">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ЗУБы</a:t>
            </a: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Я беру гантели смело -</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Тренирую мышцы ... ТЕЛА</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Подружилась с физкультурой -</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И горжусь теперь ФИГУРОЙ</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Сок, таблеток всех полезней,</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Он спасёт от всех ... БОЛЕЗНЕЙ!</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С детства людям всем твердят:</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Никотин - смертельный ... ЯД</a:t>
            </a:r>
          </a:p>
        </p:txBody>
      </p:sp>
      <p:sp>
        <p:nvSpPr>
          <p:cNvPr id="3" name="Объект 2"/>
          <p:cNvSpPr>
            <a:spLocks noGrp="1"/>
          </p:cNvSpPr>
          <p:nvPr>
            <p:ph idx="1"/>
          </p:nvPr>
        </p:nvSpPr>
        <p:spPr>
          <a:xfrm flipH="1" flipV="1">
            <a:off x="8991600" y="6080125"/>
            <a:ext cx="152400" cy="301203"/>
          </a:xfrm>
        </p:spPr>
        <p:txBody>
          <a:bodyPr>
            <a:normAutofit fontScale="47500" lnSpcReduction="20000"/>
          </a:bodyPr>
          <a:lstStyle/>
          <a:p>
            <a:pPr marL="0" indent="0">
              <a:buNone/>
            </a:pPr>
            <a:r>
              <a:rPr lang="ru-RU" dirty="0" smtClean="0"/>
              <a:t>.</a:t>
            </a:r>
            <a:endParaRPr lang="ru-RU" dirty="0"/>
          </a:p>
        </p:txBody>
      </p:sp>
      <p:sp>
        <p:nvSpPr>
          <p:cNvPr id="4" name="Управляющая кнопка: назад 3">
            <a:hlinkClick r:id="" action="ppaction://hlinkshowjump?jump=firstslide" highlightClick="1"/>
          </p:cNvPr>
          <p:cNvSpPr/>
          <p:nvPr/>
        </p:nvSpPr>
        <p:spPr>
          <a:xfrm>
            <a:off x="251520" y="6453336"/>
            <a:ext cx="360040" cy="288032"/>
          </a:xfrm>
          <a:prstGeom prst="actionButtonBackPreviou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7287260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318" y="1421755"/>
            <a:ext cx="8856984" cy="2880320"/>
          </a:xfrm>
        </p:spPr>
        <p:txBody>
          <a:bodyPr>
            <a:noAutofit/>
          </a:bodyPr>
          <a:lstStyle/>
          <a:p>
            <a:pPr algn="ctr"/>
            <a:r>
              <a:rPr lang="ru-RU" sz="18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a:r>
            <a:br>
              <a:rPr lang="ru-RU" sz="18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2800" b="1" i="1" u="sng" cap="none" dirty="0" smtClean="0">
                <a:ln w="18415" cmpd="sng">
                  <a:solidFill>
                    <a:schemeClr val="tx1"/>
                  </a:solidFill>
                  <a:prstDash val="solid"/>
                </a:ln>
                <a:solidFill>
                  <a:srgbClr val="C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a:t>
            </a:r>
            <a:r>
              <a:rPr lang="ru-RU" sz="2800" b="1" i="1" u="sng" cap="none" dirty="0">
                <a:ln w="18415" cmpd="sng">
                  <a:solidFill>
                    <a:schemeClr val="tx1"/>
                  </a:solidFill>
                  <a:prstDash val="solid"/>
                </a:ln>
                <a:solidFill>
                  <a:srgbClr val="C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Блиц – </a:t>
            </a:r>
            <a:r>
              <a:rPr lang="ru-RU" sz="2800" b="1" i="1" u="sng" cap="none" dirty="0" smtClean="0">
                <a:ln w="18415" cmpd="sng">
                  <a:solidFill>
                    <a:schemeClr val="tx1"/>
                  </a:solidFill>
                  <a:prstDash val="solid"/>
                </a:ln>
                <a:solidFill>
                  <a:srgbClr val="C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опрос»</a:t>
            </a:r>
            <a:r>
              <a:rPr lang="ru-RU" sz="18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a:r>
            <a:br>
              <a:rPr lang="ru-RU" sz="18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18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a:r>
            <a:br>
              <a:rPr lang="ru-RU" sz="18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18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Итак, вопросы</a:t>
            </a:r>
            <a:r>
              <a:rPr lang="ru-RU" sz="18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вам надо ответить «Да – Нет», </a:t>
            </a:r>
            <a:r>
              <a:rPr lang="ru-RU" sz="18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a:r>
            <a:br>
              <a:rPr lang="ru-RU" sz="18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18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за </a:t>
            </a:r>
            <a:r>
              <a:rPr lang="ru-RU" sz="18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правильный ответ, получаете 1 балл</a:t>
            </a:r>
            <a:r>
              <a:rPr lang="ru-RU" sz="18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a:t>
            </a:r>
            <a:br>
              <a:rPr lang="ru-RU" sz="18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18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a:r>
            <a:br>
              <a:rPr lang="ru-RU" sz="18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24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1.Согласны </a:t>
            </a:r>
            <a:r>
              <a:rPr lang="ru-RU" sz="24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ли вы, что зарядка – источник бодрости и здоровья?  </a:t>
            </a:r>
            <a:br>
              <a:rPr lang="ru-RU" sz="24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24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2.Верно </a:t>
            </a:r>
            <a:r>
              <a:rPr lang="ru-RU" sz="24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ли, что жвачка сохраняет зубы?  </a:t>
            </a:r>
            <a:br>
              <a:rPr lang="ru-RU" sz="24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24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3.Верноли</a:t>
            </a:r>
            <a:r>
              <a:rPr lang="ru-RU" sz="24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что кактусы снимают излучение от компьютера?  </a:t>
            </a:r>
            <a:br>
              <a:rPr lang="ru-RU" sz="24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24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4.Верно </a:t>
            </a:r>
            <a:r>
              <a:rPr lang="ru-RU" sz="24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ли, что от курения ежегодно погибают 10 000 человек?  </a:t>
            </a:r>
            <a:br>
              <a:rPr lang="ru-RU" sz="24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24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5.Правда </a:t>
            </a:r>
            <a:r>
              <a:rPr lang="ru-RU" sz="24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ли, что бананы поднимают настроение?  </a:t>
            </a:r>
            <a:br>
              <a:rPr lang="ru-RU" sz="24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24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6.Верно </a:t>
            </a:r>
            <a:r>
              <a:rPr lang="ru-RU" sz="24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ли, что морковь замедляет процесс старения организма?  </a:t>
            </a:r>
            <a:br>
              <a:rPr lang="ru-RU" sz="24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24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7.Правда </a:t>
            </a:r>
            <a:r>
              <a:rPr lang="ru-RU" sz="24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ли, что есть безвредные наркотики?  </a:t>
            </a:r>
            <a:br>
              <a:rPr lang="ru-RU" sz="24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2400" b="1"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8.Отказаться </a:t>
            </a:r>
            <a:r>
              <a:rPr lang="ru-RU" sz="2400" b="1"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от курения легко?  </a:t>
            </a:r>
          </a:p>
        </p:txBody>
      </p:sp>
      <p:sp>
        <p:nvSpPr>
          <p:cNvPr id="3" name="Объект 2"/>
          <p:cNvSpPr>
            <a:spLocks noGrp="1"/>
          </p:cNvSpPr>
          <p:nvPr>
            <p:ph idx="1"/>
          </p:nvPr>
        </p:nvSpPr>
        <p:spPr>
          <a:xfrm flipH="1">
            <a:off x="8991600" y="5949280"/>
            <a:ext cx="152400" cy="130845"/>
          </a:xfrm>
        </p:spPr>
        <p:txBody>
          <a:bodyPr>
            <a:normAutofit fontScale="25000" lnSpcReduction="20000"/>
          </a:bodyPr>
          <a:lstStyle/>
          <a:p>
            <a:pPr marL="0" indent="0">
              <a:buNone/>
            </a:pPr>
            <a:r>
              <a:rPr lang="ru-RU" dirty="0" smtClean="0"/>
              <a:t>.</a:t>
            </a:r>
            <a:endParaRPr lang="ru-RU" dirty="0"/>
          </a:p>
        </p:txBody>
      </p:sp>
      <p:sp>
        <p:nvSpPr>
          <p:cNvPr id="4" name="Управляющая кнопка: далее 3">
            <a:hlinkClick r:id="" action="ppaction://hlinkshowjump?jump=nextslide" highlightClick="1"/>
          </p:cNvPr>
          <p:cNvSpPr/>
          <p:nvPr/>
        </p:nvSpPr>
        <p:spPr>
          <a:xfrm>
            <a:off x="8208404" y="6251004"/>
            <a:ext cx="504056" cy="404664"/>
          </a:xfrm>
          <a:prstGeom prst="actionButtonForwardNex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08757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3573016"/>
            <a:ext cx="8712968" cy="1558280"/>
          </a:xfrm>
        </p:spPr>
        <p:txBody>
          <a:bodyPr>
            <a:noAutofit/>
          </a:bodyPr>
          <a:lstStyle/>
          <a:p>
            <a:pPr algn="ctr"/>
            <a:r>
              <a:rPr lang="ru-RU" sz="2400" b="1" cap="none" dirty="0">
                <a:ln w="18415" cmpd="sng">
                  <a:solidFill>
                    <a:schemeClr val="tx1"/>
                  </a:solidFill>
                  <a:prstDash val="solid"/>
                </a:ln>
                <a:solidFill>
                  <a:schemeClr val="tx1"/>
                </a:solidFill>
                <a:effectLst/>
                <a:latin typeface="Times New Roman" pitchFamily="18" charset="0"/>
                <a:cs typeface="Times New Roman" pitchFamily="18" charset="0"/>
              </a:rPr>
              <a:t>1.Согласны ли вы, что зарядка – источник бодрости и здоровья?  (да)</a:t>
            </a:r>
            <a:br>
              <a:rPr lang="ru-RU" sz="2400" b="1" cap="none" dirty="0">
                <a:ln w="18415" cmpd="sng">
                  <a:solidFill>
                    <a:schemeClr val="tx1"/>
                  </a:solidFill>
                  <a:prstDash val="solid"/>
                </a:ln>
                <a:solidFill>
                  <a:schemeClr val="tx1"/>
                </a:solidFill>
                <a:effectLst/>
                <a:latin typeface="Times New Roman" pitchFamily="18" charset="0"/>
                <a:cs typeface="Times New Roman" pitchFamily="18" charset="0"/>
              </a:rPr>
            </a:br>
            <a:r>
              <a:rPr lang="ru-RU" sz="2400" b="1" cap="none" dirty="0">
                <a:ln w="18415" cmpd="sng">
                  <a:solidFill>
                    <a:schemeClr val="tx1"/>
                  </a:solidFill>
                  <a:prstDash val="solid"/>
                </a:ln>
                <a:solidFill>
                  <a:schemeClr val="tx1"/>
                </a:solidFill>
                <a:effectLst/>
                <a:latin typeface="Times New Roman" pitchFamily="18" charset="0"/>
                <a:cs typeface="Times New Roman" pitchFamily="18" charset="0"/>
              </a:rPr>
              <a:t>2.Верно ли, что жвачка сохраняет зубы?  (нет)</a:t>
            </a:r>
            <a:br>
              <a:rPr lang="ru-RU" sz="2400" b="1" cap="none" dirty="0">
                <a:ln w="18415" cmpd="sng">
                  <a:solidFill>
                    <a:schemeClr val="tx1"/>
                  </a:solidFill>
                  <a:prstDash val="solid"/>
                </a:ln>
                <a:solidFill>
                  <a:schemeClr val="tx1"/>
                </a:solidFill>
                <a:effectLst/>
                <a:latin typeface="Times New Roman" pitchFamily="18" charset="0"/>
                <a:cs typeface="Times New Roman" pitchFamily="18" charset="0"/>
              </a:rPr>
            </a:br>
            <a:r>
              <a:rPr lang="ru-RU" sz="2400" b="1" cap="none" dirty="0" smtClean="0">
                <a:ln w="18415" cmpd="sng">
                  <a:solidFill>
                    <a:schemeClr val="tx1"/>
                  </a:solidFill>
                  <a:prstDash val="solid"/>
                </a:ln>
                <a:solidFill>
                  <a:schemeClr val="tx1"/>
                </a:solidFill>
                <a:effectLst/>
                <a:latin typeface="Times New Roman" pitchFamily="18" charset="0"/>
                <a:cs typeface="Times New Roman" pitchFamily="18" charset="0"/>
              </a:rPr>
              <a:t>3.Верно ли</a:t>
            </a:r>
            <a:r>
              <a:rPr lang="ru-RU" sz="2400" b="1" cap="none" dirty="0">
                <a:ln w="18415" cmpd="sng">
                  <a:solidFill>
                    <a:schemeClr val="tx1"/>
                  </a:solidFill>
                  <a:prstDash val="solid"/>
                </a:ln>
                <a:solidFill>
                  <a:schemeClr val="tx1"/>
                </a:solidFill>
                <a:effectLst/>
                <a:latin typeface="Times New Roman" pitchFamily="18" charset="0"/>
                <a:cs typeface="Times New Roman" pitchFamily="18" charset="0"/>
              </a:rPr>
              <a:t>, что кактусы снимают излучение от компьютера?  (нет)</a:t>
            </a:r>
            <a:br>
              <a:rPr lang="ru-RU" sz="2400" b="1" cap="none" dirty="0">
                <a:ln w="18415" cmpd="sng">
                  <a:solidFill>
                    <a:schemeClr val="tx1"/>
                  </a:solidFill>
                  <a:prstDash val="solid"/>
                </a:ln>
                <a:solidFill>
                  <a:schemeClr val="tx1"/>
                </a:solidFill>
                <a:effectLst/>
                <a:latin typeface="Times New Roman" pitchFamily="18" charset="0"/>
                <a:cs typeface="Times New Roman" pitchFamily="18" charset="0"/>
              </a:rPr>
            </a:br>
            <a:r>
              <a:rPr lang="ru-RU" sz="2400" b="1" cap="none" dirty="0">
                <a:ln w="18415" cmpd="sng">
                  <a:solidFill>
                    <a:schemeClr val="tx1"/>
                  </a:solidFill>
                  <a:prstDash val="solid"/>
                </a:ln>
                <a:solidFill>
                  <a:schemeClr val="tx1"/>
                </a:solidFill>
                <a:effectLst/>
                <a:latin typeface="Times New Roman" pitchFamily="18" charset="0"/>
                <a:cs typeface="Times New Roman" pitchFamily="18" charset="0"/>
              </a:rPr>
              <a:t>4.Верно ли, что от курения ежегодно погибают 10 000 человек?  (да)</a:t>
            </a:r>
            <a:br>
              <a:rPr lang="ru-RU" sz="2400" b="1" cap="none" dirty="0">
                <a:ln w="18415" cmpd="sng">
                  <a:solidFill>
                    <a:schemeClr val="tx1"/>
                  </a:solidFill>
                  <a:prstDash val="solid"/>
                </a:ln>
                <a:solidFill>
                  <a:schemeClr val="tx1"/>
                </a:solidFill>
                <a:effectLst/>
                <a:latin typeface="Times New Roman" pitchFamily="18" charset="0"/>
                <a:cs typeface="Times New Roman" pitchFamily="18" charset="0"/>
              </a:rPr>
            </a:br>
            <a:r>
              <a:rPr lang="ru-RU" sz="2400" b="1" cap="none" dirty="0">
                <a:ln w="18415" cmpd="sng">
                  <a:solidFill>
                    <a:schemeClr val="tx1"/>
                  </a:solidFill>
                  <a:prstDash val="solid"/>
                </a:ln>
                <a:solidFill>
                  <a:schemeClr val="tx1"/>
                </a:solidFill>
                <a:effectLst/>
                <a:latin typeface="Times New Roman" pitchFamily="18" charset="0"/>
                <a:cs typeface="Times New Roman" pitchFamily="18" charset="0"/>
              </a:rPr>
              <a:t>5.Правда ли, что бананы поднимают настроение?  (да)</a:t>
            </a:r>
            <a:br>
              <a:rPr lang="ru-RU" sz="2400" b="1" cap="none" dirty="0">
                <a:ln w="18415" cmpd="sng">
                  <a:solidFill>
                    <a:schemeClr val="tx1"/>
                  </a:solidFill>
                  <a:prstDash val="solid"/>
                </a:ln>
                <a:solidFill>
                  <a:schemeClr val="tx1"/>
                </a:solidFill>
                <a:effectLst/>
                <a:latin typeface="Times New Roman" pitchFamily="18" charset="0"/>
                <a:cs typeface="Times New Roman" pitchFamily="18" charset="0"/>
              </a:rPr>
            </a:br>
            <a:r>
              <a:rPr lang="ru-RU" sz="2400" b="1" cap="none" dirty="0">
                <a:ln w="18415" cmpd="sng">
                  <a:solidFill>
                    <a:schemeClr val="tx1"/>
                  </a:solidFill>
                  <a:prstDash val="solid"/>
                </a:ln>
                <a:solidFill>
                  <a:schemeClr val="tx1"/>
                </a:solidFill>
                <a:effectLst/>
                <a:latin typeface="Times New Roman" pitchFamily="18" charset="0"/>
                <a:cs typeface="Times New Roman" pitchFamily="18" charset="0"/>
              </a:rPr>
              <a:t>6.Верно ли, что морковь замедляет процесс старения организма?  (да)</a:t>
            </a:r>
            <a:br>
              <a:rPr lang="ru-RU" sz="2400" b="1" cap="none" dirty="0">
                <a:ln w="18415" cmpd="sng">
                  <a:solidFill>
                    <a:schemeClr val="tx1"/>
                  </a:solidFill>
                  <a:prstDash val="solid"/>
                </a:ln>
                <a:solidFill>
                  <a:schemeClr val="tx1"/>
                </a:solidFill>
                <a:effectLst/>
                <a:latin typeface="Times New Roman" pitchFamily="18" charset="0"/>
                <a:cs typeface="Times New Roman" pitchFamily="18" charset="0"/>
              </a:rPr>
            </a:br>
            <a:r>
              <a:rPr lang="ru-RU" sz="2400" b="1" cap="none" dirty="0">
                <a:ln w="18415" cmpd="sng">
                  <a:solidFill>
                    <a:schemeClr val="tx1"/>
                  </a:solidFill>
                  <a:prstDash val="solid"/>
                </a:ln>
                <a:solidFill>
                  <a:schemeClr val="tx1"/>
                </a:solidFill>
                <a:effectLst/>
                <a:latin typeface="Times New Roman" pitchFamily="18" charset="0"/>
                <a:cs typeface="Times New Roman" pitchFamily="18" charset="0"/>
              </a:rPr>
              <a:t>7.Правда ли, что есть безвредные наркотики?  (нет)</a:t>
            </a:r>
            <a:br>
              <a:rPr lang="ru-RU" sz="2400" b="1" cap="none" dirty="0">
                <a:ln w="18415" cmpd="sng">
                  <a:solidFill>
                    <a:schemeClr val="tx1"/>
                  </a:solidFill>
                  <a:prstDash val="solid"/>
                </a:ln>
                <a:solidFill>
                  <a:schemeClr val="tx1"/>
                </a:solidFill>
                <a:effectLst/>
                <a:latin typeface="Times New Roman" pitchFamily="18" charset="0"/>
                <a:cs typeface="Times New Roman" pitchFamily="18" charset="0"/>
              </a:rPr>
            </a:br>
            <a:r>
              <a:rPr lang="ru-RU" sz="2400" b="1" cap="none" dirty="0">
                <a:ln w="18415" cmpd="sng">
                  <a:solidFill>
                    <a:schemeClr val="tx1"/>
                  </a:solidFill>
                  <a:prstDash val="solid"/>
                </a:ln>
                <a:solidFill>
                  <a:schemeClr val="tx1"/>
                </a:solidFill>
                <a:effectLst/>
                <a:latin typeface="Times New Roman" pitchFamily="18" charset="0"/>
                <a:cs typeface="Times New Roman" pitchFamily="18" charset="0"/>
              </a:rPr>
              <a:t>8.Отказаться от курения легко?  (нет)</a:t>
            </a:r>
          </a:p>
        </p:txBody>
      </p:sp>
      <p:sp>
        <p:nvSpPr>
          <p:cNvPr id="3" name="Объект 2"/>
          <p:cNvSpPr>
            <a:spLocks noGrp="1"/>
          </p:cNvSpPr>
          <p:nvPr>
            <p:ph idx="1"/>
          </p:nvPr>
        </p:nvSpPr>
        <p:spPr>
          <a:xfrm flipH="1" flipV="1">
            <a:off x="8991599" y="6080125"/>
            <a:ext cx="45719" cy="232564"/>
          </a:xfrm>
        </p:spPr>
        <p:txBody>
          <a:bodyPr>
            <a:normAutofit fontScale="32500" lnSpcReduction="20000"/>
          </a:bodyPr>
          <a:lstStyle/>
          <a:p>
            <a:pPr marL="0" indent="0">
              <a:buNone/>
            </a:pPr>
            <a:r>
              <a:rPr lang="ru-RU" dirty="0" smtClean="0"/>
              <a:t>.</a:t>
            </a:r>
            <a:endParaRPr lang="ru-RU" dirty="0"/>
          </a:p>
        </p:txBody>
      </p:sp>
      <p:sp>
        <p:nvSpPr>
          <p:cNvPr id="4" name="Управляющая кнопка: назад 3">
            <a:hlinkClick r:id="" action="ppaction://hlinkshowjump?jump=firstslide" highlightClick="1"/>
          </p:cNvPr>
          <p:cNvSpPr/>
          <p:nvPr/>
        </p:nvSpPr>
        <p:spPr>
          <a:xfrm>
            <a:off x="251520" y="6312689"/>
            <a:ext cx="432048" cy="404664"/>
          </a:xfrm>
          <a:prstGeom prst="actionButtonBackPreviou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31840" y="0"/>
            <a:ext cx="3574554" cy="2276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665921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3645024"/>
            <a:ext cx="8424936" cy="2232248"/>
          </a:xfrm>
        </p:spPr>
        <p:txBody>
          <a:bodyPr>
            <a:normAutofit fontScale="90000"/>
          </a:bodyPr>
          <a:lstStyle/>
          <a:p>
            <a:pPr algn="ctr"/>
            <a:r>
              <a:rPr lang="ru-RU" sz="3100" b="1" i="1" u="sng" cap="none" dirty="0">
                <a:ln w="18415" cmpd="sng">
                  <a:solidFill>
                    <a:schemeClr val="tx1"/>
                  </a:solidFill>
                  <a:prstDash val="solid"/>
                </a:ln>
                <a:solidFill>
                  <a:srgbClr val="C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После похода остался мусор. </a:t>
            </a:r>
            <a:r>
              <a:rPr lang="ru-RU" sz="3100" b="1" i="1" u="sng" cap="none" dirty="0" smtClean="0">
                <a:ln w="18415" cmpd="sng">
                  <a:solidFill>
                    <a:schemeClr val="tx1"/>
                  </a:solidFill>
                  <a:prstDash val="solid"/>
                </a:ln>
                <a:solidFill>
                  <a:srgbClr val="C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Ваши </a:t>
            </a:r>
            <a:r>
              <a:rPr lang="ru-RU" sz="3100" b="1" i="1" u="sng" cap="none" dirty="0">
                <a:ln w="18415" cmpd="sng">
                  <a:solidFill>
                    <a:schemeClr val="tx1"/>
                  </a:solidFill>
                  <a:prstDash val="solid"/>
                </a:ln>
                <a:solidFill>
                  <a:srgbClr val="C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действия.</a:t>
            </a:r>
            <a:r>
              <a:rPr lang="ru-RU" sz="40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a:r>
            <a:br>
              <a:rPr lang="ru-RU" sz="40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4000"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1. Закопать </a:t>
            </a:r>
            <a:r>
              <a:rPr lang="ru-RU" sz="40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в яму.</a:t>
            </a:r>
            <a:br>
              <a:rPr lang="ru-RU" sz="40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4000"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2. Унести </a:t>
            </a:r>
            <a:r>
              <a:rPr lang="ru-RU" sz="40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домой и выкинуть </a:t>
            </a:r>
            <a:r>
              <a:rPr lang="ru-RU" sz="4000"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в мусоропровод</a:t>
            </a:r>
            <a:r>
              <a:rPr lang="ru-RU" sz="40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a:t>
            </a:r>
            <a:br>
              <a:rPr lang="ru-RU" sz="40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4000"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3. Оставлю </a:t>
            </a:r>
            <a:r>
              <a:rPr lang="ru-RU" sz="40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всё как есть, там и так много мусора.</a:t>
            </a:r>
          </a:p>
        </p:txBody>
      </p:sp>
      <p:sp>
        <p:nvSpPr>
          <p:cNvPr id="3" name="Объект 2"/>
          <p:cNvSpPr>
            <a:spLocks noGrp="1"/>
          </p:cNvSpPr>
          <p:nvPr>
            <p:ph idx="1"/>
          </p:nvPr>
        </p:nvSpPr>
        <p:spPr>
          <a:xfrm flipH="1" flipV="1">
            <a:off x="8991600" y="6080125"/>
            <a:ext cx="152400" cy="157187"/>
          </a:xfrm>
        </p:spPr>
        <p:txBody>
          <a:bodyPr>
            <a:normAutofit fontScale="25000" lnSpcReduction="20000"/>
          </a:bodyPr>
          <a:lstStyle/>
          <a:p>
            <a:pPr marL="0" indent="0">
              <a:buNone/>
            </a:pPr>
            <a:r>
              <a:rPr lang="ru-RU" dirty="0" smtClean="0"/>
              <a:t>.</a:t>
            </a:r>
            <a:endParaRPr lang="ru-RU" dirty="0"/>
          </a:p>
        </p:txBody>
      </p:sp>
      <p:sp>
        <p:nvSpPr>
          <p:cNvPr id="4" name="Управляющая кнопка: далее 3">
            <a:hlinkClick r:id="" action="ppaction://hlinkshowjump?jump=nextslide" highlightClick="1"/>
          </p:cNvPr>
          <p:cNvSpPr/>
          <p:nvPr/>
        </p:nvSpPr>
        <p:spPr>
          <a:xfrm>
            <a:off x="8244408" y="6453336"/>
            <a:ext cx="432048" cy="288032"/>
          </a:xfrm>
          <a:prstGeom prst="actionButtonForwardNex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555776" y="553027"/>
            <a:ext cx="4070226" cy="2713484"/>
          </a:xfrm>
          <a:prstGeom prst="rect">
            <a:avLst/>
          </a:prstGeom>
        </p:spPr>
      </p:pic>
    </p:spTree>
    <p:extLst>
      <p:ext uri="{BB962C8B-B14F-4D97-AF65-F5344CB8AC3E}">
        <p14:creationId xmlns:p14="http://schemas.microsoft.com/office/powerpoint/2010/main" val="1889242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3933056"/>
            <a:ext cx="8698467" cy="1008112"/>
          </a:xfrm>
        </p:spPr>
        <p:txBody>
          <a:bodyPr>
            <a:noAutofit/>
          </a:bodyPr>
          <a:lstStyle/>
          <a:p>
            <a:pPr algn="ctr"/>
            <a:r>
              <a:rPr lang="ru-RU" sz="40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a:r>
            <a:br>
              <a:rPr lang="ru-RU" sz="40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40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Унести домой и выкинуть в мусоропровод.</a:t>
            </a:r>
            <a:br>
              <a:rPr lang="ru-RU" sz="40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endParaRPr lang="ru-RU" sz="40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flipH="1" flipV="1">
            <a:off x="8991599" y="6080125"/>
            <a:ext cx="45719" cy="157187"/>
          </a:xfrm>
        </p:spPr>
        <p:txBody>
          <a:bodyPr>
            <a:normAutofit fontScale="25000" lnSpcReduction="20000"/>
          </a:bodyPr>
          <a:lstStyle/>
          <a:p>
            <a:pPr marL="0" indent="0">
              <a:buNone/>
            </a:pPr>
            <a:r>
              <a:rPr lang="ru-RU" dirty="0" smtClean="0"/>
              <a:t>.</a:t>
            </a:r>
            <a:endParaRPr lang="ru-RU" dirty="0"/>
          </a:p>
        </p:txBody>
      </p:sp>
      <p:sp>
        <p:nvSpPr>
          <p:cNvPr id="4" name="Управляющая кнопка: назад 3">
            <a:hlinkClick r:id="" action="ppaction://hlinkshowjump?jump=firstslide" highlightClick="1"/>
          </p:cNvPr>
          <p:cNvSpPr/>
          <p:nvPr/>
        </p:nvSpPr>
        <p:spPr>
          <a:xfrm>
            <a:off x="251520" y="6381328"/>
            <a:ext cx="432048" cy="360040"/>
          </a:xfrm>
          <a:prstGeom prst="actionButtonBackPreviou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42" name="Picture 2"/>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2267744" y="0"/>
            <a:ext cx="4438650" cy="3627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847058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563" y="1556792"/>
            <a:ext cx="9000776" cy="1152128"/>
          </a:xfrm>
        </p:spPr>
        <p:txBody>
          <a:bodyPr>
            <a:noAutofit/>
          </a:bodyPr>
          <a:lstStyle/>
          <a:p>
            <a:pPr algn="ctr"/>
            <a:r>
              <a:rPr lang="ru-RU" b="1" i="1" u="sng" cap="none" dirty="0">
                <a:ln w="18415" cmpd="sng">
                  <a:solidFill>
                    <a:schemeClr val="tx1"/>
                  </a:solidFill>
                  <a:prstDash val="solid"/>
                </a:ln>
                <a:solidFill>
                  <a:srgbClr val="C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Вы заблудились в лесу, что будете делать?</a:t>
            </a: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1. </a:t>
            </a:r>
            <a:r>
              <a:rPr lang="ru-RU" sz="3200"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Буду </a:t>
            </a:r>
            <a:r>
              <a:rPr lang="ru-RU" sz="32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пытаться наугад найти дорогу, двигаясь в разных направлениях</a:t>
            </a:r>
            <a:br>
              <a:rPr lang="ru-RU" sz="32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3200"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2. Остановлюсь</a:t>
            </a:r>
            <a:r>
              <a:rPr lang="ru-RU" sz="32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буду кричать и ждать помощи</a:t>
            </a:r>
            <a:br>
              <a:rPr lang="ru-RU" sz="32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3200"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3. Буду </a:t>
            </a:r>
            <a:r>
              <a:rPr lang="ru-RU" sz="32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двигаться только вперёд</a:t>
            </a:r>
            <a:br>
              <a:rPr lang="ru-RU" sz="32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3200"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4. Буду </a:t>
            </a:r>
            <a:r>
              <a:rPr lang="ru-RU" sz="32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двигаться в обратном </a:t>
            </a:r>
            <a:r>
              <a:rPr lang="ru-RU" sz="3200"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направлении.</a:t>
            </a:r>
            <a:endParaRPr lang="ru-RU" sz="32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16416" y="5157192"/>
            <a:ext cx="675184" cy="922933"/>
          </a:xfrm>
        </p:spPr>
        <p:txBody>
          <a:bodyPr/>
          <a:lstStyle/>
          <a:p>
            <a:pPr marL="0" indent="0">
              <a:buNone/>
            </a:pPr>
            <a:r>
              <a:rPr lang="ru-RU" dirty="0" smtClean="0"/>
              <a:t>.</a:t>
            </a:r>
            <a:endParaRPr lang="ru-RU" dirty="0"/>
          </a:p>
        </p:txBody>
      </p:sp>
      <p:sp>
        <p:nvSpPr>
          <p:cNvPr id="4" name="Управляющая кнопка: далее 3">
            <a:hlinkClick r:id="" action="ppaction://hlinkshowjump?jump=nextslide" highlightClick="1"/>
          </p:cNvPr>
          <p:cNvSpPr/>
          <p:nvPr/>
        </p:nvSpPr>
        <p:spPr>
          <a:xfrm>
            <a:off x="7812360" y="6381328"/>
            <a:ext cx="360040" cy="360040"/>
          </a:xfrm>
          <a:prstGeom prst="actionButtonForwardNex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555776" y="3813381"/>
            <a:ext cx="3851920" cy="2567947"/>
          </a:xfrm>
          <a:prstGeom prst="rect">
            <a:avLst/>
          </a:prstGeom>
        </p:spPr>
      </p:pic>
    </p:spTree>
    <p:extLst>
      <p:ext uri="{BB962C8B-B14F-4D97-AF65-F5344CB8AC3E}">
        <p14:creationId xmlns:p14="http://schemas.microsoft.com/office/powerpoint/2010/main" val="11457822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434" y="4221088"/>
            <a:ext cx="8686800" cy="838200"/>
          </a:xfrm>
        </p:spPr>
        <p:txBody>
          <a:bodyPr>
            <a:noAutofit/>
          </a:bodyPr>
          <a:lstStyle/>
          <a:p>
            <a:pPr algn="ctr"/>
            <a:r>
              <a:rPr lang="ru-RU" sz="4400"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Буду двигаться в обратном направлении.</a:t>
            </a:r>
            <a:endParaRPr lang="ru-RU" sz="4400"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flipH="1" flipV="1">
            <a:off x="8991599" y="6080125"/>
            <a:ext cx="45719" cy="45719"/>
          </a:xfrm>
        </p:spPr>
        <p:txBody>
          <a:bodyPr>
            <a:normAutofit fontScale="25000" lnSpcReduction="20000"/>
          </a:bodyPr>
          <a:lstStyle/>
          <a:p>
            <a:pPr marL="0" indent="0">
              <a:buNone/>
            </a:pPr>
            <a:r>
              <a:rPr lang="ru-RU" dirty="0" smtClean="0"/>
              <a:t>.</a:t>
            </a:r>
            <a:endParaRPr lang="ru-RU" dirty="0"/>
          </a:p>
        </p:txBody>
      </p:sp>
      <p:sp>
        <p:nvSpPr>
          <p:cNvPr id="4" name="Управляющая кнопка: назад 3">
            <a:hlinkClick r:id="" action="ppaction://hlinkshowjump?jump=firstslide" highlightClick="1"/>
          </p:cNvPr>
          <p:cNvSpPr/>
          <p:nvPr/>
        </p:nvSpPr>
        <p:spPr>
          <a:xfrm>
            <a:off x="395536" y="6381328"/>
            <a:ext cx="432048" cy="360040"/>
          </a:xfrm>
          <a:prstGeom prst="actionButtonBackPreviou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1266" name="Picture 2"/>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2123728" y="10676"/>
            <a:ext cx="4438650" cy="3627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92018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0"/>
            <a:ext cx="6552728" cy="6597352"/>
          </a:xfrm>
        </p:spPr>
        <p:txBody>
          <a:bodyPr>
            <a:noAutofit/>
          </a:bodyPr>
          <a:lstStyle/>
          <a:p>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sz="2800" b="1" i="1" u="sng" cap="none" dirty="0">
                <a:ln w="18415" cmpd="sng">
                  <a:solidFill>
                    <a:schemeClr val="tx1"/>
                  </a:solidFill>
                  <a:prstDash val="solid"/>
                </a:ln>
                <a:solidFill>
                  <a:srgbClr val="C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Если пчела кружит вокруг тебя, то, скорее всего, собирается ужалить. Самое лучшее в такой ситуации</a:t>
            </a:r>
            <a:r>
              <a:rPr lang="ru-RU" sz="2800" b="1" i="1" u="sng" cap="none" dirty="0" smtClean="0">
                <a:ln w="18415" cmpd="sng">
                  <a:solidFill>
                    <a:schemeClr val="tx1"/>
                  </a:solidFill>
                  <a:prstDash val="solid"/>
                </a:ln>
                <a:solidFill>
                  <a:srgbClr val="C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a:t>
            </a:r>
            <a:br>
              <a:rPr lang="ru-RU" sz="2800" b="1" i="1" u="sng" cap="none" dirty="0" smtClean="0">
                <a:ln w="18415" cmpd="sng">
                  <a:solidFill>
                    <a:schemeClr val="tx1"/>
                  </a:solidFill>
                  <a:prstDash val="solid"/>
                </a:ln>
                <a:solidFill>
                  <a:srgbClr val="C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1. замереть </a:t>
            </a: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на месте и присесть</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2. размахивая </a:t>
            </a: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руками убежать</a:t>
            </a:r>
            <a:b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3. попрыскать </a:t>
            </a:r>
            <a:r>
              <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на неё жидкостью от укусов насекомых</a:t>
            </a:r>
          </a:p>
        </p:txBody>
      </p:sp>
      <p:sp>
        <p:nvSpPr>
          <p:cNvPr id="3" name="Объект 2"/>
          <p:cNvSpPr>
            <a:spLocks noGrp="1"/>
          </p:cNvSpPr>
          <p:nvPr>
            <p:ph idx="1"/>
          </p:nvPr>
        </p:nvSpPr>
        <p:spPr>
          <a:xfrm flipH="1">
            <a:off x="8991599" y="5805264"/>
            <a:ext cx="45719" cy="274861"/>
          </a:xfrm>
        </p:spPr>
        <p:txBody>
          <a:bodyPr>
            <a:normAutofit fontScale="47500" lnSpcReduction="20000"/>
          </a:bodyPr>
          <a:lstStyle/>
          <a:p>
            <a:pPr marL="0" indent="0">
              <a:buNone/>
            </a:pPr>
            <a:r>
              <a:rPr lang="ru-RU" dirty="0" smtClean="0"/>
              <a:t>.</a:t>
            </a:r>
            <a:endParaRPr lang="ru-RU" dirty="0"/>
          </a:p>
        </p:txBody>
      </p:sp>
      <p:sp>
        <p:nvSpPr>
          <p:cNvPr id="4" name="Управляющая кнопка: далее 3">
            <a:hlinkClick r:id="" action="ppaction://hlinkshowjump?jump=nextslide" highlightClick="1"/>
          </p:cNvPr>
          <p:cNvSpPr/>
          <p:nvPr/>
        </p:nvSpPr>
        <p:spPr>
          <a:xfrm>
            <a:off x="8172400" y="6453336"/>
            <a:ext cx="288032" cy="288032"/>
          </a:xfrm>
          <a:prstGeom prst="actionButtonForwardNex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050" name="Picture 2" descr="https://i-love-png.com/images/21-217908_person-thinking-with-question-mark-free-clipart-clipart.pn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436096" y="1556792"/>
            <a:ext cx="4330252" cy="5463954"/>
          </a:xfrm>
          <a:prstGeom prst="rect">
            <a:avLst/>
          </a:prstGeom>
          <a:noFill/>
        </p:spPr>
      </p:pic>
    </p:spTree>
    <p:extLst>
      <p:ext uri="{BB962C8B-B14F-4D97-AF65-F5344CB8AC3E}">
        <p14:creationId xmlns:p14="http://schemas.microsoft.com/office/powerpoint/2010/main" val="293133100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2924944"/>
            <a:ext cx="8686800" cy="1296144"/>
          </a:xfrm>
        </p:spPr>
        <p:txBody>
          <a:bodyPr>
            <a:noAutofit/>
          </a:bodyPr>
          <a:lstStyle/>
          <a:p>
            <a:pPr algn="r"/>
            <a: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Замереть на месте</a:t>
            </a:r>
            <a:b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br>
            <a:r>
              <a:rPr lang="ru-RU" cap="none" dirty="0" smtClean="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и присесть</a:t>
            </a:r>
            <a:endParaRPr lang="ru-RU" cap="none" dirty="0">
              <a:ln w="18415" cmpd="sng">
                <a:solidFill>
                  <a:schemeClr val="tx1"/>
                </a:solidFill>
                <a:prstDash val="solid"/>
              </a:ln>
              <a:solidFill>
                <a:sysClr val="windowText" lastClr="000000"/>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flipV="1">
            <a:off x="8945880" y="6080125"/>
            <a:ext cx="45719" cy="157187"/>
          </a:xfrm>
        </p:spPr>
        <p:txBody>
          <a:bodyPr>
            <a:normAutofit fontScale="25000" lnSpcReduction="20000"/>
          </a:bodyPr>
          <a:lstStyle/>
          <a:p>
            <a:pPr marL="0" indent="0">
              <a:buNone/>
            </a:pPr>
            <a:r>
              <a:rPr lang="ru-RU" dirty="0" smtClean="0"/>
              <a:t>.</a:t>
            </a:r>
            <a:endParaRPr lang="ru-RU" dirty="0"/>
          </a:p>
        </p:txBody>
      </p:sp>
      <p:sp>
        <p:nvSpPr>
          <p:cNvPr id="4" name="Управляющая кнопка: назад 3">
            <a:hlinkClick r:id="" action="ppaction://hlinkshowjump?jump=firstslide" highlightClick="1"/>
          </p:cNvPr>
          <p:cNvSpPr/>
          <p:nvPr/>
        </p:nvSpPr>
        <p:spPr>
          <a:xfrm>
            <a:off x="251520" y="6392311"/>
            <a:ext cx="432048" cy="332656"/>
          </a:xfrm>
          <a:prstGeom prst="actionButtonBackPreviou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67394" y="620688"/>
            <a:ext cx="4808662" cy="5571509"/>
          </a:xfrm>
          <a:prstGeom prst="rect">
            <a:avLst/>
          </a:prstGeom>
        </p:spPr>
      </p:pic>
    </p:spTree>
    <p:extLst>
      <p:ext uri="{BB962C8B-B14F-4D97-AF65-F5344CB8AC3E}">
        <p14:creationId xmlns:p14="http://schemas.microsoft.com/office/powerpoint/2010/main" val="303294397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1205</TotalTime>
  <Words>148</Words>
  <Application>Microsoft Office PowerPoint</Application>
  <PresentationFormat>Экран (4:3)</PresentationFormat>
  <Paragraphs>68</Paragraphs>
  <Slides>26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26</vt:i4>
      </vt:variant>
    </vt:vector>
  </HeadingPairs>
  <TitlesOfParts>
    <vt:vector size="27" baseType="lpstr">
      <vt:lpstr>Трек</vt:lpstr>
      <vt:lpstr>«Твоя безопасность»</vt:lpstr>
      <vt:lpstr>Презентация PowerPoint</vt:lpstr>
      <vt:lpstr>На колесах чудо-дом, На работу едут в нем, И на отдых, на учебу. А зовется он .. </vt:lpstr>
      <vt:lpstr> </vt:lpstr>
      <vt:lpstr>Красный круг и треугольник, Синий четырехугольник, Помогаем, запрещаем, Про дорогу все мы знаем, Где опасность, где овраги. А зовемся просто … </vt:lpstr>
      <vt:lpstr>Презентация PowerPoint</vt:lpstr>
      <vt:lpstr>Ясным утром вдоль дороги На траве блестит роса. По дороге едут ноги И бегут два колеса. У загадки есть ответ: это мой ...</vt:lpstr>
      <vt:lpstr> </vt:lpstr>
      <vt:lpstr>Перечислите действия тока, оказываемые   на  организм  человека? </vt:lpstr>
      <vt:lpstr>Тепловое, химическое,  биологическое воздействие.</vt:lpstr>
      <vt:lpstr>Как  называется  нервная реакция  организма  на возбуждение   электрическим  током? </vt:lpstr>
      <vt:lpstr>Электрический шок.</vt:lpstr>
      <vt:lpstr>Какой  путь прохождения  электрического   тока через организм  человека является  менее  опасным?  </vt:lpstr>
      <vt:lpstr>«Нога-нога»</vt:lpstr>
      <vt:lpstr>Решите анаграммы: ЗКУЛЬФИТРАУ  ДКАЗАРЯ   ЛКАЗАКА  ЕНГИАГИ  ЛКАПРОГУ </vt:lpstr>
      <vt:lpstr>Презентация PowerPoint</vt:lpstr>
      <vt:lpstr>  Отгадайте загадки: 1. Разгрызёшь стальные трубы, Если часто чистишь … 2.  Я беру гантели смело - Тренирую мышцы ...   3. Подружилась с физкультурой - И горжусь теперь …  4. Сок, таблеток всех полезней, Он спасёт от всех ...  5. С детства людям всем твердят: Никотин - смертельный ...</vt:lpstr>
      <vt:lpstr>Отгадки: Разгрызёшь стальные трубы, Если часто чистишь ... ЗУБы  Я беру гантели смело - Тренирую мышцы ... ТЕЛА  Подружилась с физкультурой - И горжусь теперь ФИГУРОЙ  Сок, таблеток всех полезней, Он спасёт от всех ... БОЛЕЗНЕЙ!  С детства людям всем твердят: Никотин - смертельный ... ЯД</vt:lpstr>
      <vt:lpstr> «Блиц – опрос»  Итак, вопросы, вам надо ответить «Да – Нет»,  за правильный ответ, получаете 1 балл.  1.Согласны ли вы, что зарядка – источник бодрости и здоровья?   2.Верно ли, что жвачка сохраняет зубы?   3.Верноли, что кактусы снимают излучение от компьютера?   4.Верно ли, что от курения ежегодно погибают 10 000 человек?   5.Правда ли, что бананы поднимают настроение?   6.Верно ли, что морковь замедляет процесс старения организма?   7.Правда ли, что есть безвредные наркотики?   8.Отказаться от курения легко?  </vt:lpstr>
      <vt:lpstr>1.Согласны ли вы, что зарядка – источник бодрости и здоровья?  (да) 2.Верно ли, что жвачка сохраняет зубы?  (нет) 3.Верно ли, что кактусы снимают излучение от компьютера?  (нет) 4.Верно ли, что от курения ежегодно погибают 10 000 человек?  (да) 5.Правда ли, что бананы поднимают настроение?  (да) 6.Верно ли, что морковь замедляет процесс старения организма?  (да) 7.Правда ли, что есть безвредные наркотики?  (нет) 8.Отказаться от курения легко?  (нет)</vt:lpstr>
      <vt:lpstr>После похода остался мусор. Ваши действия. 1. Закопать в яму. 2. Унести домой и выкинуть в мусоропровод. 3. Оставлю всё как есть, там и так много мусора.</vt:lpstr>
      <vt:lpstr> Унести домой и выкинуть в мусоропровод. </vt:lpstr>
      <vt:lpstr>Вы заблудились в лесу, что будете делать? 1. Буду пытаться наугад найти дорогу, двигаясь в разных направлениях 2. Остановлюсь, буду кричать и ждать помощи 3. Буду двигаться только вперёд 4. Буду двигаться в обратном направлении.</vt:lpstr>
      <vt:lpstr>Буду двигаться в обратном направлении.</vt:lpstr>
      <vt:lpstr> Если пчела кружит вокруг тебя, то, скорее всего, собирается ужалить. Самое лучшее в такой ситуации:  1. замереть на месте и присесть 2. размахивая руками убежать 3. попрыскать на неё жидкостью от укусов насекомых</vt:lpstr>
      <vt:lpstr>Замереть на месте  и присесть</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Елена Дёмкина</dc:creator>
  <cp:lastModifiedBy>User</cp:lastModifiedBy>
  <cp:revision>87</cp:revision>
  <dcterms:created xsi:type="dcterms:W3CDTF">2019-09-08T12:11:54Z</dcterms:created>
  <dcterms:modified xsi:type="dcterms:W3CDTF">2021-01-16T11:04:19Z</dcterms:modified>
</cp:coreProperties>
</file>