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59" r:id="rId5"/>
    <p:sldId id="262" r:id="rId6"/>
    <p:sldId id="265" r:id="rId7"/>
    <p:sldId id="263" r:id="rId8"/>
    <p:sldId id="264" r:id="rId9"/>
    <p:sldId id="268" r:id="rId10"/>
    <p:sldId id="266" r:id="rId11"/>
    <p:sldId id="267" r:id="rId12"/>
    <p:sldId id="269" r:id="rId13"/>
    <p:sldId id="272" r:id="rId14"/>
    <p:sldId id="270" r:id="rId15"/>
    <p:sldId id="271" r:id="rId16"/>
    <p:sldId id="278" r:id="rId17"/>
    <p:sldId id="275" r:id="rId18"/>
    <p:sldId id="273" r:id="rId19"/>
    <p:sldId id="281" r:id="rId20"/>
    <p:sldId id="274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8495" autoAdjust="0"/>
    <p:restoredTop sz="94660"/>
  </p:normalViewPr>
  <p:slideViewPr>
    <p:cSldViewPr>
      <p:cViewPr varScale="1">
        <p:scale>
          <a:sx n="68" d="100"/>
          <a:sy n="68" d="100"/>
        </p:scale>
        <p:origin x="-132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6571" y="0"/>
            <a:ext cx="947057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-285784" y="357166"/>
            <a:ext cx="91440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357166"/>
            <a:ext cx="72008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ru-RU" sz="4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Здоровьесберегающие</a:t>
            </a:r>
            <a:r>
              <a:rPr lang="ru-RU" sz="4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технологии в процессе дошкольного образования»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00496" y="5429264"/>
            <a:ext cx="49292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Выполнила воспитатель: Т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каченко С.А.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Участники: дети старшей группа №2 «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Гномики», родители.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6571" y="0"/>
            <a:ext cx="947057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2286000" y="1336120"/>
            <a:ext cx="4572000" cy="418576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dirty="0">
                <a:latin typeface="Times New Roman" panose="02020603050405020304" pitchFamily="18" charset="0"/>
              </a:rPr>
              <a:t>ЗДОРОВЬЕ- это состояние полного физического, психического и социального благополучия, а не просто отсутствие болезней или физических дефектов.</a:t>
            </a:r>
          </a:p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dirty="0">
                <a:latin typeface="Times New Roman" panose="02020603050405020304" pitchFamily="18" charset="0"/>
              </a:rPr>
              <a:t>( Всемирная организация </a:t>
            </a:r>
            <a:r>
              <a:rPr lang="ru-RU" altLang="ru-RU" sz="2800" b="1" dirty="0" err="1">
                <a:latin typeface="Times New Roman" panose="02020603050405020304" pitchFamily="18" charset="0"/>
              </a:rPr>
              <a:t>здравохранения</a:t>
            </a:r>
            <a:r>
              <a:rPr lang="ru-RU" altLang="ru-RU" sz="2800" b="1" dirty="0">
                <a:latin typeface="Times New Roman" panose="02020603050405020304" pitchFamily="18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6571" y="0"/>
            <a:ext cx="947057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Скругленный прямоугольник 5"/>
          <p:cNvSpPr/>
          <p:nvPr/>
        </p:nvSpPr>
        <p:spPr>
          <a:xfrm>
            <a:off x="357158" y="1285860"/>
            <a:ext cx="8501092" cy="5143536"/>
          </a:xfrm>
          <a:prstGeom prst="roundRect">
            <a:avLst/>
          </a:prstGeom>
          <a:solidFill>
            <a:schemeClr val="bg2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современном обществе проблема сохранения и укрепления здоровья детей является как никогда ранее актуальной. Это объясняется тем, что к ним предъявляются весьма высокие требования, соответствовать которым могут только здоровые дети. А о здоровье можно говорить не только при отсутствии каких-либо заболеваний, но и при условии гармоничного нервно-психологического развития, высокой умственной и физической работоспособности.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Дошкольное образовательное учреждение должно постоянно осваивать комплекс мер, направленных на сохранение здоровья ребёнка на всех этапах его обучения и развития.</a:t>
            </a:r>
          </a:p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Существуют разнообразные формы и виды деятельности, направленные на сохранение и укрепление здоровья воспитанников. Их комплекс получил в настоящее время  общее название «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здоровьесберегающие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технологии».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14348" y="214290"/>
            <a:ext cx="764386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Актуальность проблемы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6571" y="0"/>
            <a:ext cx="947057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Скругленный прямоугольник 4"/>
          <p:cNvSpPr/>
          <p:nvPr/>
        </p:nvSpPr>
        <p:spPr>
          <a:xfrm>
            <a:off x="285720" y="357166"/>
            <a:ext cx="8501092" cy="6072230"/>
          </a:xfrm>
          <a:prstGeom prst="roundRect">
            <a:avLst/>
          </a:prstGeom>
          <a:solidFill>
            <a:schemeClr val="bg2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596646" indent="-514350"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 здоровье заберегающих технологий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Обеспечение высокого уровня реального здоровья воспитаннику детского сада и воспитание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валеологической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культуры как совокупности осознанного отношения ребенка к здоровью и жизни человека, знаний о здоровье и умений оберегать, поддерживать и сохранять его.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Применительно ко взрослым – содействие становлению культуры здоровья, в том числе культуры профессионального здоровья воспитателей ДОУ и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валеологическому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просвещению родителей</a:t>
            </a:r>
          </a:p>
          <a:p>
            <a:pPr algn="just">
              <a:lnSpc>
                <a:spcPct val="80000"/>
              </a:lnSpc>
            </a:pP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6571" y="0"/>
            <a:ext cx="947057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Скругленный прямоугольник 4"/>
          <p:cNvSpPr/>
          <p:nvPr/>
        </p:nvSpPr>
        <p:spPr>
          <a:xfrm>
            <a:off x="357158" y="928670"/>
            <a:ext cx="8501092" cy="5500726"/>
          </a:xfrm>
          <a:prstGeom prst="roundRect">
            <a:avLst/>
          </a:prstGeom>
          <a:solidFill>
            <a:schemeClr val="bg2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596646" indent="-514350">
              <a:buFont typeface="+mj-lt"/>
              <a:buAutoNum type="arabicPeriod"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Медико-профилактические.</a:t>
            </a:r>
          </a:p>
          <a:p>
            <a:pPr marL="596646" indent="-514350">
              <a:buFont typeface="+mj-lt"/>
              <a:buAutoNum type="arabicPeriod"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Физкультурно-оздоровительные, приобщение детей к здоровому образу жизни.</a:t>
            </a:r>
          </a:p>
          <a:p>
            <a:pPr marL="596646" indent="-514350">
              <a:buFont typeface="+mj-lt"/>
              <a:buAutoNum type="arabicPeriod"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Технология обеспечения социально-психологического благополучия ребенка.</a:t>
            </a:r>
          </a:p>
          <a:p>
            <a:pPr marL="596646" indent="-514350">
              <a:buFont typeface="+mj-lt"/>
              <a:buAutoNum type="arabicPeriod"/>
            </a:pP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Здоровьесбережения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здоровьеобогащения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педагогов ДОУ.</a:t>
            </a:r>
          </a:p>
          <a:p>
            <a:pPr marL="596646" indent="-514350">
              <a:buFont typeface="+mj-lt"/>
              <a:buAutoNum type="arabicPeriod"/>
            </a:pP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Валеологическое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просвещение родителей 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21429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Классификация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технологий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6571" y="0"/>
            <a:ext cx="947057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395536" y="214290"/>
            <a:ext cx="85689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Психолого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педогогическое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обоснование </a:t>
            </a:r>
            <a:endParaRPr lang="ru-RU" sz="8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6571" y="0"/>
            <a:ext cx="947057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Скругленный прямоугольник 4"/>
          <p:cNvSpPr/>
          <p:nvPr/>
        </p:nvSpPr>
        <p:spPr>
          <a:xfrm>
            <a:off x="357158" y="1000108"/>
            <a:ext cx="8501092" cy="5669252"/>
          </a:xfrm>
          <a:prstGeom prst="roundRect">
            <a:avLst/>
          </a:prstGeom>
          <a:solidFill>
            <a:schemeClr val="bg2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altLang="ru-RU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Здоровьесберегающие</a:t>
            </a:r>
            <a:r>
              <a:rPr lang="ru-RU" alt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</a:t>
            </a:r>
          </a:p>
          <a:p>
            <a:pPr algn="ctr"/>
            <a:r>
              <a:rPr lang="ru-RU" alt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целостная </a:t>
            </a:r>
            <a:r>
              <a:rPr lang="ru-RU" alt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</a:t>
            </a:r>
            <a:r>
              <a:rPr lang="ru-RU" alt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</a:t>
            </a:r>
            <a:r>
              <a:rPr lang="ru-RU" alt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  <a:p>
            <a:pPr algn="ctr"/>
            <a:r>
              <a:rPr lang="ru-RU" alt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оздоровительных, коррекционных</a:t>
            </a:r>
          </a:p>
          <a:p>
            <a:pPr algn="ctr"/>
            <a:r>
              <a:rPr lang="ru-RU" alt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профилактических  мер</a:t>
            </a:r>
          </a:p>
          <a:p>
            <a:pPr algn="ctr"/>
            <a:r>
              <a:rPr lang="ru-RU" alt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осуществляются</a:t>
            </a:r>
          </a:p>
          <a:p>
            <a:pPr algn="ctr"/>
            <a:r>
              <a:rPr lang="ru-RU" alt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</a:t>
            </a:r>
            <a:r>
              <a:rPr lang="ru-RU" alt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взаимодействия</a:t>
            </a:r>
          </a:p>
          <a:p>
            <a:pPr algn="ctr"/>
            <a:endParaRPr lang="ru-RU" alt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sz="28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altLang="ru-RU" sz="28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alt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 algn="ctr"/>
            <a:endParaRPr lang="ru-RU" alt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3287227">
            <a:off x="6445579" y="3873413"/>
            <a:ext cx="934829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4408714" y="3598181"/>
            <a:ext cx="484632" cy="83893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 rot="2580756">
            <a:off x="1744237" y="356844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ятно 1 12"/>
          <p:cNvSpPr/>
          <p:nvPr/>
        </p:nvSpPr>
        <p:spPr>
          <a:xfrm>
            <a:off x="539552" y="4437112"/>
            <a:ext cx="2232248" cy="211608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Ребенок и педагог </a:t>
            </a:r>
            <a:endParaRPr lang="ru-RU" dirty="0"/>
          </a:p>
        </p:txBody>
      </p:sp>
      <p:sp>
        <p:nvSpPr>
          <p:cNvPr id="14" name="Пятно 1 13"/>
          <p:cNvSpPr/>
          <p:nvPr/>
        </p:nvSpPr>
        <p:spPr>
          <a:xfrm>
            <a:off x="2954194" y="4437112"/>
            <a:ext cx="2697925" cy="211608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Ребенок и родители </a:t>
            </a:r>
            <a:endParaRPr lang="ru-RU" dirty="0"/>
          </a:p>
        </p:txBody>
      </p:sp>
      <p:sp>
        <p:nvSpPr>
          <p:cNvPr id="15" name="Пятно 1 14"/>
          <p:cNvSpPr/>
          <p:nvPr/>
        </p:nvSpPr>
        <p:spPr>
          <a:xfrm>
            <a:off x="5834513" y="4293096"/>
            <a:ext cx="2952329" cy="208823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Ребенок и доктор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Скругленный прямоугольник 4"/>
          <p:cNvSpPr/>
          <p:nvPr/>
        </p:nvSpPr>
        <p:spPr>
          <a:xfrm>
            <a:off x="285720" y="357166"/>
            <a:ext cx="8572530" cy="3286148"/>
          </a:xfrm>
          <a:prstGeom prst="roundRect">
            <a:avLst/>
          </a:prstGeom>
          <a:solidFill>
            <a:schemeClr val="bg2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мониторинга здоровья дошкольников 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и контроль питания детей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профилактических мероприятий в детском саду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Закаливание и физическое развитие дошкольников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контроля и помощь в обеспечений требований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СанПиНов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здоровьесберегающей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среды  в ДОУ</a:t>
            </a:r>
          </a:p>
        </p:txBody>
      </p:sp>
      <p:pic>
        <p:nvPicPr>
          <p:cNvPr id="6" name="Рисунок 4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428596" y="3696893"/>
            <a:ext cx="4000528" cy="30003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2" descr="d:\Desktop\спортивный центр\SAM_1498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072066" y="3929066"/>
            <a:ext cx="3620731" cy="26003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6571" y="0"/>
            <a:ext cx="947057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Скругленный прямоугольник 4"/>
          <p:cNvSpPr/>
          <p:nvPr/>
        </p:nvSpPr>
        <p:spPr>
          <a:xfrm>
            <a:off x="357158" y="1142984"/>
            <a:ext cx="8501122" cy="2071702"/>
          </a:xfrm>
          <a:prstGeom prst="roundRect">
            <a:avLst/>
          </a:prstGeom>
          <a:solidFill>
            <a:schemeClr val="bg2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/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Технологии, направленные на развитие физических качеств и двигательной активности детей, приобщение детей к здоровому образу жизни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214290"/>
            <a:ext cx="87154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Физкультурно-оздоровительные технологии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3643314"/>
            <a:ext cx="4071966" cy="2928959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357562"/>
            <a:ext cx="4341862" cy="3255236"/>
          </a:xfrm>
          <a:prstGeom prst="rect">
            <a:avLst/>
          </a:prstGeom>
          <a:noFill/>
          <a:ln w="28575">
            <a:solidFill>
              <a:srgbClr val="FFFF00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6571" y="0"/>
            <a:ext cx="947057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Скругленный прямоугольник 4"/>
          <p:cNvSpPr/>
          <p:nvPr/>
        </p:nvSpPr>
        <p:spPr>
          <a:xfrm>
            <a:off x="357158" y="214290"/>
            <a:ext cx="8501092" cy="6357982"/>
          </a:xfrm>
          <a:prstGeom prst="roundRect">
            <a:avLst/>
          </a:prstGeom>
          <a:solidFill>
            <a:schemeClr val="bg2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Утренняя гимнастика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Гимнастика для глаз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Пальчиковая гимнастика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Динамическая гимнастика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Дыхательная гимнастика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Бодрящая гимнастика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Динамическая пауза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Массаж и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самомассаж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Профилактика плоскостопии и формирование правильной осанки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Двигательные оздоровительные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физминутки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Самостоятельная двигательная деятельность детей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Валеологическое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развитие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Подвижные и спортивные игры 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Физическая культура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10762"/>
            <a:ext cx="4143404" cy="3107208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6571" y="0"/>
            <a:ext cx="947057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Скругленный прямоугольник 4"/>
          <p:cNvSpPr/>
          <p:nvPr/>
        </p:nvSpPr>
        <p:spPr>
          <a:xfrm>
            <a:off x="357158" y="1214422"/>
            <a:ext cx="8501092" cy="2357454"/>
          </a:xfrm>
          <a:prstGeom prst="roundRect">
            <a:avLst/>
          </a:prstGeom>
          <a:solidFill>
            <a:schemeClr val="bg2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 typeface="Wingdings" pitchFamily="2" charset="2"/>
              <a:buChar char="v"/>
            </a:pPr>
            <a:r>
              <a:rPr lang="ru-RU" dirty="0" smtClean="0"/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Технологии, обеспечивающие эмоциональный комфорт и хорошее психологическое самочувствие ребенка в процессе общения со сверстниками и взрослыми в детском саду и дома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Технология психолого-педагогического сопровождения развития ребенка (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Психогимнастика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песочная терапия)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14291"/>
            <a:ext cx="89297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Технология обеспечения социально-психологического благополучия ребенка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24" y="3714752"/>
            <a:ext cx="4393436" cy="2928958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C:\Users\Администратор\Desktop\IMG_7813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40" y="3357562"/>
            <a:ext cx="2214578" cy="33218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6571" y="0"/>
            <a:ext cx="947057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Скругленный прямоугольник 4"/>
          <p:cNvSpPr/>
          <p:nvPr/>
        </p:nvSpPr>
        <p:spPr>
          <a:xfrm>
            <a:off x="357158" y="1071546"/>
            <a:ext cx="8501092" cy="2214578"/>
          </a:xfrm>
          <a:prstGeom prst="roundRect">
            <a:avLst/>
          </a:prstGeom>
          <a:solidFill>
            <a:schemeClr val="bg2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 smtClean="0"/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Технологии, направленные на развитие культуры здоровья педагогов в том числе культуры профессионального здоровья, развития потребностей здорового образа жизни 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0" y="274638"/>
            <a:ext cx="9144000" cy="796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Здоровьесбережение</a:t>
            </a:r>
            <a:r>
              <a:rPr kumimoji="0" lang="ru-RU" sz="1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и </a:t>
            </a:r>
            <a:r>
              <a:rPr kumimoji="0" lang="ru-RU" sz="11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здоровьеобогащение</a:t>
            </a:r>
            <a:r>
              <a:rPr kumimoji="0" lang="ru-RU" sz="1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педагогов ДОУ</a:t>
            </a: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285" y="3429000"/>
            <a:ext cx="4538477" cy="3143272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6571" y="0"/>
            <a:ext cx="947057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Скругленный прямоугольник 4"/>
          <p:cNvSpPr/>
          <p:nvPr/>
        </p:nvSpPr>
        <p:spPr>
          <a:xfrm>
            <a:off x="214282" y="1214422"/>
            <a:ext cx="8643968" cy="2357454"/>
          </a:xfrm>
          <a:prstGeom prst="roundRect">
            <a:avLst/>
          </a:prstGeom>
          <a:solidFill>
            <a:schemeClr val="bg2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Папки-передвижки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Круглые столы по вопросам 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Беседы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Нетрадиционные формы работы с родителями (экскурсии)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Практические показы (практикум)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Личный пример педагога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0" y="274638"/>
            <a:ext cx="8933688" cy="796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1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Валеологическое</a:t>
            </a:r>
            <a:r>
              <a:rPr kumimoji="0" lang="ru-RU" sz="7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просвещение родителей </a:t>
            </a: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857884" y="4551330"/>
            <a:ext cx="3087753" cy="20923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6" name="Picture 4" descr="d:\Desktop\IMG_8299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000364" y="4214818"/>
            <a:ext cx="3226957" cy="22145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0" y="3643314"/>
            <a:ext cx="3357586" cy="25994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57158" y="428604"/>
            <a:ext cx="8501092" cy="6000792"/>
          </a:xfrm>
          <a:prstGeom prst="roundRect">
            <a:avLst/>
          </a:prstGeom>
          <a:solidFill>
            <a:schemeClr val="bg2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6571" y="0"/>
            <a:ext cx="947057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165303"/>
          </a:xfrm>
        </p:spPr>
        <p:txBody>
          <a:bodyPr>
            <a:noAutofit/>
          </a:bodyPr>
          <a:lstStyle/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собенности осуществления программы </a:t>
            </a:r>
            <a:r>
              <a:rPr lang="ru-RU" b="1" i="1" dirty="0"/>
              <a:t>«Здоровый дошкольник» </a:t>
            </a:r>
            <a:r>
              <a:rPr lang="ru-RU" b="1" i="1" dirty="0" smtClean="0"/>
              <a:t>Ю.М</a:t>
            </a:r>
            <a:r>
              <a:rPr lang="ru-RU" b="1" i="1" dirty="0"/>
              <a:t>. </a:t>
            </a:r>
            <a:r>
              <a:rPr lang="ru-RU" b="1" i="1" dirty="0" err="1" smtClean="0"/>
              <a:t>Змановский</a:t>
            </a:r>
            <a:r>
              <a:rPr lang="ru-RU" sz="3200" i="1" dirty="0"/>
              <a:t/>
            </a:r>
            <a:br>
              <a:rPr lang="ru-RU" sz="3200" i="1" dirty="0"/>
            </a:br>
            <a:endParaRPr lang="ru-RU" sz="32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6571" y="0"/>
            <a:ext cx="947057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Скругленный прямоугольник 4"/>
          <p:cNvSpPr/>
          <p:nvPr/>
        </p:nvSpPr>
        <p:spPr>
          <a:xfrm>
            <a:off x="357158" y="116632"/>
            <a:ext cx="8501092" cy="6624736"/>
          </a:xfrm>
          <a:prstGeom prst="roundRect">
            <a:avLst/>
          </a:prstGeom>
          <a:solidFill>
            <a:schemeClr val="bg2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252095" algn="just"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Программа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«Здоровый дошкольник» посвящена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проблемам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воспитательно-оздоровительной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работы в дошкольных учреждениях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252095" algn="just"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Основные отличительные особенности программы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indent="252095" algn="just">
              <a:spcAft>
                <a:spcPts val="0"/>
              </a:spcAft>
            </a:pP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Выноска-облако 3"/>
          <p:cNvSpPr/>
          <p:nvPr/>
        </p:nvSpPr>
        <p:spPr>
          <a:xfrm>
            <a:off x="179512" y="1844824"/>
            <a:ext cx="3463794" cy="244143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Реализация программы носит преимущественно индивидуально-дифференцированный </a:t>
            </a:r>
            <a:r>
              <a:rPr lang="ru-RU" dirty="0" smtClean="0"/>
              <a:t>характер</a:t>
            </a:r>
            <a:r>
              <a:rPr lang="ru-RU" dirty="0"/>
              <a:t>.</a:t>
            </a:r>
          </a:p>
        </p:txBody>
      </p:sp>
      <p:sp>
        <p:nvSpPr>
          <p:cNvPr id="8" name="Выноска-облако 7"/>
          <p:cNvSpPr/>
          <p:nvPr/>
        </p:nvSpPr>
        <p:spPr>
          <a:xfrm>
            <a:off x="4821728" y="1921890"/>
            <a:ext cx="3494687" cy="196199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Наличие физиологического обоснования в каждом </a:t>
            </a:r>
            <a:r>
              <a:rPr lang="ru-RU" dirty="0" smtClean="0"/>
              <a:t>разделе </a:t>
            </a:r>
            <a:r>
              <a:rPr lang="ru-RU" dirty="0"/>
              <a:t>программы </a:t>
            </a:r>
          </a:p>
        </p:txBody>
      </p:sp>
      <p:sp>
        <p:nvSpPr>
          <p:cNvPr id="9" name="Выноска-облако 8"/>
          <p:cNvSpPr/>
          <p:nvPr/>
        </p:nvSpPr>
        <p:spPr>
          <a:xfrm>
            <a:off x="1475657" y="4118992"/>
            <a:ext cx="3776464" cy="2444999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cs typeface="Times New Roman" panose="02020603050405020304" pitchFamily="18" charset="0"/>
              </a:rPr>
              <a:t>Данная программа может применяться в любом ДОУ благодаря методов, отсутствию необходимости в приобретении дорогостоящей аппаратуры</a:t>
            </a:r>
          </a:p>
        </p:txBody>
      </p:sp>
      <p:sp>
        <p:nvSpPr>
          <p:cNvPr id="10" name="Выноска-облако 9"/>
          <p:cNvSpPr/>
          <p:nvPr/>
        </p:nvSpPr>
        <p:spPr>
          <a:xfrm>
            <a:off x="5572132" y="3857628"/>
            <a:ext cx="3278138" cy="2563471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 ряде разделов программы предусмотрен учет </a:t>
            </a:r>
            <a:r>
              <a:rPr lang="ru-RU" dirty="0" err="1"/>
              <a:t>климато</a:t>
            </a:r>
            <a:r>
              <a:rPr lang="ru-RU" dirty="0"/>
              <a:t>-географических и экологических особенностей региона.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6571" y="0"/>
            <a:ext cx="9470571" cy="6858000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357158" y="1071546"/>
            <a:ext cx="8501092" cy="5357850"/>
          </a:xfrm>
          <a:prstGeom prst="roundRect">
            <a:avLst/>
          </a:prstGeom>
          <a:solidFill>
            <a:schemeClr val="bg2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4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Вывод </a:t>
            </a:r>
            <a:endParaRPr 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систему физкультурно- оздоровительной работы в детском образовательном учреждении необходимо включать различные формы занятий физическими упражнениями; утреннюю гимнастику, физкультурные занятия, подвижные игры и упражнения на свежем воздухе, элементы спортивных игр, гимнастику после дневного сна, бодрящую гимнастику, физкультурные досуги, праздники, дни здоровья, посещение детских спортивных 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секций.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357166"/>
            <a:ext cx="83582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27751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6571" y="0"/>
            <a:ext cx="9470571" cy="6858000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357158" y="1071546"/>
            <a:ext cx="8501092" cy="5357850"/>
          </a:xfrm>
          <a:prstGeom prst="roundRect">
            <a:avLst/>
          </a:prstGeom>
          <a:solidFill>
            <a:schemeClr val="bg2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http://doshvozrast.ru/ozdorov/ozdorovlenie10.htm «Создание условий для сохранения здоровья воспитанников ДОУ»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http://www.trunsun.edusite.ru/p47aa1.html «Создание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здоровьесберегающей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среды в условиях детского сада»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http://www.noav.ru/?p=410 «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Здоровьесберегающие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технологии в дошкольном и школьном образовании»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357166"/>
            <a:ext cx="83582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Библеографический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список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6571" y="0"/>
            <a:ext cx="9470571" cy="6858000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357158" y="428604"/>
            <a:ext cx="8501092" cy="4071966"/>
          </a:xfrm>
          <a:prstGeom prst="roundRect">
            <a:avLst/>
          </a:prstGeom>
          <a:solidFill>
            <a:schemeClr val="bg2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Вопросы для самоанализа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Какие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физкультурно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оздоровительные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технологии вы  знаете?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Программа </a:t>
            </a:r>
            <a:r>
              <a:rPr lang="ru-RU" sz="2000" dirty="0" smtClean="0">
                <a:solidFill>
                  <a:schemeClr val="tx1"/>
                </a:solidFill>
              </a:rPr>
              <a:t>Ю.М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r>
              <a:rPr lang="ru-RU" sz="2000" dirty="0" err="1" smtClean="0">
                <a:solidFill>
                  <a:schemeClr val="tx1"/>
                </a:solidFill>
              </a:rPr>
              <a:t>Змановского</a:t>
            </a:r>
            <a:r>
              <a:rPr lang="ru-RU" sz="2000" dirty="0" smtClean="0">
                <a:solidFill>
                  <a:schemeClr val="tx1"/>
                </a:solidFill>
              </a:rPr>
              <a:t>  «Здоровый дошкольник» сколько разделов в программе</a:t>
            </a:r>
            <a:endParaRPr lang="ru-RU" sz="20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Picture 2" descr="http://www.dou1781.ru/wp-content/uploads/clip_image00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496" y="3429000"/>
            <a:ext cx="4971631" cy="32303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6571" y="0"/>
            <a:ext cx="947057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Скругленный прямоугольник 4"/>
          <p:cNvSpPr/>
          <p:nvPr/>
        </p:nvSpPr>
        <p:spPr>
          <a:xfrm>
            <a:off x="357158" y="116632"/>
            <a:ext cx="8501092" cy="6624736"/>
          </a:xfrm>
          <a:prstGeom prst="roundRect">
            <a:avLst/>
          </a:prstGeom>
          <a:solidFill>
            <a:schemeClr val="bg2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252095" algn="just"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ctr">
              <a:spcAft>
                <a:spcPts val="0"/>
              </a:spcAft>
            </a:pP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Программа состоит из трех разделов 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52095" algn="just">
              <a:spcAft>
                <a:spcPts val="0"/>
              </a:spcAft>
            </a:pP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827584" y="980728"/>
            <a:ext cx="7630616" cy="20189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bg1"/>
                </a:solidFill>
              </a:rPr>
              <a:t>О</a:t>
            </a:r>
            <a:r>
              <a:rPr lang="ru-RU" dirty="0" smtClean="0">
                <a:solidFill>
                  <a:schemeClr val="bg1"/>
                </a:solidFill>
              </a:rPr>
              <a:t>пределяются </a:t>
            </a:r>
            <a:r>
              <a:rPr lang="ru-RU" dirty="0">
                <a:solidFill>
                  <a:schemeClr val="bg1"/>
                </a:solidFill>
              </a:rPr>
              <a:t>исходные показатели </a:t>
            </a:r>
            <a:r>
              <a:rPr lang="ru-RU" dirty="0" smtClean="0">
                <a:solidFill>
                  <a:schemeClr val="bg1"/>
                </a:solidFill>
              </a:rPr>
              <a:t>состояния </a:t>
            </a:r>
            <a:r>
              <a:rPr lang="ru-RU" dirty="0">
                <a:solidFill>
                  <a:schemeClr val="bg1"/>
                </a:solidFill>
              </a:rPr>
              <a:t>здоровья и психического развития детей. В </a:t>
            </a:r>
            <a:r>
              <a:rPr lang="ru-RU" dirty="0" smtClean="0">
                <a:solidFill>
                  <a:schemeClr val="bg1"/>
                </a:solidFill>
              </a:rPr>
              <a:t>диагностический </a:t>
            </a:r>
            <a:r>
              <a:rPr lang="ru-RU" dirty="0">
                <a:solidFill>
                  <a:schemeClr val="bg1"/>
                </a:solidFill>
              </a:rPr>
              <a:t>комплекс включена оценка уровня </a:t>
            </a:r>
            <a:r>
              <a:rPr lang="ru-RU" dirty="0" err="1">
                <a:solidFill>
                  <a:schemeClr val="bg1"/>
                </a:solidFill>
              </a:rPr>
              <a:t>сформированности</a:t>
            </a:r>
            <a:r>
              <a:rPr lang="ru-RU" dirty="0">
                <a:solidFill>
                  <a:schemeClr val="bg1"/>
                </a:solidFill>
              </a:rPr>
              <a:t> двигательной подготовленности и физического развития, учет </a:t>
            </a:r>
            <a:r>
              <a:rPr lang="ru-RU" dirty="0" smtClean="0">
                <a:solidFill>
                  <a:schemeClr val="bg1"/>
                </a:solidFill>
              </a:rPr>
              <a:t>поведенческих, </a:t>
            </a:r>
            <a:r>
              <a:rPr lang="ru-RU" dirty="0">
                <a:solidFill>
                  <a:schemeClr val="bg1"/>
                </a:solidFill>
              </a:rPr>
              <a:t>личностных характеристик , определение групп </a:t>
            </a:r>
            <a:r>
              <a:rPr lang="ru-RU" dirty="0" smtClean="0">
                <a:solidFill>
                  <a:schemeClr val="bg1"/>
                </a:solidFill>
              </a:rPr>
              <a:t>здоровья</a:t>
            </a:r>
            <a:r>
              <a:rPr lang="ru-RU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1" name="Горизонтальный свиток 10"/>
          <p:cNvSpPr/>
          <p:nvPr/>
        </p:nvSpPr>
        <p:spPr>
          <a:xfrm>
            <a:off x="827584" y="2999656"/>
            <a:ext cx="7630616" cy="186950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/>
              <a:t>Во втором разделе </a:t>
            </a:r>
            <a:r>
              <a:rPr lang="ru-RU" dirty="0"/>
              <a:t>представлена рациональная </a:t>
            </a:r>
            <a:r>
              <a:rPr lang="ru-RU" dirty="0" smtClean="0"/>
              <a:t>организация </a:t>
            </a:r>
            <a:r>
              <a:rPr lang="ru-RU" dirty="0"/>
              <a:t>двигательной </a:t>
            </a:r>
            <a:r>
              <a:rPr lang="ru-RU" dirty="0" smtClean="0"/>
              <a:t>деятельности.</a:t>
            </a:r>
            <a:r>
              <a:rPr lang="ru-RU" dirty="0"/>
              <a:t> </a:t>
            </a:r>
            <a:r>
              <a:rPr lang="ru-RU" dirty="0" smtClean="0"/>
              <a:t>Представлены </a:t>
            </a:r>
            <a:r>
              <a:rPr lang="ru-RU" dirty="0"/>
              <a:t>основные </a:t>
            </a:r>
            <a:r>
              <a:rPr lang="ru-RU" dirty="0" smtClean="0"/>
              <a:t>требования </a:t>
            </a:r>
            <a:r>
              <a:rPr lang="ru-RU" dirty="0"/>
              <a:t>к занятиям, способы организации детей на занятии, вариативное содержание занятий, включающее несколько подвижных </a:t>
            </a:r>
            <a:r>
              <a:rPr lang="ru-RU" dirty="0" smtClean="0"/>
              <a:t>игр</a:t>
            </a:r>
            <a:endParaRPr lang="ru-RU" dirty="0"/>
          </a:p>
        </p:txBody>
      </p:sp>
      <p:sp>
        <p:nvSpPr>
          <p:cNvPr id="12" name="Горизонтальный свиток 11"/>
          <p:cNvSpPr/>
          <p:nvPr/>
        </p:nvSpPr>
        <p:spPr>
          <a:xfrm>
            <a:off x="827584" y="4985792"/>
            <a:ext cx="7630616" cy="165791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/>
              <a:t>В третьем разделе </a:t>
            </a:r>
            <a:r>
              <a:rPr lang="ru-RU" dirty="0"/>
              <a:t>описана система эффективного </a:t>
            </a:r>
            <a:r>
              <a:rPr lang="ru-RU" dirty="0" smtClean="0"/>
              <a:t>закаливания </a:t>
            </a:r>
            <a:r>
              <a:rPr lang="ru-RU" dirty="0"/>
              <a:t>детей. Обязательными условиями его являются: </a:t>
            </a:r>
            <a:r>
              <a:rPr lang="ru-RU" dirty="0" smtClean="0"/>
              <a:t>правильное </a:t>
            </a:r>
            <a:r>
              <a:rPr lang="ru-RU" dirty="0"/>
              <a:t>использование тепло защищающих свойств одежды и регулирование температуры воздуха в помещениях, хождение босиком. </a:t>
            </a:r>
          </a:p>
        </p:txBody>
      </p:sp>
    </p:spTree>
    <p:extLst>
      <p:ext uri="{BB962C8B-B14F-4D97-AF65-F5344CB8AC3E}">
        <p14:creationId xmlns="" xmlns:p14="http://schemas.microsoft.com/office/powerpoint/2010/main" val="3023701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6571" y="0"/>
            <a:ext cx="9470571" cy="6858000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357158" y="428604"/>
            <a:ext cx="8501092" cy="928694"/>
          </a:xfrm>
          <a:prstGeom prst="roundRect">
            <a:avLst/>
          </a:prstGeom>
          <a:solidFill>
            <a:schemeClr val="bg2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Что мы используем в ДОУ?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3" descr="обложк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1571612"/>
            <a:ext cx="3005227" cy="2000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4" descr="http://oshkole.ru/imagedb.php?t=pics&amp;i=3268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3857627"/>
            <a:ext cx="2595960" cy="27989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http://www.forchel.ru/uploads/posts/2011-05/1305723332_tit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69" y="4000504"/>
            <a:ext cx="2372423" cy="25479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ds229.ru/upload/iblock/549/549a0345e25e7ac6a75b3bf1105f9e3f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02" y="2285992"/>
            <a:ext cx="2304256" cy="24288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www.forchel.ru/uploads/posts/2010-12/1292602542_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7" y="1428736"/>
            <a:ext cx="3265041" cy="241234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AppData\Local\Temp\Rar$DI06.620\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326571" y="0"/>
            <a:ext cx="9470571" cy="6858000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357158" y="428604"/>
            <a:ext cx="8501092" cy="6000792"/>
          </a:xfrm>
          <a:prstGeom prst="roundRect">
            <a:avLst/>
          </a:prstGeom>
          <a:solidFill>
            <a:schemeClr val="bg2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CascadeUp">
              <a:avLst/>
            </a:prstTxWarp>
          </a:bodyPr>
          <a:lstStyle/>
          <a:p>
            <a:pPr algn="ctr">
              <a:defRPr/>
            </a:pPr>
            <a:r>
              <a:rPr lang="ru-RU" sz="6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 за  внимание!</a:t>
            </a:r>
            <a:endParaRPr lang="ru-RU" sz="6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</TotalTime>
  <Words>756</Words>
  <Application>Microsoft Office PowerPoint</Application>
  <PresentationFormat>Экран (4:3)</PresentationFormat>
  <Paragraphs>128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Особенности осуществления программы «Здоровый дошкольник» Ю.М. Змановский 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W7</cp:lastModifiedBy>
  <cp:revision>47</cp:revision>
  <dcterms:created xsi:type="dcterms:W3CDTF">2015-01-26T17:41:23Z</dcterms:created>
  <dcterms:modified xsi:type="dcterms:W3CDTF">2026-02-03T08:11:41Z</dcterms:modified>
</cp:coreProperties>
</file>