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85" d="100"/>
          <a:sy n="85" d="100"/>
        </p:scale>
        <p:origin x="-444" y="-8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8" name="Заголовок 7"/>
          <p:cNvSpPr>
            <a:spLocks noGrp="1"/>
          </p:cNvSpPr>
          <p:nvPr>
            <p:ph type="ctrTitle"/>
          </p:nvPr>
        </p:nvSpPr>
        <p:spPr>
          <a:xfrm>
            <a:off x="422030" y="1371600"/>
            <a:ext cx="8229600" cy="18288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ru-RU" smtClean="0"/>
              <a:t>Образец заголовка</a:t>
            </a:r>
            <a:endParaRPr kumimoji="0" lang="en-US"/>
          </a:p>
        </p:txBody>
      </p:sp>
      <p:sp>
        <p:nvSpPr>
          <p:cNvPr id="28" name="Дата 27"/>
          <p:cNvSpPr>
            <a:spLocks noGrp="1"/>
          </p:cNvSpPr>
          <p:nvPr>
            <p:ph type="dt" sz="half" idx="10"/>
          </p:nvPr>
        </p:nvSpPr>
        <p:spPr/>
        <p:txBody>
          <a:bodyPr/>
          <a:lstStyle/>
          <a:p>
            <a:fld id="{66F04732-4399-4912-9ECF-A7CEC9A0D5EC}" type="datetimeFigureOut">
              <a:rPr lang="ru-RU" smtClean="0"/>
              <a:pPr/>
              <a:t>09.03.2021</a:t>
            </a:fld>
            <a:endParaRPr lang="ru-RU"/>
          </a:p>
        </p:txBody>
      </p:sp>
      <p:sp>
        <p:nvSpPr>
          <p:cNvPr id="17" name="Нижний колонтитул 16"/>
          <p:cNvSpPr>
            <a:spLocks noGrp="1"/>
          </p:cNvSpPr>
          <p:nvPr>
            <p:ph type="ftr" sz="quarter" idx="11"/>
          </p:nvPr>
        </p:nvSpPr>
        <p:spPr/>
        <p:txBody>
          <a:bodyPr/>
          <a:lstStyle/>
          <a:p>
            <a:endParaRPr lang="ru-RU"/>
          </a:p>
        </p:txBody>
      </p:sp>
      <p:sp>
        <p:nvSpPr>
          <p:cNvPr id="29" name="Номер слайда 28"/>
          <p:cNvSpPr>
            <a:spLocks noGrp="1"/>
          </p:cNvSpPr>
          <p:nvPr>
            <p:ph type="sldNum" sz="quarter" idx="12"/>
          </p:nvPr>
        </p:nvSpPr>
        <p:spPr/>
        <p:txBody>
          <a:bodyPr/>
          <a:lstStyle/>
          <a:p>
            <a:fld id="{E135DB8E-270E-4A3F-9020-D998C5450602}" type="slidenum">
              <a:rPr lang="ru-RU" smtClean="0"/>
              <a:pPr/>
              <a:t>‹#›</a:t>
            </a:fld>
            <a:endParaRPr lang="ru-RU"/>
          </a:p>
        </p:txBody>
      </p:sp>
      <p:sp>
        <p:nvSpPr>
          <p:cNvPr id="9" name="Подзаголовок 8"/>
          <p:cNvSpPr>
            <a:spLocks noGrp="1"/>
          </p:cNvSpPr>
          <p:nvPr>
            <p:ph type="subTitle" idx="1"/>
          </p:nvPr>
        </p:nvSpPr>
        <p:spPr>
          <a:xfrm>
            <a:off x="1371600" y="3331698"/>
            <a:ext cx="64008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66F04732-4399-4912-9ECF-A7CEC9A0D5EC}" type="datetimeFigureOut">
              <a:rPr lang="ru-RU" smtClean="0"/>
              <a:pPr/>
              <a:t>09.03.2021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E135DB8E-270E-4A3F-9020-D998C5450602}"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3">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600200" y="609600"/>
            <a:ext cx="7086600" cy="18288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1600200" y="2507786"/>
            <a:ext cx="7086600" cy="1509712"/>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66F04732-4399-4912-9ECF-A7CEC9A0D5EC}" type="datetimeFigureOut">
              <a:rPr lang="ru-RU" smtClean="0"/>
              <a:pPr/>
              <a:t>09.03.2021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a:xfrm>
            <a:off x="7924800" y="6416675"/>
            <a:ext cx="762000" cy="365125"/>
          </a:xfrm>
        </p:spPr>
        <p:txBody>
          <a:bodyPr/>
          <a:lstStyle/>
          <a:p>
            <a:fld id="{E135DB8E-270E-4A3F-9020-D998C5450602}"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66F04732-4399-4912-9ECF-A7CEC9A0D5EC}" type="datetimeFigureOut">
              <a:rPr lang="ru-RU" smtClean="0"/>
              <a:pPr/>
              <a:t>09.03.2021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E135DB8E-270E-4A3F-9020-D998C5450602}"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8229600" cy="1143000"/>
          </a:xfrm>
        </p:spPr>
        <p:txBody>
          <a:bodyPr anchor="ctr"/>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535112"/>
            <a:ext cx="4040188"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535112"/>
            <a:ext cx="4041775"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362200"/>
            <a:ext cx="4040188"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362200"/>
            <a:ext cx="4041775"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fld id="{66F04732-4399-4912-9ECF-A7CEC9A0D5EC}" type="datetimeFigureOut">
              <a:rPr lang="ru-RU" smtClean="0"/>
              <a:pPr/>
              <a:t>09.03.2021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E135DB8E-270E-4A3F-9020-D998C5450602}"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66F04732-4399-4912-9ECF-A7CEC9A0D5EC}" type="datetimeFigureOut">
              <a:rPr lang="ru-RU" smtClean="0"/>
              <a:pPr/>
              <a:t>09.03.2021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E135DB8E-270E-4A3F-9020-D998C5450602}"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66F04732-4399-4912-9ECF-A7CEC9A0D5EC}" type="datetimeFigureOut">
              <a:rPr lang="ru-RU" smtClean="0"/>
              <a:pPr/>
              <a:t>09.03.2021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E135DB8E-270E-4A3F-9020-D998C5450602}"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457200" y="1524000"/>
            <a:ext cx="3008313"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273050"/>
            <a:ext cx="5111750" cy="5853113"/>
          </a:xfrm>
        </p:spPr>
        <p:txBody>
          <a:bodyPr/>
          <a:lstStyle>
            <a:lvl1pPr>
              <a:defRPr sz="2600"/>
            </a:lvl1pPr>
            <a:lvl2pPr>
              <a:defRPr sz="2400"/>
            </a:lvl2pPr>
            <a:lvl3pPr>
              <a:defRPr sz="22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66F04732-4399-4912-9ECF-A7CEC9A0D5EC}" type="datetimeFigureOut">
              <a:rPr lang="ru-RU" smtClean="0"/>
              <a:pPr/>
              <a:t>09.03.2021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E135DB8E-270E-4A3F-9020-D998C5450602}"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828800" y="609600"/>
            <a:ext cx="5486400" cy="522288"/>
          </a:xfrm>
        </p:spPr>
        <p:txBody>
          <a:bodyPr lIns="45720" rIns="45720" bIns="0" anchor="b">
            <a:sp3d prstMaterial="softEdge"/>
          </a:bodyPr>
          <a:lstStyle>
            <a:lvl1pPr algn="ctr">
              <a:buNone/>
              <a:defRPr sz="2000" b="1"/>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1828800" y="1831975"/>
            <a:ext cx="54864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ru-RU" smtClean="0">
                <a:solidFill>
                  <a:schemeClr val="lt1"/>
                </a:solidFill>
                <a:latin typeface="+mn-lt"/>
                <a:ea typeface="+mn-ea"/>
                <a:cs typeface="+mn-cs"/>
              </a:rPr>
              <a:t>Вставка рисунка</a:t>
            </a:r>
            <a:endParaRPr kumimoji="0" lang="en-US" dirty="0">
              <a:solidFill>
                <a:schemeClr val="lt1"/>
              </a:solidFill>
              <a:latin typeface="+mn-lt"/>
              <a:ea typeface="+mn-ea"/>
              <a:cs typeface="+mn-cs"/>
            </a:endParaRPr>
          </a:p>
        </p:txBody>
      </p:sp>
      <p:sp>
        <p:nvSpPr>
          <p:cNvPr id="4" name="Текст 3"/>
          <p:cNvSpPr>
            <a:spLocks noGrp="1"/>
          </p:cNvSpPr>
          <p:nvPr>
            <p:ph type="body" sz="half" idx="2"/>
          </p:nvPr>
        </p:nvSpPr>
        <p:spPr>
          <a:xfrm>
            <a:off x="1828800" y="1166787"/>
            <a:ext cx="5486400" cy="530352"/>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66F04732-4399-4912-9ECF-A7CEC9A0D5EC}" type="datetimeFigureOut">
              <a:rPr lang="ru-RU" smtClean="0"/>
              <a:pPr/>
              <a:t>09.03.2021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E135DB8E-270E-4A3F-9020-D998C5450602}"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66F04732-4399-4912-9ECF-A7CEC9A0D5EC}" type="datetimeFigureOut">
              <a:rPr lang="ru-RU" smtClean="0"/>
              <a:pPr/>
              <a:t>09.03.2021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E135DB8E-270E-4A3F-9020-D998C5450602}"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66F04732-4399-4912-9ECF-A7CEC9A0D5EC}" type="datetimeFigureOut">
              <a:rPr lang="ru-RU" smtClean="0"/>
              <a:pPr/>
              <a:t>09.03.2021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E135DB8E-270E-4A3F-9020-D998C5450602}"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2" name="Заголовок 21"/>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ru-RU" smtClean="0"/>
              <a:t>Образец заголовка</a:t>
            </a:r>
            <a:endParaRPr kumimoji="0" lang="en-US"/>
          </a:p>
        </p:txBody>
      </p:sp>
      <p:sp>
        <p:nvSpPr>
          <p:cNvPr id="13" name="Текст 12"/>
          <p:cNvSpPr>
            <a:spLocks noGrp="1"/>
          </p:cNvSpPr>
          <p:nvPr>
            <p:ph type="body" idx="1"/>
          </p:nvPr>
        </p:nvSpPr>
        <p:spPr>
          <a:xfrm>
            <a:off x="457200" y="1600200"/>
            <a:ext cx="8229600" cy="470916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a:off x="457200" y="6416675"/>
            <a:ext cx="2133600" cy="365125"/>
          </a:xfrm>
          <a:prstGeom prst="rect">
            <a:avLst/>
          </a:prstGeom>
        </p:spPr>
        <p:txBody>
          <a:bodyPr vert="horz" anchor="b"/>
          <a:lstStyle>
            <a:lvl1pPr algn="l" eaLnBrk="1" latinLnBrk="0" hangingPunct="1">
              <a:defRPr kumimoji="0" sz="1200">
                <a:solidFill>
                  <a:schemeClr val="tx1">
                    <a:shade val="50000"/>
                  </a:schemeClr>
                </a:solidFill>
              </a:defRPr>
            </a:lvl1pPr>
          </a:lstStyle>
          <a:p>
            <a:fld id="{66F04732-4399-4912-9ECF-A7CEC9A0D5EC}" type="datetimeFigureOut">
              <a:rPr lang="ru-RU" smtClean="0"/>
              <a:pPr/>
              <a:t>09.03.2021</a:t>
            </a:fld>
            <a:endParaRPr lang="ru-RU"/>
          </a:p>
        </p:txBody>
      </p:sp>
      <p:sp>
        <p:nvSpPr>
          <p:cNvPr id="3" name="Нижний колонтитул 2"/>
          <p:cNvSpPr>
            <a:spLocks noGrp="1"/>
          </p:cNvSpPr>
          <p:nvPr>
            <p:ph type="ftr" sz="quarter" idx="3"/>
          </p:nvPr>
        </p:nvSpPr>
        <p:spPr>
          <a:xfrm>
            <a:off x="3124200" y="6416675"/>
            <a:ext cx="2895600" cy="365125"/>
          </a:xfrm>
          <a:prstGeom prst="rect">
            <a:avLst/>
          </a:prstGeom>
        </p:spPr>
        <p:txBody>
          <a:bodyPr vert="horz" anchor="b"/>
          <a:lstStyle>
            <a:lvl1pPr algn="ctr" eaLnBrk="1" latinLnBrk="0" hangingPunct="1">
              <a:defRPr kumimoji="0" sz="1200">
                <a:solidFill>
                  <a:schemeClr val="tx1">
                    <a:shade val="50000"/>
                  </a:schemeClr>
                </a:solidFill>
              </a:defRPr>
            </a:lvl1pPr>
          </a:lstStyle>
          <a:p>
            <a:endParaRPr lang="ru-RU"/>
          </a:p>
        </p:txBody>
      </p:sp>
      <p:sp>
        <p:nvSpPr>
          <p:cNvPr id="23" name="Номер слайда 22"/>
          <p:cNvSpPr>
            <a:spLocks noGrp="1"/>
          </p:cNvSpPr>
          <p:nvPr>
            <p:ph type="sldNum" sz="quarter" idx="4"/>
          </p:nvPr>
        </p:nvSpPr>
        <p:spPr>
          <a:xfrm>
            <a:off x="7924800" y="6416675"/>
            <a:ext cx="762000" cy="365125"/>
          </a:xfrm>
          <a:prstGeom prst="rect">
            <a:avLst/>
          </a:prstGeom>
        </p:spPr>
        <p:txBody>
          <a:bodyPr vert="horz" lIns="0" rIns="0" anchor="b"/>
          <a:lstStyle>
            <a:lvl1pPr algn="r" eaLnBrk="1" latinLnBrk="0" hangingPunct="1">
              <a:defRPr kumimoji="0" sz="1200">
                <a:solidFill>
                  <a:schemeClr val="tx1">
                    <a:shade val="50000"/>
                  </a:schemeClr>
                </a:solidFill>
              </a:defRPr>
            </a:lvl1pPr>
          </a:lstStyle>
          <a:p>
            <a:fld id="{E135DB8E-270E-4A3F-9020-D998C5450602}" type="slidenum">
              <a:rPr lang="ru-RU" smtClean="0"/>
              <a:pPr/>
              <a:t>‹#›</a:t>
            </a:fld>
            <a:endParaRPr lang="ru-RU"/>
          </a:p>
        </p:txBody>
      </p:sp>
    </p:spTree>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hyperlink" Target="https://infourok.ru/go.html?href=https://azbyka.ru/biblia/"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6.gif"/><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422030" y="357166"/>
            <a:ext cx="8229600" cy="2214578"/>
          </a:xfrm>
        </p:spPr>
        <p:txBody>
          <a:bodyPr>
            <a:normAutofit fontScale="90000"/>
          </a:bodyPr>
          <a:lstStyle/>
          <a:p>
            <a:r>
              <a:rPr lang="ru-RU" sz="3200" dirty="0" smtClean="0">
                <a:solidFill>
                  <a:schemeClr val="bg1"/>
                </a:solidFill>
                <a:latin typeface="+mn-lt"/>
              </a:rPr>
              <a:t>Иконографические каноны русской православной церкви. Символизм православной иконы. Чудотворность иконы. </a:t>
            </a:r>
            <a:r>
              <a:rPr lang="ru-RU" sz="3200" dirty="0" err="1" smtClean="0">
                <a:solidFill>
                  <a:schemeClr val="bg1"/>
                </a:solidFill>
                <a:latin typeface="+mn-lt"/>
              </a:rPr>
              <a:t>Мироточение</a:t>
            </a:r>
            <a:r>
              <a:rPr lang="ru-RU" sz="3200" dirty="0" smtClean="0">
                <a:solidFill>
                  <a:schemeClr val="bg1"/>
                </a:solidFill>
                <a:latin typeface="+mn-lt"/>
              </a:rPr>
              <a:t>.</a:t>
            </a:r>
            <a:endParaRPr lang="ru-RU" sz="3200" dirty="0">
              <a:solidFill>
                <a:schemeClr val="bg1"/>
              </a:solidFill>
              <a:latin typeface="+mn-lt"/>
            </a:endParaRPr>
          </a:p>
        </p:txBody>
      </p:sp>
      <p:sp>
        <p:nvSpPr>
          <p:cNvPr id="3" name="Подзаголовок 2"/>
          <p:cNvSpPr>
            <a:spLocks noGrp="1"/>
          </p:cNvSpPr>
          <p:nvPr>
            <p:ph type="subTitle" idx="1"/>
          </p:nvPr>
        </p:nvSpPr>
        <p:spPr>
          <a:xfrm>
            <a:off x="4500562" y="2643182"/>
            <a:ext cx="4429156" cy="2441116"/>
          </a:xfrm>
        </p:spPr>
        <p:txBody>
          <a:bodyPr>
            <a:normAutofit/>
          </a:bodyPr>
          <a:lstStyle/>
          <a:p>
            <a:pPr algn="just"/>
            <a:endParaRPr lang="ru-RU" sz="1800" dirty="0" smtClean="0"/>
          </a:p>
          <a:p>
            <a:pPr algn="just"/>
            <a:endParaRPr lang="ru-RU" sz="1800" dirty="0" smtClean="0"/>
          </a:p>
          <a:p>
            <a:pPr algn="just"/>
            <a:r>
              <a:rPr lang="ru-RU" sz="1800" dirty="0" smtClean="0"/>
              <a:t>Подготовила: Маняхина Е.Ю.</a:t>
            </a:r>
            <a:endParaRPr lang="ru-RU" sz="1800" dirty="0"/>
          </a:p>
        </p:txBody>
      </p:sp>
      <p:pic>
        <p:nvPicPr>
          <p:cNvPr id="13314" name="Picture 2" descr="http://gazeta-leninsk.ru/wp-content/uploads/2015/10/ikona-827x1024.jpg"/>
          <p:cNvPicPr>
            <a:picLocks noChangeAspect="1" noChangeArrowheads="1"/>
          </p:cNvPicPr>
          <p:nvPr/>
        </p:nvPicPr>
        <p:blipFill>
          <a:blip r:embed="rId2" cstate="print"/>
          <a:srcRect/>
          <a:stretch>
            <a:fillRect/>
          </a:stretch>
        </p:blipFill>
        <p:spPr bwMode="auto">
          <a:xfrm>
            <a:off x="142844" y="2214554"/>
            <a:ext cx="2630474" cy="3257081"/>
          </a:xfrm>
          <a:prstGeom prst="rect">
            <a:avLst/>
          </a:prstGeom>
          <a:noFill/>
        </p:spPr>
      </p:pic>
      <p:pic>
        <p:nvPicPr>
          <p:cNvPr id="13316" name="Picture 4" descr="https://avatars.mds.yandex.net/get-zen_doc/22526/pub_5bc325349cc7e200a96d6c31_5bc325f9d1613800aa24b44a/scale_1200"/>
          <p:cNvPicPr>
            <a:picLocks noChangeAspect="1" noChangeArrowheads="1"/>
          </p:cNvPicPr>
          <p:nvPr/>
        </p:nvPicPr>
        <p:blipFill>
          <a:blip r:embed="rId3" cstate="print"/>
          <a:srcRect/>
          <a:stretch>
            <a:fillRect/>
          </a:stretch>
        </p:blipFill>
        <p:spPr bwMode="auto">
          <a:xfrm>
            <a:off x="3214678" y="3643314"/>
            <a:ext cx="2000264" cy="2830563"/>
          </a:xfrm>
          <a:prstGeom prst="rect">
            <a:avLst/>
          </a:prstGeom>
          <a:noFill/>
        </p:spPr>
      </p:pic>
      <p:pic>
        <p:nvPicPr>
          <p:cNvPr id="13318" name="Picture 6" descr="https://rayskiyepodarki.ru/d/rti-985_enl.jpg"/>
          <p:cNvPicPr>
            <a:picLocks noChangeAspect="1" noChangeArrowheads="1"/>
          </p:cNvPicPr>
          <p:nvPr/>
        </p:nvPicPr>
        <p:blipFill>
          <a:blip r:embed="rId4" cstate="print"/>
          <a:srcRect/>
          <a:stretch>
            <a:fillRect/>
          </a:stretch>
        </p:blipFill>
        <p:spPr bwMode="auto">
          <a:xfrm>
            <a:off x="5715008" y="3952337"/>
            <a:ext cx="2389137" cy="2905663"/>
          </a:xfrm>
          <a:prstGeom prst="rect">
            <a:avLst/>
          </a:prstGeom>
          <a:noFill/>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r>
              <a:rPr lang="ru-RU" dirty="0" smtClean="0">
                <a:solidFill>
                  <a:schemeClr val="bg1"/>
                </a:solidFill>
              </a:rPr>
              <a:t>Цель урока: </a:t>
            </a:r>
            <a:r>
              <a:rPr lang="ru-RU" sz="1800" dirty="0" smtClean="0">
                <a:solidFill>
                  <a:schemeClr val="bg1"/>
                </a:solidFill>
              </a:rPr>
              <a:t>познакомить обучающихся с  историей появления Иконографического канона, основными приемами написания икон, символами иконы, понятиями «чудотворность» и «</a:t>
            </a:r>
            <a:r>
              <a:rPr lang="ru-RU" sz="1800" dirty="0" err="1" smtClean="0">
                <a:solidFill>
                  <a:schemeClr val="bg1"/>
                </a:solidFill>
              </a:rPr>
              <a:t>мироточения</a:t>
            </a:r>
            <a:r>
              <a:rPr lang="ru-RU" sz="1800" dirty="0" smtClean="0">
                <a:solidFill>
                  <a:schemeClr val="bg1"/>
                </a:solidFill>
              </a:rPr>
              <a:t>» икон.</a:t>
            </a:r>
          </a:p>
          <a:p>
            <a:endParaRPr lang="ru-RU" sz="1800" dirty="0" smtClean="0">
              <a:solidFill>
                <a:schemeClr val="bg1"/>
              </a:solidFill>
            </a:endParaRPr>
          </a:p>
          <a:p>
            <a:r>
              <a:rPr lang="ru-RU" dirty="0" smtClean="0">
                <a:solidFill>
                  <a:schemeClr val="bg1"/>
                </a:solidFill>
              </a:rPr>
              <a:t>Задачи урока:</a:t>
            </a:r>
          </a:p>
          <a:p>
            <a:r>
              <a:rPr lang="ru-RU" sz="1800" dirty="0" smtClean="0">
                <a:solidFill>
                  <a:schemeClr val="bg1"/>
                </a:solidFill>
              </a:rPr>
              <a:t>- воздействовать на духовный мир обучающихся через соприкосновение со святынями Христианства, пополнить знания о вере и иконе как неиссякаемых источниках душевных и физических сил человека;</a:t>
            </a:r>
          </a:p>
          <a:p>
            <a:r>
              <a:rPr lang="ru-RU" sz="1800" dirty="0" smtClean="0">
                <a:solidFill>
                  <a:schemeClr val="bg1"/>
                </a:solidFill>
              </a:rPr>
              <a:t>- формировать у обучающихся представление об иконе, иконографии, символизме икон, их чудотворности;</a:t>
            </a:r>
          </a:p>
          <a:p>
            <a:r>
              <a:rPr lang="ru-RU" sz="1800" dirty="0" smtClean="0">
                <a:solidFill>
                  <a:schemeClr val="bg1"/>
                </a:solidFill>
              </a:rPr>
              <a:t>- расширить кругозор обучающихся, обогатить их словарный запас;</a:t>
            </a:r>
          </a:p>
          <a:p>
            <a:r>
              <a:rPr lang="ru-RU" sz="1800" dirty="0" smtClean="0">
                <a:solidFill>
                  <a:schemeClr val="bg1"/>
                </a:solidFill>
              </a:rPr>
              <a:t>- Воспитывать любовь к родному краю, русским традициям и обычаям, умение видеть прекрасное и духовное.</a:t>
            </a:r>
          </a:p>
          <a:p>
            <a:endParaRPr lang="ru-RU" sz="1800" dirty="0" smtClean="0">
              <a:solidFill>
                <a:schemeClr val="bg1"/>
              </a:solidFill>
            </a:endParaRPr>
          </a:p>
          <a:p>
            <a:endParaRPr lang="ru-RU" sz="1800" dirty="0" smtClean="0">
              <a:solidFill>
                <a:schemeClr val="bg1"/>
              </a:solidFill>
            </a:endParaRPr>
          </a:p>
          <a:p>
            <a:endParaRPr lang="ru-RU" sz="1800" dirty="0" smtClean="0">
              <a:solidFill>
                <a:schemeClr val="bg1"/>
              </a:solidFill>
            </a:endParaRPr>
          </a:p>
          <a:p>
            <a:endParaRPr lang="ru-RU" sz="1800" dirty="0" smtClean="0">
              <a:solidFill>
                <a:schemeClr val="bg1"/>
              </a:solidFill>
            </a:endParaRPr>
          </a:p>
          <a:p>
            <a:endParaRPr lang="ru-RU" sz="1800" dirty="0" smtClean="0">
              <a:solidFill>
                <a:schemeClr val="bg1"/>
              </a:solidFill>
            </a:endParaRPr>
          </a:p>
          <a:p>
            <a:endParaRPr lang="ru-RU" sz="1800" dirty="0">
              <a:solidFill>
                <a:schemeClr val="bg1"/>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214810" y="274638"/>
            <a:ext cx="4471990" cy="5869006"/>
          </a:xfrm>
        </p:spPr>
        <p:txBody>
          <a:bodyPr>
            <a:normAutofit/>
          </a:bodyPr>
          <a:lstStyle/>
          <a:p>
            <a:pPr algn="just"/>
            <a:r>
              <a:rPr lang="ru-RU" sz="1800" dirty="0" smtClean="0">
                <a:solidFill>
                  <a:schemeClr val="bg1"/>
                </a:solidFill>
              </a:rPr>
              <a:t>Иконография – это «азбука церковного искусства»</a:t>
            </a:r>
            <a:br>
              <a:rPr lang="ru-RU" sz="1800" dirty="0" smtClean="0">
                <a:solidFill>
                  <a:schemeClr val="bg1"/>
                </a:solidFill>
              </a:rPr>
            </a:br>
            <a:r>
              <a:rPr lang="ru-RU" sz="1800" dirty="0" smtClean="0">
                <a:solidFill>
                  <a:schemeClr val="bg1"/>
                </a:solidFill>
              </a:rPr>
              <a:t>Икона (от греч. образ) – принятое Церковью и освященное изображение Христа, Богородицы, святых  и различных событий из священной и церковной истории.</a:t>
            </a:r>
            <a:endParaRPr lang="ru-RU" sz="1800" dirty="0">
              <a:solidFill>
                <a:schemeClr val="bg1"/>
              </a:solidFill>
            </a:endParaRPr>
          </a:p>
        </p:txBody>
      </p:sp>
      <p:pic>
        <p:nvPicPr>
          <p:cNvPr id="4" name="Содержимое 3" descr="икона.jpg"/>
          <p:cNvPicPr>
            <a:picLocks noGrp="1" noChangeAspect="1"/>
          </p:cNvPicPr>
          <p:nvPr>
            <p:ph idx="1"/>
          </p:nvPr>
        </p:nvPicPr>
        <p:blipFill>
          <a:blip r:embed="rId2"/>
          <a:stretch>
            <a:fillRect/>
          </a:stretch>
        </p:blipFill>
        <p:spPr>
          <a:xfrm>
            <a:off x="214282" y="1214422"/>
            <a:ext cx="3774668" cy="4708525"/>
          </a:xfr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Содержимое 3" descr="img4.jpg"/>
          <p:cNvPicPr>
            <a:picLocks noGrp="1" noChangeAspect="1"/>
          </p:cNvPicPr>
          <p:nvPr>
            <p:ph idx="1"/>
          </p:nvPr>
        </p:nvPicPr>
        <p:blipFill>
          <a:blip r:embed="rId2"/>
          <a:stretch>
            <a:fillRect/>
          </a:stretch>
        </p:blipFill>
        <p:spPr>
          <a:xfrm>
            <a:off x="285721" y="214290"/>
            <a:ext cx="8643998" cy="6429420"/>
          </a:xfr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pPr algn="just"/>
            <a:r>
              <a:rPr lang="ru-RU" dirty="0" smtClean="0">
                <a:solidFill>
                  <a:schemeClr val="bg1"/>
                </a:solidFill>
              </a:rPr>
              <a:t>Иконы пишутся по строго определенным правилам – канонам. </a:t>
            </a:r>
          </a:p>
          <a:p>
            <a:pPr algn="just"/>
            <a:r>
              <a:rPr lang="ru-RU" dirty="0" smtClean="0">
                <a:solidFill>
                  <a:srgbClr val="FF0000"/>
                </a:solidFill>
              </a:rPr>
              <a:t>Канон</a:t>
            </a:r>
            <a:r>
              <a:rPr lang="ru-RU" dirty="0" smtClean="0">
                <a:solidFill>
                  <a:schemeClr val="bg1"/>
                </a:solidFill>
              </a:rPr>
              <a:t> </a:t>
            </a:r>
            <a:r>
              <a:rPr lang="ru-RU" dirty="0" smtClean="0">
                <a:solidFill>
                  <a:srgbClr val="FF0000"/>
                </a:solidFill>
              </a:rPr>
              <a:t>- </a:t>
            </a:r>
            <a:r>
              <a:rPr lang="ru-RU" b="1" dirty="0" smtClean="0">
                <a:solidFill>
                  <a:schemeClr val="bg1"/>
                </a:solidFill>
              </a:rPr>
              <a:t>совокупность строго установленных правил и приемов для произведений искусства данного вида.</a:t>
            </a:r>
            <a:endParaRPr lang="ru-RU" dirty="0" smtClean="0">
              <a:solidFill>
                <a:schemeClr val="bg1"/>
              </a:solidFill>
            </a:endParaRPr>
          </a:p>
          <a:p>
            <a:pPr algn="just"/>
            <a:r>
              <a:rPr lang="ru-RU" dirty="0" smtClean="0">
                <a:solidFill>
                  <a:schemeClr val="bg1"/>
                </a:solidFill>
              </a:rPr>
              <a:t>Иконы пишутся красками (темперой или маслом) на доске, могут иметь оклад.</a:t>
            </a:r>
          </a:p>
          <a:p>
            <a:pPr algn="just"/>
            <a:r>
              <a:rPr lang="ru-RU" dirty="0" smtClean="0">
                <a:solidFill>
                  <a:schemeClr val="bg1"/>
                </a:solidFill>
              </a:rPr>
              <a:t>Язык иконы- символика цвета, жестов, изображаемых предметов.</a:t>
            </a:r>
          </a:p>
          <a:p>
            <a:endParaRPr lang="ru-RU" dirty="0" smtClean="0">
              <a:solidFill>
                <a:schemeClr val="bg1"/>
              </a:solidFill>
            </a:endParaRPr>
          </a:p>
          <a:p>
            <a:endParaRPr lang="ru-RU" dirty="0">
              <a:solidFill>
                <a:schemeClr val="bg1"/>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pPr algn="just">
              <a:buNone/>
            </a:pPr>
            <a:r>
              <a:rPr lang="ru-RU" b="1" dirty="0" smtClean="0">
                <a:solidFill>
                  <a:schemeClr val="bg1"/>
                </a:solidFill>
              </a:rPr>
              <a:t>		Иконография включает большой ряд сюжетов, взятых из Ветхого и Нового Заветов </a:t>
            </a:r>
            <a:r>
              <a:rPr lang="ru-RU" b="1" dirty="0" smtClean="0">
                <a:solidFill>
                  <a:schemeClr val="bg1"/>
                </a:solidFill>
                <a:hlinkClick r:id="rId2"/>
              </a:rPr>
              <a:t>Библии</a:t>
            </a:r>
            <a:r>
              <a:rPr lang="ru-RU" b="1" dirty="0" smtClean="0">
                <a:solidFill>
                  <a:schemeClr val="bg1"/>
                </a:solidFill>
              </a:rPr>
              <a:t>, богословских сочинений, житийной литературы, религиозной поэзии на темы основных христианских догматов, то есть канонов.</a:t>
            </a:r>
            <a:endParaRPr lang="ru-RU" dirty="0" smtClean="0">
              <a:solidFill>
                <a:schemeClr val="bg1"/>
              </a:solidFill>
            </a:endParaRPr>
          </a:p>
          <a:p>
            <a:pPr>
              <a:buNone/>
            </a:pPr>
            <a:endParaRPr lang="ru-RU"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just"/>
            <a:r>
              <a:rPr lang="ru-RU" sz="3600" dirty="0" smtClean="0">
                <a:solidFill>
                  <a:schemeClr val="bg1"/>
                </a:solidFill>
              </a:rPr>
              <a:t>Главные </a:t>
            </a:r>
            <a:r>
              <a:rPr lang="ru-RU" sz="3600" dirty="0" smtClean="0">
                <a:solidFill>
                  <a:srgbClr val="FF0000"/>
                </a:solidFill>
              </a:rPr>
              <a:t>канонические требования </a:t>
            </a:r>
            <a:r>
              <a:rPr lang="ru-RU" sz="3600" dirty="0" smtClean="0">
                <a:solidFill>
                  <a:schemeClr val="bg1"/>
                </a:solidFill>
              </a:rPr>
              <a:t>к иконографии:</a:t>
            </a:r>
            <a:endParaRPr lang="ru-RU" sz="3600" dirty="0">
              <a:solidFill>
                <a:schemeClr val="bg1"/>
              </a:solidFill>
            </a:endParaRPr>
          </a:p>
        </p:txBody>
      </p:sp>
      <p:sp>
        <p:nvSpPr>
          <p:cNvPr id="3" name="Содержимое 2"/>
          <p:cNvSpPr>
            <a:spLocks noGrp="1"/>
          </p:cNvSpPr>
          <p:nvPr>
            <p:ph idx="1"/>
          </p:nvPr>
        </p:nvSpPr>
        <p:spPr>
          <a:xfrm>
            <a:off x="4143372" y="1600200"/>
            <a:ext cx="4543428" cy="4709160"/>
          </a:xfrm>
        </p:spPr>
        <p:txBody>
          <a:bodyPr>
            <a:normAutofit fontScale="85000" lnSpcReduction="10000"/>
          </a:bodyPr>
          <a:lstStyle/>
          <a:p>
            <a:pPr algn="just"/>
            <a:r>
              <a:rPr lang="ru-RU" b="1" dirty="0" smtClean="0">
                <a:solidFill>
                  <a:srgbClr val="FF0000"/>
                </a:solidFill>
              </a:rPr>
              <a:t>1.</a:t>
            </a:r>
            <a:r>
              <a:rPr lang="ru-RU" b="1" dirty="0" smtClean="0">
                <a:solidFill>
                  <a:schemeClr val="bg1"/>
                </a:solidFill>
              </a:rPr>
              <a:t> образы на иконах должны подчеркивать их духовный, неземной, сверхъестественный характер, что достигалось своеобразной трактовкой головы и лица фигуры. В изображении на первый план выдвигались одухотворенность, спокойная созерцательность и внутреннее величие;</a:t>
            </a:r>
          </a:p>
          <a:p>
            <a:endParaRPr lang="ru-RU" dirty="0" smtClean="0">
              <a:solidFill>
                <a:schemeClr val="bg1"/>
              </a:solidFill>
            </a:endParaRPr>
          </a:p>
          <a:p>
            <a:endParaRPr lang="ru-RU" dirty="0"/>
          </a:p>
        </p:txBody>
      </p:sp>
      <p:pic>
        <p:nvPicPr>
          <p:cNvPr id="14338" name="Picture 2"/>
          <p:cNvPicPr>
            <a:picLocks noChangeAspect="1" noChangeArrowheads="1"/>
          </p:cNvPicPr>
          <p:nvPr/>
        </p:nvPicPr>
        <p:blipFill>
          <a:blip r:embed="rId2" cstate="print"/>
          <a:srcRect/>
          <a:stretch>
            <a:fillRect/>
          </a:stretch>
        </p:blipFill>
        <p:spPr bwMode="auto">
          <a:xfrm>
            <a:off x="357158" y="1571612"/>
            <a:ext cx="3531482" cy="4648120"/>
          </a:xfrm>
          <a:prstGeom prst="rect">
            <a:avLst/>
          </a:prstGeom>
          <a:noFill/>
          <a:ln w="9525">
            <a:noFill/>
            <a:miter lim="800000"/>
            <a:headEnd/>
            <a:tailEnd/>
          </a:ln>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sp>
        <p:nvSpPr>
          <p:cNvPr id="3" name="Содержимое 2"/>
          <p:cNvSpPr>
            <a:spLocks noGrp="1"/>
          </p:cNvSpPr>
          <p:nvPr>
            <p:ph idx="1"/>
          </p:nvPr>
        </p:nvSpPr>
        <p:spPr>
          <a:xfrm>
            <a:off x="4357686" y="1500174"/>
            <a:ext cx="4371948" cy="4709160"/>
          </a:xfrm>
        </p:spPr>
        <p:txBody>
          <a:bodyPr>
            <a:normAutofit fontScale="92500" lnSpcReduction="20000"/>
          </a:bodyPr>
          <a:lstStyle/>
          <a:p>
            <a:pPr algn="just"/>
            <a:r>
              <a:rPr lang="ru-RU" sz="2600" b="1" dirty="0" smtClean="0">
                <a:solidFill>
                  <a:srgbClr val="FF0000"/>
                </a:solidFill>
              </a:rPr>
              <a:t>2.</a:t>
            </a:r>
            <a:r>
              <a:rPr lang="ru-RU" sz="2600" b="1" dirty="0" smtClean="0">
                <a:solidFill>
                  <a:schemeClr val="bg1"/>
                </a:solidFill>
              </a:rPr>
              <a:t> поскольку сверхъестественный мир - это мир вечный, неизменяемый, фигуры библейских персонажей и святых на иконе должны изображаться неподвижными, статичными;</a:t>
            </a:r>
          </a:p>
          <a:p>
            <a:pPr algn="just"/>
            <a:r>
              <a:rPr lang="ru-RU" sz="2600" b="1" dirty="0" smtClean="0">
                <a:solidFill>
                  <a:srgbClr val="FF0000"/>
                </a:solidFill>
              </a:rPr>
              <a:t>3.</a:t>
            </a:r>
            <a:r>
              <a:rPr lang="ru-RU" sz="2600" b="1" dirty="0" smtClean="0">
                <a:solidFill>
                  <a:schemeClr val="bg1"/>
                </a:solidFill>
              </a:rPr>
              <a:t> икона предъявляла специфические требования к отображению пространства и времени.</a:t>
            </a:r>
            <a:endParaRPr lang="ru-RU" sz="2600" dirty="0" smtClean="0">
              <a:solidFill>
                <a:schemeClr val="bg1"/>
              </a:solidFill>
            </a:endParaRPr>
          </a:p>
          <a:p>
            <a:pPr algn="just"/>
            <a:endParaRPr lang="ru-RU" sz="2400" dirty="0" smtClean="0">
              <a:solidFill>
                <a:schemeClr val="bg1"/>
              </a:solidFill>
            </a:endParaRPr>
          </a:p>
          <a:p>
            <a:endParaRPr lang="ru-RU" dirty="0"/>
          </a:p>
        </p:txBody>
      </p:sp>
      <p:pic>
        <p:nvPicPr>
          <p:cNvPr id="15362" name="Picture 2"/>
          <p:cNvPicPr>
            <a:picLocks noChangeAspect="1" noChangeArrowheads="1"/>
          </p:cNvPicPr>
          <p:nvPr/>
        </p:nvPicPr>
        <p:blipFill>
          <a:blip r:embed="rId2"/>
          <a:srcRect/>
          <a:stretch>
            <a:fillRect/>
          </a:stretch>
        </p:blipFill>
        <p:spPr bwMode="auto">
          <a:xfrm>
            <a:off x="1071538" y="642918"/>
            <a:ext cx="3347171" cy="4438640"/>
          </a:xfrm>
          <a:prstGeom prst="rect">
            <a:avLst/>
          </a:prstGeom>
          <a:noFill/>
          <a:ln w="9525">
            <a:noFill/>
            <a:miter lim="800000"/>
            <a:headEnd/>
            <a:tailEnd/>
          </a:ln>
          <a:effec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normAutofit/>
          </a:bodyPr>
          <a:lstStyle/>
          <a:p>
            <a:pPr algn="just"/>
            <a:r>
              <a:rPr lang="ru-RU" sz="2400" b="1" dirty="0" smtClean="0">
                <a:solidFill>
                  <a:schemeClr val="bg1"/>
                </a:solidFill>
              </a:rPr>
              <a:t>Иконографический канон ограничивал свободу художника: он не мог свободно построить композицию и даже выбрать краски по своему усмотрению. А также, канон дисциплинировал живописца, заставлял тщательное внимание уделять деталям.</a:t>
            </a:r>
            <a:r>
              <a:rPr lang="ru-RU" sz="2400" b="1" dirty="0" smtClean="0"/>
              <a:t> </a:t>
            </a:r>
            <a:r>
              <a:rPr lang="ru-RU" sz="2400" b="1" dirty="0" smtClean="0">
                <a:solidFill>
                  <a:schemeClr val="bg1"/>
                </a:solidFill>
              </a:rPr>
              <a:t>В композиционной схеме были зафиксированы признаки и атрибуты, присущие иконе того или иного вида. </a:t>
            </a:r>
            <a:r>
              <a:rPr lang="ru-RU" sz="2400" b="1" dirty="0" smtClean="0">
                <a:solidFill>
                  <a:srgbClr val="FFFF00"/>
                </a:solidFill>
              </a:rPr>
              <a:t>Так:</a:t>
            </a:r>
            <a:r>
              <a:rPr lang="ru-RU" sz="2400" b="1" dirty="0" smtClean="0">
                <a:solidFill>
                  <a:schemeClr val="bg1"/>
                </a:solidFill>
              </a:rPr>
              <a:t> </a:t>
            </a:r>
            <a:endParaRPr lang="ru-RU" sz="2400" dirty="0">
              <a:solidFill>
                <a:schemeClr val="bg1"/>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2800" dirty="0" smtClean="0">
                <a:solidFill>
                  <a:srgbClr val="FFFF00"/>
                </a:solidFill>
              </a:rPr>
              <a:t>золото</a:t>
            </a:r>
            <a:r>
              <a:rPr lang="ru-RU" sz="2800" dirty="0" smtClean="0">
                <a:solidFill>
                  <a:schemeClr val="bg1"/>
                </a:solidFill>
              </a:rPr>
              <a:t> и </a:t>
            </a:r>
            <a:r>
              <a:rPr lang="ru-RU" sz="2800" dirty="0" smtClean="0">
                <a:solidFill>
                  <a:srgbClr val="FFFF00"/>
                </a:solidFill>
              </a:rPr>
              <a:t>белый</a:t>
            </a:r>
            <a:r>
              <a:rPr lang="ru-RU" sz="2800" dirty="0" smtClean="0">
                <a:solidFill>
                  <a:schemeClr val="bg1"/>
                </a:solidFill>
              </a:rPr>
              <a:t> цвет символизировали божественный, небесный свет.</a:t>
            </a:r>
            <a:endParaRPr lang="ru-RU" sz="2800" dirty="0">
              <a:solidFill>
                <a:schemeClr val="bg1"/>
              </a:solidFill>
            </a:endParaRPr>
          </a:p>
        </p:txBody>
      </p:sp>
      <p:pic>
        <p:nvPicPr>
          <p:cNvPr id="4" name="Содержимое 3" descr="икона.jpg"/>
          <p:cNvPicPr>
            <a:picLocks noGrp="1" noChangeAspect="1"/>
          </p:cNvPicPr>
          <p:nvPr>
            <p:ph idx="1"/>
          </p:nvPr>
        </p:nvPicPr>
        <p:blipFill>
          <a:blip r:embed="rId2"/>
          <a:stretch>
            <a:fillRect/>
          </a:stretch>
        </p:blipFill>
        <p:spPr>
          <a:xfrm>
            <a:off x="3000364" y="1857364"/>
            <a:ext cx="3774668" cy="4708525"/>
          </a:xfr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Содержимое 3" descr="img26.jpg"/>
          <p:cNvPicPr>
            <a:picLocks noGrp="1" noChangeAspect="1"/>
          </p:cNvPicPr>
          <p:nvPr>
            <p:ph idx="1"/>
          </p:nvPr>
        </p:nvPicPr>
        <p:blipFill>
          <a:blip r:embed="rId2"/>
          <a:stretch>
            <a:fillRect/>
          </a:stretch>
        </p:blipFill>
        <p:spPr>
          <a:xfrm>
            <a:off x="-33894" y="0"/>
            <a:ext cx="9177893" cy="6858000"/>
          </a:xfr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Содержимое 3" descr="slide_8.jpg"/>
          <p:cNvPicPr>
            <a:picLocks noGrp="1" noChangeAspect="1"/>
          </p:cNvPicPr>
          <p:nvPr>
            <p:ph idx="1"/>
          </p:nvPr>
        </p:nvPicPr>
        <p:blipFill>
          <a:blip r:embed="rId2"/>
          <a:stretch>
            <a:fillRect/>
          </a:stretch>
        </p:blipFill>
        <p:spPr>
          <a:xfrm>
            <a:off x="-33894" y="0"/>
            <a:ext cx="9177893" cy="6858000"/>
          </a:xfr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Содержимое 3" descr="img22.jpg"/>
          <p:cNvPicPr>
            <a:picLocks noGrp="1" noChangeAspect="1"/>
          </p:cNvPicPr>
          <p:nvPr>
            <p:ph idx="1"/>
          </p:nvPr>
        </p:nvPicPr>
        <p:blipFill>
          <a:blip r:embed="rId2"/>
          <a:stretch>
            <a:fillRect/>
          </a:stretch>
        </p:blipFill>
        <p:spPr>
          <a:xfrm>
            <a:off x="0" y="0"/>
            <a:ext cx="9143999" cy="6858000"/>
          </a:xfr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Содержимое 3" descr="slide_7.jpg"/>
          <p:cNvPicPr>
            <a:picLocks noGrp="1" noChangeAspect="1"/>
          </p:cNvPicPr>
          <p:nvPr>
            <p:ph idx="1"/>
          </p:nvPr>
        </p:nvPicPr>
        <p:blipFill>
          <a:blip r:embed="rId2"/>
          <a:stretch>
            <a:fillRect/>
          </a:stretch>
        </p:blipFill>
        <p:spPr>
          <a:xfrm>
            <a:off x="0" y="0"/>
            <a:ext cx="9143999" cy="6858000"/>
          </a:xfr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r>
              <a:rPr lang="ru-RU" b="1" dirty="0" smtClean="0">
                <a:solidFill>
                  <a:schemeClr val="bg1"/>
                </a:solidFill>
              </a:rPr>
              <a:t>Основные персонажи религиозной живописи – это </a:t>
            </a:r>
            <a:r>
              <a:rPr lang="ru-RU" b="1" dirty="0" smtClean="0">
                <a:solidFill>
                  <a:srgbClr val="FFFF00"/>
                </a:solidFill>
              </a:rPr>
              <a:t>Богоматерь, Христос</a:t>
            </a:r>
            <a:r>
              <a:rPr lang="ru-RU" b="1" dirty="0" smtClean="0">
                <a:solidFill>
                  <a:schemeClr val="bg1"/>
                </a:solidFill>
              </a:rPr>
              <a:t>, Предтеча, апостолы, пророки, праотцы и другие. </a:t>
            </a:r>
            <a:endParaRPr lang="ru-RU" dirty="0">
              <a:solidFill>
                <a:schemeClr val="bg1"/>
              </a:solidFil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sp>
        <p:nvSpPr>
          <p:cNvPr id="3" name="Содержимое 2"/>
          <p:cNvSpPr>
            <a:spLocks noGrp="1"/>
          </p:cNvSpPr>
          <p:nvPr>
            <p:ph idx="1"/>
          </p:nvPr>
        </p:nvSpPr>
        <p:spPr>
          <a:xfrm>
            <a:off x="2357422" y="357166"/>
            <a:ext cx="6329378" cy="5952194"/>
          </a:xfrm>
        </p:spPr>
        <p:txBody>
          <a:bodyPr>
            <a:normAutofit fontScale="70000" lnSpcReduction="20000"/>
          </a:bodyPr>
          <a:lstStyle/>
          <a:p>
            <a:endParaRPr lang="ru-RU" b="1" dirty="0" smtClean="0">
              <a:solidFill>
                <a:schemeClr val="bg1"/>
              </a:solidFill>
            </a:endParaRPr>
          </a:p>
          <a:p>
            <a:endParaRPr lang="ru-RU" b="1" dirty="0" smtClean="0">
              <a:solidFill>
                <a:schemeClr val="bg1"/>
              </a:solidFill>
            </a:endParaRPr>
          </a:p>
          <a:p>
            <a:endParaRPr lang="ru-RU" b="1" dirty="0" smtClean="0">
              <a:solidFill>
                <a:schemeClr val="bg1"/>
              </a:solidFill>
            </a:endParaRPr>
          </a:p>
          <a:p>
            <a:pPr algn="just"/>
            <a:r>
              <a:rPr lang="ru-RU" b="1" dirty="0" smtClean="0">
                <a:solidFill>
                  <a:schemeClr val="bg1"/>
                </a:solidFill>
              </a:rPr>
              <a:t>Особой любовью иконописцев пользовался образ </a:t>
            </a:r>
            <a:r>
              <a:rPr lang="ru-RU" b="1" dirty="0" smtClean="0">
                <a:solidFill>
                  <a:srgbClr val="FFFF00"/>
                </a:solidFill>
              </a:rPr>
              <a:t>Богоматери.</a:t>
            </a:r>
            <a:r>
              <a:rPr lang="ru-RU" b="1" dirty="0" smtClean="0">
                <a:solidFill>
                  <a:schemeClr val="bg1"/>
                </a:solidFill>
              </a:rPr>
              <a:t> Существует более двухсот типов иконографических изображений Богоматери. Самым распространенным типом изображения является </a:t>
            </a:r>
            <a:r>
              <a:rPr lang="ru-RU" b="1" dirty="0" err="1" smtClean="0">
                <a:solidFill>
                  <a:schemeClr val="bg1"/>
                </a:solidFill>
              </a:rPr>
              <a:t>Одигитрия</a:t>
            </a:r>
            <a:r>
              <a:rPr lang="ru-RU" b="1" dirty="0" smtClean="0">
                <a:solidFill>
                  <a:schemeClr val="bg1"/>
                </a:solidFill>
              </a:rPr>
              <a:t> (</a:t>
            </a:r>
            <a:r>
              <a:rPr lang="ru-RU" b="1" dirty="0" err="1" smtClean="0">
                <a:solidFill>
                  <a:schemeClr val="bg1"/>
                </a:solidFill>
              </a:rPr>
              <a:t>Путеводительница</a:t>
            </a:r>
            <a:r>
              <a:rPr lang="ru-RU" b="1" dirty="0" smtClean="0">
                <a:solidFill>
                  <a:schemeClr val="bg1"/>
                </a:solidFill>
              </a:rPr>
              <a:t>). </a:t>
            </a:r>
            <a:r>
              <a:rPr lang="ru-RU" dirty="0" smtClean="0">
                <a:solidFill>
                  <a:schemeClr val="bg1"/>
                </a:solidFill>
              </a:rPr>
              <a:t>Это поясное изображение Богоматери с Христом на руках. Они изображаются во фронтальном развороте, пристально глядящими на молящегося. Христос покоится на левой руке Марии, правую руку она держит перед грудью, как бы указывая ею на своего сына. В свою очередь, Христос правой рукой благословляет молящегося, а в левой руке он держит бумажный свиток. </a:t>
            </a:r>
            <a:r>
              <a:rPr lang="ru-RU" b="1" dirty="0" smtClean="0">
                <a:solidFill>
                  <a:schemeClr val="bg1"/>
                </a:solidFill>
              </a:rPr>
              <a:t>Иконы с изображением Богоматери принято называть по месту, где они впервые появились или где они особо были почитаемы. </a:t>
            </a:r>
            <a:r>
              <a:rPr lang="ru-RU" dirty="0" smtClean="0">
                <a:solidFill>
                  <a:schemeClr val="bg1"/>
                </a:solidFill>
              </a:rPr>
              <a:t>Например, широко известны иконы Владимирская, Смоленская, </a:t>
            </a:r>
            <a:r>
              <a:rPr lang="ru-RU" dirty="0" err="1" smtClean="0">
                <a:solidFill>
                  <a:schemeClr val="bg1"/>
                </a:solidFill>
              </a:rPr>
              <a:t>Иверская</a:t>
            </a:r>
            <a:r>
              <a:rPr lang="ru-RU" dirty="0" smtClean="0">
                <a:solidFill>
                  <a:schemeClr val="bg1"/>
                </a:solidFill>
              </a:rPr>
              <a:t>, Казанская, Грузинская и так далее.</a:t>
            </a:r>
          </a:p>
          <a:p>
            <a:endParaRPr lang="ru-RU" dirty="0"/>
          </a:p>
        </p:txBody>
      </p:sp>
      <p:pic>
        <p:nvPicPr>
          <p:cNvPr id="16386" name="Picture 2"/>
          <p:cNvPicPr>
            <a:picLocks noChangeAspect="1" noChangeArrowheads="1"/>
          </p:cNvPicPr>
          <p:nvPr/>
        </p:nvPicPr>
        <p:blipFill>
          <a:blip r:embed="rId2" cstate="print"/>
          <a:srcRect/>
          <a:stretch>
            <a:fillRect/>
          </a:stretch>
        </p:blipFill>
        <p:spPr bwMode="auto">
          <a:xfrm>
            <a:off x="142844" y="1928802"/>
            <a:ext cx="2714644" cy="3438921"/>
          </a:xfrm>
          <a:prstGeom prst="rect">
            <a:avLst/>
          </a:prstGeom>
          <a:noFill/>
          <a:ln w="9525">
            <a:noFill/>
            <a:miter lim="800000"/>
            <a:headEnd/>
            <a:tailEnd/>
          </a:ln>
          <a:effec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a:xfrm>
            <a:off x="4071934" y="1600200"/>
            <a:ext cx="4614866" cy="4709160"/>
          </a:xfrm>
        </p:spPr>
        <p:txBody>
          <a:bodyPr>
            <a:normAutofit lnSpcReduction="10000"/>
          </a:bodyPr>
          <a:lstStyle/>
          <a:p>
            <a:pPr algn="just"/>
            <a:r>
              <a:rPr lang="ru-RU" sz="2000" b="1" dirty="0" smtClean="0">
                <a:solidFill>
                  <a:schemeClr val="bg1"/>
                </a:solidFill>
              </a:rPr>
              <a:t>Христос изображается в виде </a:t>
            </a:r>
            <a:r>
              <a:rPr lang="ru-RU" sz="2000" b="1" dirty="0" err="1" smtClean="0">
                <a:solidFill>
                  <a:schemeClr val="bg1"/>
                </a:solidFill>
              </a:rPr>
              <a:t>Пантократора</a:t>
            </a:r>
            <a:r>
              <a:rPr lang="ru-RU" sz="2000" b="1" dirty="0" smtClean="0">
                <a:solidFill>
                  <a:schemeClr val="bg1"/>
                </a:solidFill>
              </a:rPr>
              <a:t> (Вседержителя). Он изображается фронтально, или </a:t>
            </a:r>
            <a:r>
              <a:rPr lang="ru-RU" sz="2000" b="1" dirty="0" err="1" smtClean="0">
                <a:solidFill>
                  <a:schemeClr val="bg1"/>
                </a:solidFill>
              </a:rPr>
              <a:t>поясно</a:t>
            </a:r>
            <a:r>
              <a:rPr lang="ru-RU" sz="2000" b="1" dirty="0" smtClean="0">
                <a:solidFill>
                  <a:schemeClr val="bg1"/>
                </a:solidFill>
              </a:rPr>
              <a:t>, </a:t>
            </a:r>
            <a:r>
              <a:rPr lang="ru-RU" sz="2000" b="1" dirty="0" err="1" smtClean="0">
                <a:solidFill>
                  <a:schemeClr val="bg1"/>
                </a:solidFill>
              </a:rPr>
              <a:t>или</a:t>
            </a:r>
            <a:r>
              <a:rPr lang="ru-RU" sz="2000" b="1" dirty="0" smtClean="0">
                <a:solidFill>
                  <a:schemeClr val="bg1"/>
                </a:solidFill>
              </a:rPr>
              <a:t> в полный рост</a:t>
            </a:r>
            <a:r>
              <a:rPr lang="ru-RU" sz="2000" dirty="0" smtClean="0">
                <a:solidFill>
                  <a:schemeClr val="bg1"/>
                </a:solidFill>
              </a:rPr>
              <a:t>. При этом пальцы его правой, приподнятой, руки сложены в благословляющем двуперстном жесте. Встречается также сложение пальцев, которое называется «</a:t>
            </a:r>
            <a:r>
              <a:rPr lang="ru-RU" sz="2000" dirty="0" err="1" smtClean="0">
                <a:solidFill>
                  <a:schemeClr val="bg1"/>
                </a:solidFill>
              </a:rPr>
              <a:t>именословное</a:t>
            </a:r>
            <a:r>
              <a:rPr lang="ru-RU" sz="2000" dirty="0" smtClean="0">
                <a:solidFill>
                  <a:schemeClr val="bg1"/>
                </a:solidFill>
              </a:rPr>
              <a:t>». Оно образуется скрещенными средним и большим пальцами, а также отставленным мизинцем, символизирует инициалы имени Христа. В левой руке он держит открытое или закрытое Евангелие.</a:t>
            </a:r>
            <a:endParaRPr lang="ru-RU" sz="2000" dirty="0">
              <a:solidFill>
                <a:schemeClr val="bg1"/>
              </a:solidFill>
            </a:endParaRPr>
          </a:p>
        </p:txBody>
      </p:sp>
      <p:pic>
        <p:nvPicPr>
          <p:cNvPr id="17410" name="Picture 2"/>
          <p:cNvPicPr>
            <a:picLocks noChangeAspect="1" noChangeArrowheads="1"/>
          </p:cNvPicPr>
          <p:nvPr/>
        </p:nvPicPr>
        <p:blipFill>
          <a:blip r:embed="rId2" cstate="print"/>
          <a:srcRect/>
          <a:stretch>
            <a:fillRect/>
          </a:stretch>
        </p:blipFill>
        <p:spPr bwMode="auto">
          <a:xfrm>
            <a:off x="285720" y="1285860"/>
            <a:ext cx="3929090" cy="4714908"/>
          </a:xfrm>
          <a:prstGeom prst="rect">
            <a:avLst/>
          </a:prstGeom>
          <a:noFill/>
          <a:ln w="9525">
            <a:noFill/>
            <a:miter lim="800000"/>
            <a:headEnd/>
            <a:tailEnd/>
          </a:ln>
          <a:effec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a:xfrm>
            <a:off x="4071934" y="1643050"/>
            <a:ext cx="4657700" cy="4709160"/>
          </a:xfrm>
        </p:spPr>
        <p:txBody>
          <a:bodyPr>
            <a:normAutofit/>
          </a:bodyPr>
          <a:lstStyle/>
          <a:p>
            <a:pPr algn="just"/>
            <a:r>
              <a:rPr lang="ru-RU" sz="2400" b="1" dirty="0" smtClean="0">
                <a:solidFill>
                  <a:schemeClr val="bg1"/>
                </a:solidFill>
              </a:rPr>
              <a:t>Икона под названием </a:t>
            </a:r>
            <a:r>
              <a:rPr lang="ru-RU" sz="2400" b="1" dirty="0" smtClean="0">
                <a:solidFill>
                  <a:srgbClr val="FFFF00"/>
                </a:solidFill>
              </a:rPr>
              <a:t>«Спас Нерукотворный»</a:t>
            </a:r>
            <a:r>
              <a:rPr lang="ru-RU" sz="2400" b="1" dirty="0" smtClean="0">
                <a:solidFill>
                  <a:schemeClr val="bg1"/>
                </a:solidFill>
              </a:rPr>
              <a:t> – одна из древнейших, где изображается иконографический образ Христа. Спас Нерукотворный в древние времена изображался не только на иконах, но и на знаменах, которые русские воины брали в боевые походы.</a:t>
            </a:r>
            <a:endParaRPr lang="ru-RU" sz="2400" dirty="0">
              <a:solidFill>
                <a:schemeClr val="bg1"/>
              </a:solidFill>
            </a:endParaRPr>
          </a:p>
        </p:txBody>
      </p:sp>
      <p:pic>
        <p:nvPicPr>
          <p:cNvPr id="18434" name="Picture 2"/>
          <p:cNvPicPr>
            <a:picLocks noChangeAspect="1" noChangeArrowheads="1"/>
          </p:cNvPicPr>
          <p:nvPr/>
        </p:nvPicPr>
        <p:blipFill>
          <a:blip r:embed="rId2" cstate="print"/>
          <a:srcRect/>
          <a:stretch>
            <a:fillRect/>
          </a:stretch>
        </p:blipFill>
        <p:spPr bwMode="auto">
          <a:xfrm>
            <a:off x="285720" y="1785926"/>
            <a:ext cx="3505187" cy="4046196"/>
          </a:xfrm>
          <a:prstGeom prst="rect">
            <a:avLst/>
          </a:prstGeom>
          <a:noFill/>
          <a:ln w="9525">
            <a:noFill/>
            <a:miter lim="800000"/>
            <a:headEnd/>
            <a:tailEnd/>
          </a:ln>
          <a:effec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28596" y="285728"/>
            <a:ext cx="8229600" cy="1143000"/>
          </a:xfrm>
        </p:spPr>
        <p:txBody>
          <a:bodyPr>
            <a:normAutofit/>
          </a:bodyPr>
          <a:lstStyle/>
          <a:p>
            <a:r>
              <a:rPr lang="ru-RU" sz="2400" dirty="0" smtClean="0">
                <a:solidFill>
                  <a:schemeClr val="bg1"/>
                </a:solidFill>
              </a:rPr>
              <a:t>Каждый образ имеет одежду, характерную и присущую только ему.</a:t>
            </a:r>
            <a:endParaRPr lang="ru-RU" sz="2400" dirty="0">
              <a:solidFill>
                <a:schemeClr val="bg1"/>
              </a:solidFill>
            </a:endParaRPr>
          </a:p>
        </p:txBody>
      </p:sp>
      <p:sp>
        <p:nvSpPr>
          <p:cNvPr id="3" name="Содержимое 2"/>
          <p:cNvSpPr>
            <a:spLocks noGrp="1"/>
          </p:cNvSpPr>
          <p:nvPr>
            <p:ph idx="1"/>
          </p:nvPr>
        </p:nvSpPr>
        <p:spPr>
          <a:xfrm>
            <a:off x="3428992" y="1357298"/>
            <a:ext cx="5257808" cy="4952062"/>
          </a:xfrm>
        </p:spPr>
        <p:txBody>
          <a:bodyPr>
            <a:normAutofit/>
          </a:bodyPr>
          <a:lstStyle/>
          <a:p>
            <a:pPr algn="just"/>
            <a:r>
              <a:rPr lang="ru-RU" sz="2000" b="1" dirty="0" err="1" smtClean="0">
                <a:solidFill>
                  <a:srgbClr val="FFFF00"/>
                </a:solidFill>
              </a:rPr>
              <a:t>Мафорий</a:t>
            </a:r>
            <a:r>
              <a:rPr lang="ru-RU" sz="2000" b="1" dirty="0" smtClean="0">
                <a:solidFill>
                  <a:srgbClr val="FFFF00"/>
                </a:solidFill>
              </a:rPr>
              <a:t> </a:t>
            </a:r>
            <a:r>
              <a:rPr lang="ru-RU" sz="2000" b="1" dirty="0" smtClean="0">
                <a:solidFill>
                  <a:schemeClr val="bg1"/>
                </a:solidFill>
              </a:rPr>
              <a:t>– покрывало, окутывает голову, плечи и спускается вниз до пола. Он имеет украшение в виде каймы.</a:t>
            </a:r>
          </a:p>
          <a:p>
            <a:pPr algn="just"/>
            <a:r>
              <a:rPr lang="ru-RU" sz="2000" b="1" dirty="0" err="1" smtClean="0">
                <a:solidFill>
                  <a:schemeClr val="bg1"/>
                </a:solidFill>
              </a:rPr>
              <a:t>Мафорий</a:t>
            </a:r>
            <a:r>
              <a:rPr lang="ru-RU" sz="2000" b="1" dirty="0" smtClean="0">
                <a:solidFill>
                  <a:schemeClr val="bg1"/>
                </a:solidFill>
              </a:rPr>
              <a:t> одевается на </a:t>
            </a:r>
            <a:r>
              <a:rPr lang="ru-RU" sz="2000" b="1" dirty="0" smtClean="0">
                <a:solidFill>
                  <a:srgbClr val="FFFF00"/>
                </a:solidFill>
              </a:rPr>
              <a:t>тунику</a:t>
            </a:r>
            <a:r>
              <a:rPr lang="ru-RU" sz="2000" b="1" dirty="0" smtClean="0">
                <a:solidFill>
                  <a:schemeClr val="bg1"/>
                </a:solidFill>
              </a:rPr>
              <a:t> – длинное платье с рукавами и орнаментом на обшлагах («</a:t>
            </a:r>
            <a:r>
              <a:rPr lang="ru-RU" sz="2000" b="1" dirty="0" err="1" smtClean="0">
                <a:solidFill>
                  <a:schemeClr val="bg1"/>
                </a:solidFill>
              </a:rPr>
              <a:t>нарукавьях</a:t>
            </a:r>
            <a:r>
              <a:rPr lang="ru-RU" sz="2000" b="1" dirty="0" smtClean="0">
                <a:solidFill>
                  <a:schemeClr val="bg1"/>
                </a:solidFill>
              </a:rPr>
              <a:t>»). </a:t>
            </a:r>
          </a:p>
          <a:p>
            <a:pPr algn="just"/>
            <a:r>
              <a:rPr lang="ru-RU" sz="2000" b="1" dirty="0" smtClean="0">
                <a:solidFill>
                  <a:schemeClr val="bg1"/>
                </a:solidFill>
              </a:rPr>
              <a:t>На голове Богоматери под </a:t>
            </a:r>
            <a:r>
              <a:rPr lang="ru-RU" sz="2000" b="1" dirty="0" err="1" smtClean="0">
                <a:solidFill>
                  <a:schemeClr val="bg1"/>
                </a:solidFill>
              </a:rPr>
              <a:t>мафорием</a:t>
            </a:r>
            <a:r>
              <a:rPr lang="ru-RU" sz="2000" b="1" dirty="0" smtClean="0">
                <a:solidFill>
                  <a:schemeClr val="bg1"/>
                </a:solidFill>
              </a:rPr>
              <a:t> рисуется </a:t>
            </a:r>
            <a:r>
              <a:rPr lang="ru-RU" sz="2000" b="1" dirty="0" smtClean="0">
                <a:solidFill>
                  <a:srgbClr val="FFFF00"/>
                </a:solidFill>
              </a:rPr>
              <a:t>чепец</a:t>
            </a:r>
            <a:r>
              <a:rPr lang="ru-RU" sz="2000" b="1" dirty="0" smtClean="0">
                <a:solidFill>
                  <a:schemeClr val="bg1"/>
                </a:solidFill>
              </a:rPr>
              <a:t> (головной убор) зеленого или синего цвета, украшенный белыми полосками орнамента. </a:t>
            </a:r>
            <a:endParaRPr lang="ru-RU" sz="2000" dirty="0">
              <a:solidFill>
                <a:schemeClr val="bg1"/>
              </a:solidFill>
            </a:endParaRPr>
          </a:p>
        </p:txBody>
      </p:sp>
      <p:pic>
        <p:nvPicPr>
          <p:cNvPr id="19458" name="Picture 2"/>
          <p:cNvPicPr>
            <a:picLocks noChangeAspect="1" noChangeArrowheads="1"/>
          </p:cNvPicPr>
          <p:nvPr/>
        </p:nvPicPr>
        <p:blipFill>
          <a:blip r:embed="rId2"/>
          <a:srcRect/>
          <a:stretch>
            <a:fillRect/>
          </a:stretch>
        </p:blipFill>
        <p:spPr bwMode="auto">
          <a:xfrm>
            <a:off x="214282" y="1500174"/>
            <a:ext cx="3071834" cy="5143536"/>
          </a:xfrm>
          <a:prstGeom prst="rect">
            <a:avLst/>
          </a:prstGeom>
          <a:noFill/>
          <a:ln w="9525">
            <a:noFill/>
            <a:miter lim="800000"/>
            <a:headEnd/>
            <a:tailEnd/>
          </a:ln>
          <a:effec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a:xfrm>
            <a:off x="3357554" y="1571612"/>
            <a:ext cx="5329246" cy="4737748"/>
          </a:xfrm>
        </p:spPr>
        <p:txBody>
          <a:bodyPr>
            <a:normAutofit/>
          </a:bodyPr>
          <a:lstStyle/>
          <a:p>
            <a:r>
              <a:rPr lang="ru-RU" sz="2400" b="1" dirty="0" smtClean="0">
                <a:solidFill>
                  <a:schemeClr val="bg1"/>
                </a:solidFill>
              </a:rPr>
              <a:t>В одеяние Христа входит </a:t>
            </a:r>
            <a:r>
              <a:rPr lang="ru-RU" sz="2400" b="1" dirty="0" smtClean="0">
                <a:solidFill>
                  <a:srgbClr val="FFFF00"/>
                </a:solidFill>
              </a:rPr>
              <a:t>хитон</a:t>
            </a:r>
            <a:r>
              <a:rPr lang="ru-RU" sz="2400" b="1" dirty="0" smtClean="0">
                <a:solidFill>
                  <a:schemeClr val="bg1"/>
                </a:solidFill>
              </a:rPr>
              <a:t>, длинная рубаха с широкими рукавами. На хитон набрасывается </a:t>
            </a:r>
            <a:r>
              <a:rPr lang="ru-RU" sz="2400" b="1" dirty="0" err="1" smtClean="0">
                <a:solidFill>
                  <a:srgbClr val="FFFF00"/>
                </a:solidFill>
              </a:rPr>
              <a:t>гиматий</a:t>
            </a:r>
            <a:r>
              <a:rPr lang="ru-RU" sz="2400" b="1" dirty="0" smtClean="0">
                <a:solidFill>
                  <a:schemeClr val="bg1"/>
                </a:solidFill>
              </a:rPr>
              <a:t>(накидка). Он полностью закрывает правое плечо и частично левое. </a:t>
            </a:r>
            <a:endParaRPr lang="ru-RU" sz="2400" dirty="0" smtClean="0">
              <a:solidFill>
                <a:schemeClr val="bg1"/>
              </a:solidFill>
            </a:endParaRPr>
          </a:p>
          <a:p>
            <a:endParaRPr lang="ru-RU" dirty="0"/>
          </a:p>
        </p:txBody>
      </p:sp>
      <p:pic>
        <p:nvPicPr>
          <p:cNvPr id="20483" name="Picture 3"/>
          <p:cNvPicPr>
            <a:picLocks noChangeAspect="1" noChangeArrowheads="1"/>
          </p:cNvPicPr>
          <p:nvPr/>
        </p:nvPicPr>
        <p:blipFill>
          <a:blip r:embed="rId2"/>
          <a:srcRect/>
          <a:stretch>
            <a:fillRect/>
          </a:stretch>
        </p:blipFill>
        <p:spPr bwMode="auto">
          <a:xfrm>
            <a:off x="214282" y="1643050"/>
            <a:ext cx="3001975" cy="4002633"/>
          </a:xfrm>
          <a:prstGeom prst="rect">
            <a:avLst/>
          </a:prstGeom>
          <a:noFill/>
          <a:ln w="9525">
            <a:noFill/>
            <a:miter lim="800000"/>
            <a:headEnd/>
            <a:tailEnd/>
          </a:ln>
          <a:effec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solidFill>
                  <a:schemeClr val="bg1"/>
                </a:solidFill>
              </a:rPr>
              <a:t>Чудеса нашего времени</a:t>
            </a:r>
            <a:endParaRPr lang="ru-RU" dirty="0">
              <a:solidFill>
                <a:schemeClr val="bg1"/>
              </a:solidFill>
            </a:endParaRPr>
          </a:p>
        </p:txBody>
      </p:sp>
      <p:sp>
        <p:nvSpPr>
          <p:cNvPr id="3" name="Содержимое 2"/>
          <p:cNvSpPr>
            <a:spLocks noGrp="1"/>
          </p:cNvSpPr>
          <p:nvPr>
            <p:ph idx="1"/>
          </p:nvPr>
        </p:nvSpPr>
        <p:spPr/>
        <p:txBody>
          <a:bodyPr>
            <a:normAutofit/>
          </a:bodyPr>
          <a:lstStyle/>
          <a:p>
            <a:r>
              <a:rPr lang="ru-RU" dirty="0" smtClean="0">
                <a:solidFill>
                  <a:schemeClr val="bg1"/>
                </a:solidFill>
              </a:rPr>
              <a:t>- схождение Благодатного Огня в Великую Субботу в Иерусалиме</a:t>
            </a:r>
          </a:p>
          <a:p>
            <a:r>
              <a:rPr lang="ru-RU" dirty="0" smtClean="0">
                <a:solidFill>
                  <a:schemeClr val="bg1"/>
                </a:solidFill>
              </a:rPr>
              <a:t>- феномен Туринской Плащаницы</a:t>
            </a:r>
          </a:p>
          <a:p>
            <a:r>
              <a:rPr lang="ru-RU" dirty="0" smtClean="0">
                <a:solidFill>
                  <a:schemeClr val="bg1"/>
                </a:solidFill>
              </a:rPr>
              <a:t>- Благодатное Облако, которое опускается в день Преображения Господня на гору Фавор</a:t>
            </a:r>
          </a:p>
          <a:p>
            <a:r>
              <a:rPr lang="ru-RU" dirty="0" smtClean="0">
                <a:solidFill>
                  <a:schemeClr val="bg1"/>
                </a:solidFill>
              </a:rPr>
              <a:t>- </a:t>
            </a:r>
            <a:r>
              <a:rPr lang="ru-RU" dirty="0" err="1" smtClean="0">
                <a:solidFill>
                  <a:schemeClr val="bg1"/>
                </a:solidFill>
              </a:rPr>
              <a:t>Ланчанское</a:t>
            </a:r>
            <a:r>
              <a:rPr lang="ru-RU" dirty="0" smtClean="0">
                <a:solidFill>
                  <a:schemeClr val="bg1"/>
                </a:solidFill>
              </a:rPr>
              <a:t> Чудо</a:t>
            </a:r>
          </a:p>
          <a:p>
            <a:r>
              <a:rPr lang="ru-RU" dirty="0" smtClean="0">
                <a:solidFill>
                  <a:schemeClr val="bg1"/>
                </a:solidFill>
              </a:rPr>
              <a:t>- остатки </a:t>
            </a:r>
            <a:r>
              <a:rPr lang="ru-RU" dirty="0" err="1" smtClean="0">
                <a:solidFill>
                  <a:schemeClr val="bg1"/>
                </a:solidFill>
              </a:rPr>
              <a:t>Ноева</a:t>
            </a:r>
            <a:r>
              <a:rPr lang="ru-RU" dirty="0" smtClean="0">
                <a:solidFill>
                  <a:schemeClr val="bg1"/>
                </a:solidFill>
              </a:rPr>
              <a:t> Ковчега на горе Арарат</a:t>
            </a:r>
          </a:p>
          <a:p>
            <a:r>
              <a:rPr lang="ru-RU" dirty="0" smtClean="0">
                <a:solidFill>
                  <a:schemeClr val="bg1"/>
                </a:solidFill>
              </a:rPr>
              <a:t>- святые мощи</a:t>
            </a:r>
          </a:p>
          <a:p>
            <a:r>
              <a:rPr lang="ru-RU" dirty="0" smtClean="0">
                <a:solidFill>
                  <a:schemeClr val="bg1"/>
                </a:solidFill>
              </a:rPr>
              <a:t>- </a:t>
            </a:r>
            <a:r>
              <a:rPr lang="ru-RU" dirty="0" err="1" smtClean="0">
                <a:solidFill>
                  <a:schemeClr val="bg1"/>
                </a:solidFill>
              </a:rPr>
              <a:t>мироточение</a:t>
            </a:r>
            <a:r>
              <a:rPr lang="ru-RU" dirty="0" smtClean="0">
                <a:solidFill>
                  <a:schemeClr val="bg1"/>
                </a:solidFill>
              </a:rPr>
              <a:t> от мощей и икон </a:t>
            </a:r>
          </a:p>
          <a:p>
            <a:endParaRPr lang="ru-RU"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2800" dirty="0" smtClean="0">
                <a:solidFill>
                  <a:schemeClr val="bg1"/>
                </a:solidFill>
              </a:rPr>
              <a:t>Чудотворные иконы Православной Церкви:</a:t>
            </a:r>
            <a:endParaRPr lang="ru-RU" sz="2800" dirty="0">
              <a:solidFill>
                <a:schemeClr val="bg1"/>
              </a:solidFill>
            </a:endParaRPr>
          </a:p>
        </p:txBody>
      </p:sp>
      <p:sp>
        <p:nvSpPr>
          <p:cNvPr id="3" name="Содержимое 2"/>
          <p:cNvSpPr>
            <a:spLocks noGrp="1"/>
          </p:cNvSpPr>
          <p:nvPr>
            <p:ph idx="1"/>
          </p:nvPr>
        </p:nvSpPr>
        <p:spPr/>
        <p:txBody>
          <a:bodyPr/>
          <a:lstStyle/>
          <a:p>
            <a:r>
              <a:rPr lang="ru-RU" dirty="0" smtClean="0">
                <a:solidFill>
                  <a:schemeClr val="bg1"/>
                </a:solidFill>
              </a:rPr>
              <a:t>- Владимирская икона Божией Матери </a:t>
            </a:r>
          </a:p>
          <a:p>
            <a:r>
              <a:rPr lang="ru-RU" dirty="0" smtClean="0">
                <a:solidFill>
                  <a:schemeClr val="bg1"/>
                </a:solidFill>
              </a:rPr>
              <a:t>- Казанская икона Божией Матери</a:t>
            </a:r>
          </a:p>
          <a:p>
            <a:r>
              <a:rPr lang="ru-RU" dirty="0" smtClean="0">
                <a:solidFill>
                  <a:schemeClr val="bg1"/>
                </a:solidFill>
              </a:rPr>
              <a:t>- Державная икона Божией Матери </a:t>
            </a:r>
          </a:p>
          <a:p>
            <a:r>
              <a:rPr lang="ru-RU" dirty="0" smtClean="0">
                <a:solidFill>
                  <a:schemeClr val="bg1"/>
                </a:solidFill>
              </a:rPr>
              <a:t>- Икона Богородицы «</a:t>
            </a:r>
            <a:r>
              <a:rPr lang="ru-RU" dirty="0" err="1" smtClean="0">
                <a:solidFill>
                  <a:schemeClr val="bg1"/>
                </a:solidFill>
              </a:rPr>
              <a:t>Споручница</a:t>
            </a:r>
            <a:r>
              <a:rPr lang="ru-RU" dirty="0" smtClean="0">
                <a:solidFill>
                  <a:schemeClr val="bg1"/>
                </a:solidFill>
              </a:rPr>
              <a:t> грешных»</a:t>
            </a:r>
          </a:p>
          <a:p>
            <a:r>
              <a:rPr lang="ru-RU" dirty="0" smtClean="0">
                <a:solidFill>
                  <a:schemeClr val="bg1"/>
                </a:solidFill>
              </a:rPr>
              <a:t>- Икона Николая Ратного</a:t>
            </a:r>
          </a:p>
          <a:p>
            <a:r>
              <a:rPr lang="ru-RU" dirty="0" smtClean="0">
                <a:solidFill>
                  <a:schemeClr val="bg1"/>
                </a:solidFill>
              </a:rPr>
              <a:t>- Икона Божией Матери «Знамение»</a:t>
            </a:r>
          </a:p>
          <a:p>
            <a:pPr>
              <a:buNone/>
            </a:pPr>
            <a:endParaRPr lang="ru-RU" dirty="0">
              <a:solidFill>
                <a:schemeClr val="bg1"/>
              </a:solidFill>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Апекс">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Апекс">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Апекс">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Apex</Template>
  <TotalTime>172</TotalTime>
  <Words>634</Words>
  <Application>Microsoft Office PowerPoint</Application>
  <PresentationFormat>Экран (4:3)</PresentationFormat>
  <Paragraphs>54</Paragraphs>
  <Slides>22</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22</vt:i4>
      </vt:variant>
    </vt:vector>
  </HeadingPairs>
  <TitlesOfParts>
    <vt:vector size="23" baseType="lpstr">
      <vt:lpstr>Апекс</vt:lpstr>
      <vt:lpstr>Иконографические каноны русской православной церкви. Символизм православной иконы. Чудотворность иконы. Мироточение.</vt:lpstr>
      <vt:lpstr>Слайд 2</vt:lpstr>
      <vt:lpstr>Иконография – это «азбука церковного искусства» Икона (от греч. образ) – принятое Церковью и освященное изображение Христа, Богородицы, святых  и различных событий из священной и церковной истории.</vt:lpstr>
      <vt:lpstr>Слайд 4</vt:lpstr>
      <vt:lpstr>Слайд 5</vt:lpstr>
      <vt:lpstr>Слайд 6</vt:lpstr>
      <vt:lpstr>Главные канонические требования к иконографии:</vt:lpstr>
      <vt:lpstr>Слайд 8</vt:lpstr>
      <vt:lpstr>Слайд 9</vt:lpstr>
      <vt:lpstr>золото и белый цвет символизировали божественный, небесный свет.</vt:lpstr>
      <vt:lpstr>Слайд 11</vt:lpstr>
      <vt:lpstr>Слайд 12</vt:lpstr>
      <vt:lpstr>Слайд 13</vt:lpstr>
      <vt:lpstr>Слайд 14</vt:lpstr>
      <vt:lpstr>Слайд 15</vt:lpstr>
      <vt:lpstr>Слайд 16</vt:lpstr>
      <vt:lpstr>Слайд 17</vt:lpstr>
      <vt:lpstr>Слайд 18</vt:lpstr>
      <vt:lpstr>Каждый образ имеет одежду, характерную и присущую только ему.</vt:lpstr>
      <vt:lpstr>Слайд 20</vt:lpstr>
      <vt:lpstr>Чудеса нашего времени</vt:lpstr>
      <vt:lpstr>Чудотворные иконы Православной Церкви:</vt:lpstr>
    </vt:vector>
  </TitlesOfParts>
  <Company>Ya Blondinko Edition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Иконографические каноны русской православной церкви. Символизм православной иконы. Чудотворность иконы. Мироточение.</dc:title>
  <dc:creator>Пользователь</dc:creator>
  <cp:lastModifiedBy>Пользователь</cp:lastModifiedBy>
  <cp:revision>19</cp:revision>
  <dcterms:created xsi:type="dcterms:W3CDTF">2021-02-05T09:51:30Z</dcterms:created>
  <dcterms:modified xsi:type="dcterms:W3CDTF">2021-03-09T09:45:36Z</dcterms:modified>
</cp:coreProperties>
</file>