
<file path=[Content_Types].xml><?xml version="1.0" encoding="utf-8"?>
<Types xmlns="http://schemas.openxmlformats.org/package/2006/content-types">
  <Default Extension="png" ContentType="image/png"/>
  <Default Extension="dib"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8"/>
  </p:notesMasterIdLst>
  <p:sldIdLst>
    <p:sldId id="256" r:id="rId2"/>
    <p:sldId id="257" r:id="rId3"/>
    <p:sldId id="258" r:id="rId4"/>
    <p:sldId id="259" r:id="rId5"/>
    <p:sldId id="260"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64" r:id="rId25"/>
    <p:sldId id="265" r:id="rId26"/>
    <p:sldId id="284"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486B1C-30D8-4B61-9647-2188692175D1}" type="datetimeFigureOut">
              <a:rPr lang="ru-RU" smtClean="0"/>
              <a:t>14.11.2020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964DC-2676-4711-9267-FE262008C0FC}" type="slidenum">
              <a:rPr lang="ru-RU" smtClean="0"/>
              <a:t>‹#›</a:t>
            </a:fld>
            <a:endParaRPr lang="ru-RU"/>
          </a:p>
        </p:txBody>
      </p:sp>
    </p:spTree>
    <p:extLst>
      <p:ext uri="{BB962C8B-B14F-4D97-AF65-F5344CB8AC3E}">
        <p14:creationId xmlns:p14="http://schemas.microsoft.com/office/powerpoint/2010/main" val="26814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933964DC-2676-4711-9267-FE262008C0FC}" type="slidenum">
              <a:rPr lang="ru-RU" smtClean="0"/>
              <a:t>5</a:t>
            </a:fld>
            <a:endParaRPr lang="ru-RU"/>
          </a:p>
        </p:txBody>
      </p:sp>
    </p:spTree>
    <p:extLst>
      <p:ext uri="{BB962C8B-B14F-4D97-AF65-F5344CB8AC3E}">
        <p14:creationId xmlns:p14="http://schemas.microsoft.com/office/powerpoint/2010/main" val="397415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997361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20343659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101504603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EE6596E-AC1E-493F-828F-A3D08A18EAE0}" type="datetimeFigureOut">
              <a:rPr lang="ru-RU" smtClean="0"/>
              <a:t>14.11.2020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756280981"/>
      </p:ext>
    </p:extLst>
  </p:cSld>
  <p:clrMapOvr>
    <a:masterClrMapping/>
  </p:clrMapOvr>
  <p:timing>
    <p:tnLst>
      <p:par>
        <p:cTn id="1" dur="indefinite" restart="never" nodeType="tmRoot"/>
      </p:par>
    </p:tnLst>
  </p:timing>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EE6596E-AC1E-493F-828F-A3D08A18EAE0}" type="datetimeFigureOut">
              <a:rPr lang="ru-RU" smtClean="0"/>
              <a:t>14.11.2020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989235402"/>
      </p:ext>
    </p:extLst>
  </p:cSld>
  <p:clrMapOvr>
    <a:masterClrMapping/>
  </p:clrMapOvr>
  <p:timing>
    <p:tnLst>
      <p:par>
        <p:cTn id="1" dur="indefinite" restart="never" nodeType="tmRoot"/>
      </p:par>
    </p:tnLst>
  </p:timing>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EE6596E-AC1E-493F-828F-A3D08A18EAE0}" type="datetimeFigureOut">
              <a:rPr lang="ru-RU" smtClean="0"/>
              <a:t>14.11.2020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123074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E6596E-AC1E-493F-828F-A3D08A18EAE0}" type="datetimeFigureOut">
              <a:rPr lang="ru-RU" smtClean="0"/>
              <a:t>14.11.2020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308971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EE6596E-AC1E-493F-828F-A3D08A18EAE0}" type="datetimeFigureOut">
              <a:rPr lang="ru-RU" smtClean="0"/>
              <a:t>14.11.2020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133184378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EE6596E-AC1E-493F-828F-A3D08A18EAE0}" type="datetimeFigureOut">
              <a:rPr lang="ru-RU" smtClean="0"/>
              <a:t>14.11.2020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525884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3EE6596E-AC1E-493F-828F-A3D08A18EAE0}" type="datetimeFigureOut">
              <a:rPr lang="ru-RU" smtClean="0"/>
              <a:t>14.11.2020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175307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903621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16023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690605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437987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934115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32618342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EE6596E-AC1E-493F-828F-A3D08A18EAE0}" type="datetimeFigureOut">
              <a:rPr lang="ru-RU" smtClean="0"/>
              <a:t>14.11.2020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2F4EEEC-2170-4D7B-BEE6-499A6F324626}" type="slidenum">
              <a:rPr lang="ru-RU" smtClean="0"/>
              <a:t>‹#›</a:t>
            </a:fld>
            <a:endParaRPr lang="ru-RU"/>
          </a:p>
        </p:txBody>
      </p:sp>
    </p:spTree>
    <p:extLst>
      <p:ext uri="{BB962C8B-B14F-4D97-AF65-F5344CB8AC3E}">
        <p14:creationId xmlns:p14="http://schemas.microsoft.com/office/powerpoint/2010/main" val="239158057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3EE6596E-AC1E-493F-828F-A3D08A18EAE0}" type="datetimeFigureOut">
              <a:rPr lang="ru-RU" smtClean="0"/>
              <a:t>14.11.2020</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2F4EEEC-2170-4D7B-BEE6-499A6F324626}" type="slidenum">
              <a:rPr lang="ru-RU" smtClean="0"/>
              <a:t>‹#›</a:t>
            </a:fld>
            <a:endParaRPr lang="ru-RU"/>
          </a:p>
        </p:txBody>
      </p:sp>
    </p:spTree>
    <p:extLst>
      <p:ext uri="{BB962C8B-B14F-4D97-AF65-F5344CB8AC3E}">
        <p14:creationId xmlns:p14="http://schemas.microsoft.com/office/powerpoint/2010/main" val="418168842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iming>
    <p:tnLst>
      <p:par>
        <p:cTn id="1" dur="indefinite" restart="never" nodeType="tmRoot"/>
      </p:par>
    </p:tnLst>
  </p:timing>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dib"/><Relationship Id="rId2" Type="http://schemas.openxmlformats.org/officeDocument/2006/relationships/hyperlink" Target="https://hotellook.ru/hotels/hyatt-regency-tokyo-36009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ripadvisor.ru/Restaurant_Review-g1066456-d3841774-Reviews-Nabezo_Shibuya_Koendori-Shibuya_Tokyo_Tokyo_Prefecture_Kanto.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Дальневосточные каникулы </a:t>
            </a:r>
            <a:endParaRPr lang="ru-RU" dirty="0"/>
          </a:p>
        </p:txBody>
      </p:sp>
      <p:sp>
        <p:nvSpPr>
          <p:cNvPr id="3" name="Подзаголовок 2"/>
          <p:cNvSpPr>
            <a:spLocks noGrp="1"/>
          </p:cNvSpPr>
          <p:nvPr>
            <p:ph type="subTitle" idx="1"/>
          </p:nvPr>
        </p:nvSpPr>
        <p:spPr/>
        <p:txBody>
          <a:bodyPr/>
          <a:lstStyle/>
          <a:p>
            <a:r>
              <a:rPr lang="ru-RU" dirty="0" smtClean="0"/>
              <a:t>ВЛАДИВОСТОК – ЯПОНИЯ (ТОКИО)</a:t>
            </a:r>
          </a:p>
          <a:p>
            <a:endParaRPr lang="ru-RU" dirty="0"/>
          </a:p>
        </p:txBody>
      </p:sp>
    </p:spTree>
    <p:extLst>
      <p:ext uri="{BB962C8B-B14F-4D97-AF65-F5344CB8AC3E}">
        <p14:creationId xmlns:p14="http://schemas.microsoft.com/office/powerpoint/2010/main" val="163566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СаМОЛЕТ</a:t>
            </a:r>
            <a:r>
              <a:rPr lang="ru-RU" dirty="0" smtClean="0"/>
              <a:t> </a:t>
            </a:r>
            <a:r>
              <a:rPr lang="ru-RU" dirty="0" err="1" smtClean="0"/>
              <a:t>ВлАДИВОСТОК</a:t>
            </a:r>
            <a:r>
              <a:rPr lang="ru-RU" dirty="0" smtClean="0"/>
              <a:t>-ТОКИО (ТУДА-ОБРАТНО </a:t>
            </a:r>
            <a:r>
              <a:rPr lang="ru-RU" sz="2000" dirty="0" smtClean="0"/>
              <a:t>за дополнительную плату)</a:t>
            </a:r>
            <a:r>
              <a:rPr lang="ru-RU" dirty="0" smtClean="0"/>
              <a:t>)</a:t>
            </a:r>
            <a:endParaRPr lang="ru-RU" dirty="0"/>
          </a:p>
        </p:txBody>
      </p:sp>
      <p:sp>
        <p:nvSpPr>
          <p:cNvPr id="3" name="Объект 2"/>
          <p:cNvSpPr>
            <a:spLocks noGrp="1"/>
          </p:cNvSpPr>
          <p:nvPr>
            <p:ph idx="1"/>
          </p:nvPr>
        </p:nvSpPr>
        <p:spPr/>
        <p:txBody>
          <a:bodyPr>
            <a:normAutofit/>
          </a:bodyPr>
          <a:lstStyle/>
          <a:p>
            <a:r>
              <a:rPr lang="ru-RU" sz="4000" dirty="0" smtClean="0"/>
              <a:t>ТРАНСФЕР </a:t>
            </a:r>
            <a:endParaRPr lang="ru-RU" sz="40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7116" y="1089575"/>
            <a:ext cx="6336704" cy="2807716"/>
          </a:xfrm>
          <a:prstGeom prst="rect">
            <a:avLst/>
          </a:prstGeom>
        </p:spPr>
      </p:pic>
    </p:spTree>
    <p:extLst>
      <p:ext uri="{BB962C8B-B14F-4D97-AF65-F5344CB8AC3E}">
        <p14:creationId xmlns:p14="http://schemas.microsoft.com/office/powerpoint/2010/main" val="38036101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 Аэропорт </a:t>
            </a:r>
            <a:r>
              <a:rPr lang="ru-RU" dirty="0" err="1" smtClean="0"/>
              <a:t>Нарита</a:t>
            </a:r>
            <a:r>
              <a:rPr lang="ru-RU" dirty="0"/>
              <a:t> </a:t>
            </a:r>
            <a:r>
              <a:rPr lang="ru-RU" dirty="0" smtClean="0"/>
              <a:t>(Токио) – Отель</a:t>
            </a:r>
            <a:r>
              <a:rPr lang="en-US" dirty="0" smtClean="0"/>
              <a:t> </a:t>
            </a:r>
            <a:r>
              <a:rPr lang="ru-RU" b="1" dirty="0"/>
              <a:t/>
            </a:r>
            <a:br>
              <a:rPr lang="ru-RU" b="1" dirty="0"/>
            </a:br>
            <a:r>
              <a:rPr lang="ru-RU" dirty="0"/>
              <a:t>Отель</a:t>
            </a:r>
            <a:br>
              <a:rPr lang="ru-RU" dirty="0"/>
            </a:br>
            <a:r>
              <a:rPr lang="en-US" dirty="0"/>
              <a:t>Hyatt Regency </a:t>
            </a:r>
            <a:r>
              <a:rPr lang="en-US" dirty="0" smtClean="0"/>
              <a:t>Tokyo</a:t>
            </a:r>
            <a:r>
              <a:rPr lang="ru-RU" dirty="0" smtClean="0"/>
              <a:t> 4*</a:t>
            </a:r>
            <a:r>
              <a:rPr lang="en-US" b="1" dirty="0"/>
              <a:t/>
            </a:r>
            <a:br>
              <a:rPr lang="en-US" b="1" dirty="0"/>
            </a:br>
            <a:r>
              <a:rPr lang="en-US" dirty="0" smtClean="0"/>
              <a:t>(</a:t>
            </a:r>
            <a:r>
              <a:rPr lang="ru-RU" dirty="0" smtClean="0"/>
              <a:t>Туда-обратно </a:t>
            </a:r>
            <a:r>
              <a:rPr lang="ru-RU" sz="2000" dirty="0" smtClean="0"/>
              <a:t>входит в стоимость проживания)</a:t>
            </a:r>
            <a:endParaRPr lang="ru-RU" dirty="0"/>
          </a:p>
        </p:txBody>
      </p:sp>
      <p:sp>
        <p:nvSpPr>
          <p:cNvPr id="3" name="Объект 2"/>
          <p:cNvSpPr>
            <a:spLocks noGrp="1"/>
          </p:cNvSpPr>
          <p:nvPr>
            <p:ph idx="1"/>
          </p:nvPr>
        </p:nvSpPr>
        <p:spPr/>
        <p:txBody>
          <a:bodyPr>
            <a:normAutofit/>
          </a:bodyPr>
          <a:lstStyle/>
          <a:p>
            <a:r>
              <a:rPr lang="ru-RU" sz="4000" dirty="0" smtClean="0"/>
              <a:t>ТРАНСФЕР </a:t>
            </a:r>
            <a:endParaRPr lang="ru-RU" sz="40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8720" y="685800"/>
            <a:ext cx="5085438" cy="3344091"/>
          </a:xfrm>
          <a:prstGeom prst="rect">
            <a:avLst/>
          </a:prstGeom>
        </p:spPr>
      </p:pic>
    </p:spTree>
    <p:extLst>
      <p:ext uri="{BB962C8B-B14F-4D97-AF65-F5344CB8AC3E}">
        <p14:creationId xmlns:p14="http://schemas.microsoft.com/office/powerpoint/2010/main" val="8861809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
            </a:r>
            <a:br>
              <a:rPr lang="ru-RU" b="1" dirty="0"/>
            </a:br>
            <a:r>
              <a:rPr lang="ru-RU" sz="4400" b="1" dirty="0"/>
              <a:t>Отель</a:t>
            </a:r>
            <a:br>
              <a:rPr lang="ru-RU" sz="4400" b="1" dirty="0"/>
            </a:br>
            <a:r>
              <a:rPr lang="en-US" sz="4400" b="1" dirty="0"/>
              <a:t>Hyatt Regency </a:t>
            </a:r>
            <a:r>
              <a:rPr lang="en-US" sz="4400" b="1" dirty="0" smtClean="0"/>
              <a:t>Tokyo</a:t>
            </a:r>
            <a:r>
              <a:rPr lang="ru-RU" sz="4400" b="1" dirty="0" smtClean="0"/>
              <a:t> 4*</a:t>
            </a:r>
            <a:r>
              <a:rPr lang="en-US" b="1" dirty="0"/>
              <a:t/>
            </a:r>
            <a:br>
              <a:rPr lang="en-US" b="1" dirty="0"/>
            </a:br>
            <a:endParaRPr lang="ru-RU" dirty="0"/>
          </a:p>
        </p:txBody>
      </p:sp>
      <p:sp>
        <p:nvSpPr>
          <p:cNvPr id="3" name="Объект 2"/>
          <p:cNvSpPr>
            <a:spLocks noGrp="1"/>
          </p:cNvSpPr>
          <p:nvPr>
            <p:ph idx="1"/>
          </p:nvPr>
        </p:nvSpPr>
        <p:spPr/>
        <p:txBody>
          <a:bodyPr>
            <a:normAutofit/>
          </a:bodyPr>
          <a:lstStyle/>
          <a:p>
            <a:r>
              <a:rPr lang="ru-RU" sz="3200" dirty="0" smtClean="0"/>
              <a:t>ПРОЖИВАНИЕ В ДВУХМЕСТНОМ НОМЕРЕ 5 ночей</a:t>
            </a:r>
          </a:p>
          <a:p>
            <a:r>
              <a:rPr lang="en-US" sz="3200" dirty="0">
                <a:hlinkClick r:id="rId2"/>
              </a:rPr>
              <a:t>https://</a:t>
            </a:r>
            <a:r>
              <a:rPr lang="en-US" sz="3200" dirty="0" smtClean="0">
                <a:hlinkClick r:id="rId2"/>
              </a:rPr>
              <a:t>hotellook.ru/hotels/hyatt-regency-tokyo-360091</a:t>
            </a:r>
            <a:endParaRPr lang="ru-RU" sz="3200" dirty="0" smtClean="0"/>
          </a:p>
          <a:p>
            <a:endParaRPr lang="ru-RU" sz="3200" dirty="0" smtClean="0"/>
          </a:p>
          <a:p>
            <a:endParaRPr lang="ru-RU" sz="3200" dirty="0"/>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7019" y="2933699"/>
            <a:ext cx="3052293" cy="2037545"/>
          </a:xfrm>
          <a:prstGeom prst="rect">
            <a:avLst/>
          </a:prstGeom>
        </p:spPr>
      </p:pic>
    </p:spTree>
    <p:extLst>
      <p:ext uri="{BB962C8B-B14F-4D97-AF65-F5344CB8AC3E}">
        <p14:creationId xmlns:p14="http://schemas.microsoft.com/office/powerpoint/2010/main" val="16272528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84211" y="2006600"/>
            <a:ext cx="8534401" cy="749479"/>
          </a:xfrm>
        </p:spPr>
        <p:txBody>
          <a:bodyPr/>
          <a:lstStyle/>
          <a:p>
            <a:r>
              <a:rPr lang="ru-RU" dirty="0" smtClean="0"/>
              <a:t>Услуги в ОТЕЛЕ </a:t>
            </a:r>
            <a:endParaRPr lang="ru-RU" dirty="0"/>
          </a:p>
        </p:txBody>
      </p:sp>
      <p:sp>
        <p:nvSpPr>
          <p:cNvPr id="5" name="Текст 4"/>
          <p:cNvSpPr>
            <a:spLocks noGrp="1"/>
          </p:cNvSpPr>
          <p:nvPr>
            <p:ph type="body" idx="1"/>
          </p:nvPr>
        </p:nvSpPr>
        <p:spPr>
          <a:xfrm>
            <a:off x="684211" y="3143519"/>
            <a:ext cx="8534400" cy="2059546"/>
          </a:xfrm>
        </p:spPr>
        <p:txBody>
          <a:bodyPr>
            <a:noAutofit/>
          </a:bodyPr>
          <a:lstStyle/>
          <a:p>
            <a:r>
              <a:rPr lang="ru-RU" dirty="0" smtClean="0">
                <a:solidFill>
                  <a:schemeClr val="bg1"/>
                </a:solidFill>
              </a:rPr>
              <a:t>Бизнес-центр</a:t>
            </a:r>
          </a:p>
          <a:p>
            <a:r>
              <a:rPr lang="ru-RU" dirty="0" smtClean="0">
                <a:solidFill>
                  <a:schemeClr val="bg1"/>
                </a:solidFill>
              </a:rPr>
              <a:t>СПА</a:t>
            </a:r>
          </a:p>
          <a:p>
            <a:r>
              <a:rPr lang="ru-RU" dirty="0" smtClean="0">
                <a:solidFill>
                  <a:schemeClr val="bg1"/>
                </a:solidFill>
              </a:rPr>
              <a:t>Бассейн</a:t>
            </a:r>
          </a:p>
          <a:p>
            <a:r>
              <a:rPr lang="ru-RU" dirty="0" smtClean="0">
                <a:solidFill>
                  <a:schemeClr val="bg1"/>
                </a:solidFill>
              </a:rPr>
              <a:t>Массаж</a:t>
            </a:r>
          </a:p>
          <a:p>
            <a:r>
              <a:rPr lang="ru-RU" dirty="0" smtClean="0">
                <a:solidFill>
                  <a:schemeClr val="bg1"/>
                </a:solidFill>
              </a:rPr>
              <a:t>Прачечная</a:t>
            </a:r>
          </a:p>
          <a:p>
            <a:r>
              <a:rPr lang="ru-RU" dirty="0" smtClean="0">
                <a:solidFill>
                  <a:schemeClr val="bg1"/>
                </a:solidFill>
              </a:rPr>
              <a:t>Бар</a:t>
            </a:r>
            <a:endParaRPr lang="en-US" dirty="0" smtClean="0">
              <a:solidFill>
                <a:schemeClr val="bg1"/>
              </a:solidFill>
            </a:endParaRPr>
          </a:p>
          <a:p>
            <a:r>
              <a:rPr lang="en-US" dirty="0" smtClean="0">
                <a:solidFill>
                  <a:schemeClr val="bg1"/>
                </a:solidFill>
              </a:rPr>
              <a:t>Wi Fi</a:t>
            </a:r>
            <a:endParaRPr lang="ru-RU" dirty="0" smtClean="0">
              <a:solidFill>
                <a:schemeClr val="bg1"/>
              </a:solidFill>
            </a:endParaRPr>
          </a:p>
          <a:p>
            <a:r>
              <a:rPr lang="ru-RU" dirty="0" smtClean="0">
                <a:solidFill>
                  <a:schemeClr val="bg1"/>
                </a:solidFill>
              </a:rPr>
              <a:t>Завтраки бесплатно</a:t>
            </a:r>
          </a:p>
          <a:p>
            <a:r>
              <a:rPr lang="ru-RU" dirty="0" smtClean="0">
                <a:solidFill>
                  <a:schemeClr val="bg1"/>
                </a:solidFill>
              </a:rPr>
              <a:t>Обслуживание гостей 24 часа</a:t>
            </a:r>
            <a:endParaRPr lang="ru-RU" dirty="0">
              <a:solidFill>
                <a:schemeClr val="bg1"/>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96692" y="360608"/>
            <a:ext cx="4021920" cy="2601067"/>
          </a:xfrm>
          <a:prstGeom prst="rect">
            <a:avLst/>
          </a:prstGeom>
        </p:spPr>
      </p:pic>
    </p:spTree>
    <p:extLst>
      <p:ext uri="{BB962C8B-B14F-4D97-AF65-F5344CB8AC3E}">
        <p14:creationId xmlns:p14="http://schemas.microsoft.com/office/powerpoint/2010/main" val="477606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a:latin typeface="Times New Roman" pitchFamily="18" charset="0"/>
                <a:cs typeface="Times New Roman" pitchFamily="18" charset="0"/>
              </a:rPr>
              <a:t>13.00 -14.00</a:t>
            </a:r>
            <a:r>
              <a:rPr lang="ru-RU" sz="4000" b="1" dirty="0">
                <a:latin typeface="Times New Roman" pitchFamily="18" charset="0"/>
                <a:cs typeface="Times New Roman" pitchFamily="18" charset="0"/>
              </a:rPr>
              <a:t> </a:t>
            </a:r>
            <a:r>
              <a:rPr lang="ru-RU" sz="4000" b="1" dirty="0">
                <a:solidFill>
                  <a:srgbClr val="FF0000"/>
                </a:solidFill>
                <a:latin typeface="Times New Roman" pitchFamily="18" charset="0"/>
                <a:cs typeface="Times New Roman" pitchFamily="18" charset="0"/>
              </a:rPr>
              <a:t> </a:t>
            </a:r>
            <a:r>
              <a:rPr lang="ru-RU" b="1" dirty="0">
                <a:latin typeface="Times New Roman" pitchFamily="18" charset="0"/>
                <a:cs typeface="Times New Roman" pitchFamily="18" charset="0"/>
              </a:rPr>
              <a:t>Размещение  в гостинице </a:t>
            </a:r>
            <a:r>
              <a:rPr lang="ru-RU" b="1" dirty="0"/>
              <a:t/>
            </a:r>
            <a:br>
              <a:rPr lang="ru-RU" b="1" dirty="0"/>
            </a:br>
            <a:endParaRPr lang="ru-RU" b="1" dirty="0"/>
          </a:p>
        </p:txBody>
      </p:sp>
      <p:pic>
        <p:nvPicPr>
          <p:cNvPr id="2050" name="Picture 2" descr="C:\Users\Cerega\Desktop\япония\отель2.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956522"/>
            <a:ext cx="2207568" cy="266394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Cerega\Desktop\япония\отель 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93312" y="0"/>
            <a:ext cx="3898688" cy="130076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207568" y="1196753"/>
            <a:ext cx="7632848" cy="2246769"/>
          </a:xfrm>
          <a:prstGeom prst="rect">
            <a:avLst/>
          </a:prstGeom>
        </p:spPr>
        <p:txBody>
          <a:bodyPr wrap="square">
            <a:spAutoFit/>
          </a:bodyPr>
          <a:lstStyle/>
          <a:p>
            <a:pPr algn="just"/>
            <a:r>
              <a:rPr lang="ru-RU" sz="2000" dirty="0">
                <a:latin typeface="Times New Roman" pitchFamily="18" charset="0"/>
                <a:cs typeface="Times New Roman" pitchFamily="18" charset="0"/>
              </a:rPr>
              <a:t>Э</a:t>
            </a:r>
            <a:r>
              <a:rPr lang="ru-RU" sz="2000" dirty="0" smtClean="0">
                <a:latin typeface="Times New Roman" pitchFamily="18" charset="0"/>
                <a:cs typeface="Times New Roman" pitchFamily="18" charset="0"/>
              </a:rPr>
              <a:t>легантный </a:t>
            </a:r>
            <a:r>
              <a:rPr lang="ru-RU" sz="2000" dirty="0">
                <a:latin typeface="Times New Roman" pitchFamily="18" charset="0"/>
                <a:cs typeface="Times New Roman" pitchFamily="18" charset="0"/>
              </a:rPr>
              <a:t>дизайн номера, 33 кв. м. Удобства: 24-часовое обслуживание в номерах, кабельное/спутниковое телевидение, двойная линия телефонов, консьерж в рабочее время, индивидуальное управление кондиционером, утренняя газета, минеральная вода, утюг/гладильная доска (по запросу), прачечная, 32-дюймовый плоский ЖК-телевизор, мини-бар, AM/FM радио, голосовая почта, </a:t>
            </a:r>
            <a:r>
              <a:rPr lang="ru-RU" sz="2000" b="1" dirty="0">
                <a:latin typeface="Times New Roman" pitchFamily="18" charset="0"/>
                <a:cs typeface="Times New Roman" pitchFamily="18" charset="0"/>
              </a:rPr>
              <a:t>высокоскоростной доступ в Интернет</a:t>
            </a:r>
            <a:r>
              <a:rPr lang="ru-RU" sz="2000" dirty="0">
                <a:latin typeface="Times New Roman" pitchFamily="18" charset="0"/>
                <a:cs typeface="Times New Roman" pitchFamily="18" charset="0"/>
              </a:rPr>
              <a:t>.</a:t>
            </a:r>
          </a:p>
        </p:txBody>
      </p:sp>
    </p:spTree>
    <p:extLst>
      <p:ext uri="{BB962C8B-B14F-4D97-AF65-F5344CB8AC3E}">
        <p14:creationId xmlns:p14="http://schemas.microsoft.com/office/powerpoint/2010/main" val="12097817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81200" y="274638"/>
            <a:ext cx="8229600" cy="778098"/>
          </a:xfrm>
        </p:spPr>
        <p:txBody>
          <a:bodyPr>
            <a:normAutofit/>
          </a:bodyPr>
          <a:lstStyle/>
          <a:p>
            <a:r>
              <a:rPr lang="ru-RU" sz="2800" b="1" dirty="0">
                <a:latin typeface="Times New Roman" pitchFamily="18" charset="0"/>
                <a:cs typeface="Times New Roman" pitchFamily="18" charset="0"/>
              </a:rPr>
              <a:t>14.00</a:t>
            </a:r>
            <a:r>
              <a:rPr lang="ru-RU" b="1" dirty="0">
                <a:latin typeface="Times New Roman" pitchFamily="18" charset="0"/>
                <a:cs typeface="Times New Roman" pitchFamily="18" charset="0"/>
              </a:rPr>
              <a:t> </a:t>
            </a:r>
            <a:r>
              <a:rPr lang="ru-RU" sz="3200" b="1" dirty="0">
                <a:latin typeface="Times New Roman" pitchFamily="18" charset="0"/>
                <a:cs typeface="Times New Roman" pitchFamily="18" charset="0"/>
              </a:rPr>
              <a:t>Обед в гостинице</a:t>
            </a:r>
          </a:p>
        </p:txBody>
      </p:sp>
      <p:sp>
        <p:nvSpPr>
          <p:cNvPr id="3" name="Объект 2"/>
          <p:cNvSpPr>
            <a:spLocks noGrp="1"/>
          </p:cNvSpPr>
          <p:nvPr>
            <p:ph idx="1"/>
          </p:nvPr>
        </p:nvSpPr>
        <p:spPr>
          <a:xfrm>
            <a:off x="1981200" y="1124745"/>
            <a:ext cx="8229600" cy="5001419"/>
          </a:xfrm>
        </p:spPr>
        <p:txBody>
          <a:bodyPr>
            <a:noAutofit/>
          </a:bodyPr>
          <a:lstStyle/>
          <a:p>
            <a:pPr marL="0" indent="0">
              <a:buNone/>
            </a:pPr>
            <a:r>
              <a:rPr lang="ru-RU" dirty="0">
                <a:solidFill>
                  <a:schemeClr val="bg1"/>
                </a:solidFill>
                <a:latin typeface="Times New Roman" pitchFamily="18" charset="0"/>
                <a:cs typeface="Times New Roman" pitchFamily="18" charset="0"/>
              </a:rPr>
              <a:t>Отель поражает своих гостей изысканной кухней, которая никого не сможет оставить равнодушным. Всего существует 7 ресторанов и 1 бар.</a:t>
            </a:r>
          </a:p>
          <a:p>
            <a:r>
              <a:rPr lang="ru-RU" b="1" dirty="0" err="1">
                <a:solidFill>
                  <a:schemeClr val="bg1"/>
                </a:solidFill>
                <a:latin typeface="Times New Roman" pitchFamily="18" charset="0"/>
                <a:cs typeface="Times New Roman" pitchFamily="18" charset="0"/>
              </a:rPr>
              <a:t>Cuisine</a:t>
            </a:r>
            <a:r>
              <a:rPr lang="ru-RU" b="1" dirty="0">
                <a:solidFill>
                  <a:schemeClr val="bg1"/>
                </a:solidFill>
                <a:latin typeface="Times New Roman" pitchFamily="18" charset="0"/>
                <a:cs typeface="Times New Roman" pitchFamily="18" charset="0"/>
              </a:rPr>
              <a:t>[s] </a:t>
            </a:r>
            <a:r>
              <a:rPr lang="ru-RU" b="1" dirty="0" err="1">
                <a:solidFill>
                  <a:schemeClr val="bg1"/>
                </a:solidFill>
                <a:latin typeface="Times New Roman" pitchFamily="18" charset="0"/>
                <a:cs typeface="Times New Roman" pitchFamily="18" charset="0"/>
              </a:rPr>
              <a:t>Michel</a:t>
            </a:r>
            <a:r>
              <a:rPr lang="ru-RU" b="1" dirty="0">
                <a:solidFill>
                  <a:schemeClr val="bg1"/>
                </a:solidFill>
                <a:latin typeface="Times New Roman" pitchFamily="18" charset="0"/>
                <a:cs typeface="Times New Roman" pitchFamily="18" charset="0"/>
              </a:rPr>
              <a:t> </a:t>
            </a:r>
            <a:r>
              <a:rPr lang="ru-RU" b="1" dirty="0" err="1">
                <a:solidFill>
                  <a:schemeClr val="bg1"/>
                </a:solidFill>
                <a:latin typeface="Times New Roman" pitchFamily="18" charset="0"/>
                <a:cs typeface="Times New Roman" pitchFamily="18" charset="0"/>
              </a:rPr>
              <a:t>Troisgros</a:t>
            </a:r>
            <a:r>
              <a:rPr lang="ru-RU" b="1" dirty="0">
                <a:solidFill>
                  <a:schemeClr val="bg1"/>
                </a:solidFill>
                <a:latin typeface="Times New Roman" pitchFamily="18" charset="0"/>
                <a:cs typeface="Times New Roman" pitchFamily="18" charset="0"/>
              </a:rPr>
              <a:t> </a:t>
            </a:r>
            <a:r>
              <a:rPr lang="ru-RU" dirty="0">
                <a:solidFill>
                  <a:schemeClr val="bg1"/>
                </a:solidFill>
                <a:latin typeface="Times New Roman" pitchFamily="18" charset="0"/>
                <a:cs typeface="Times New Roman" pitchFamily="18" charset="0"/>
              </a:rPr>
              <a:t>— это ошеломляющий ресторан, праздник для чувств, вы будете очарованы калейдоскопом вкусов, которые создают масла и специи.</a:t>
            </a:r>
          </a:p>
          <a:p>
            <a:r>
              <a:rPr lang="ru-RU" b="1" dirty="0" err="1">
                <a:solidFill>
                  <a:schemeClr val="bg1"/>
                </a:solidFill>
                <a:latin typeface="Times New Roman" pitchFamily="18" charset="0"/>
                <a:cs typeface="Times New Roman" pitchFamily="18" charset="0"/>
              </a:rPr>
              <a:t>Kakou</a:t>
            </a:r>
            <a:r>
              <a:rPr lang="ru-RU" b="1" dirty="0">
                <a:solidFill>
                  <a:schemeClr val="bg1"/>
                </a:solidFill>
                <a:latin typeface="Times New Roman" pitchFamily="18" charset="0"/>
                <a:cs typeface="Times New Roman" pitchFamily="18" charset="0"/>
              </a:rPr>
              <a:t> </a:t>
            </a:r>
            <a:r>
              <a:rPr lang="ru-RU" dirty="0">
                <a:solidFill>
                  <a:schemeClr val="bg1"/>
                </a:solidFill>
                <a:latin typeface="Times New Roman" pitchFamily="18" charset="0"/>
                <a:cs typeface="Times New Roman" pitchFamily="18" charset="0"/>
              </a:rPr>
              <a:t>— предлагает гостям спокойную обстановку с традиционной японской кухней и популярными блюдами других стран.</a:t>
            </a:r>
          </a:p>
          <a:p>
            <a:r>
              <a:rPr lang="ru-RU" b="1" dirty="0" err="1">
                <a:solidFill>
                  <a:schemeClr val="bg1"/>
                </a:solidFill>
                <a:latin typeface="Times New Roman" pitchFamily="18" charset="0"/>
                <a:cs typeface="Times New Roman" pitchFamily="18" charset="0"/>
              </a:rPr>
              <a:t>Omborato</a:t>
            </a:r>
            <a:r>
              <a:rPr lang="ru-RU" dirty="0">
                <a:solidFill>
                  <a:schemeClr val="bg1"/>
                </a:solidFill>
                <a:latin typeface="Times New Roman" pitchFamily="18" charset="0"/>
                <a:cs typeface="Times New Roman" pitchFamily="18" charset="0"/>
              </a:rPr>
              <a:t> — вы сможете отведать превосходные блюда и напитки японской кухни.</a:t>
            </a:r>
          </a:p>
          <a:p>
            <a:r>
              <a:rPr lang="ru-RU" b="1" dirty="0" err="1">
                <a:solidFill>
                  <a:schemeClr val="bg1"/>
                </a:solidFill>
                <a:latin typeface="Times New Roman" pitchFamily="18" charset="0"/>
                <a:cs typeface="Times New Roman" pitchFamily="18" charset="0"/>
              </a:rPr>
              <a:t>Miyako</a:t>
            </a:r>
            <a:r>
              <a:rPr lang="ru-RU" dirty="0">
                <a:solidFill>
                  <a:schemeClr val="bg1"/>
                </a:solidFill>
                <a:latin typeface="Times New Roman" pitchFamily="18" charset="0"/>
                <a:cs typeface="Times New Roman" pitchFamily="18" charset="0"/>
              </a:rPr>
              <a:t> — вы сможете сами взглянуть, как искусный повар готовит суши.</a:t>
            </a:r>
          </a:p>
          <a:p>
            <a:r>
              <a:rPr lang="ru-RU" b="1" dirty="0" err="1">
                <a:solidFill>
                  <a:schemeClr val="bg1"/>
                </a:solidFill>
                <a:latin typeface="Times New Roman" pitchFamily="18" charset="0"/>
                <a:cs typeface="Times New Roman" pitchFamily="18" charset="0"/>
              </a:rPr>
              <a:t>Jade</a:t>
            </a:r>
            <a:r>
              <a:rPr lang="ru-RU" b="1" dirty="0">
                <a:solidFill>
                  <a:schemeClr val="bg1"/>
                </a:solidFill>
                <a:latin typeface="Times New Roman" pitchFamily="18" charset="0"/>
                <a:cs typeface="Times New Roman" pitchFamily="18" charset="0"/>
              </a:rPr>
              <a:t> </a:t>
            </a:r>
            <a:r>
              <a:rPr lang="ru-RU" b="1" dirty="0" err="1">
                <a:solidFill>
                  <a:schemeClr val="bg1"/>
                </a:solidFill>
                <a:latin typeface="Times New Roman" pitchFamily="18" charset="0"/>
                <a:cs typeface="Times New Roman" pitchFamily="18" charset="0"/>
              </a:rPr>
              <a:t>Garden</a:t>
            </a:r>
            <a:r>
              <a:rPr lang="ru-RU" b="1" dirty="0">
                <a:solidFill>
                  <a:schemeClr val="bg1"/>
                </a:solidFill>
                <a:latin typeface="Times New Roman" pitchFamily="18" charset="0"/>
                <a:cs typeface="Times New Roman" pitchFamily="18" charset="0"/>
              </a:rPr>
              <a:t> </a:t>
            </a:r>
            <a:r>
              <a:rPr lang="ru-RU" dirty="0">
                <a:solidFill>
                  <a:schemeClr val="bg1"/>
                </a:solidFill>
                <a:latin typeface="Times New Roman" pitchFamily="18" charset="0"/>
                <a:cs typeface="Times New Roman" pitchFamily="18" charset="0"/>
              </a:rPr>
              <a:t>— изысканное место, где повар вдохновлен богатыми кулинарными традициям императорского двора. Демонстрация элегантной обстановке, где смешиваются традиционные китайские мотивы с современным дизайном</a:t>
            </a:r>
            <a:r>
              <a:rPr lang="ru-RU" sz="1600" dirty="0">
                <a:solidFill>
                  <a:schemeClr val="bg1"/>
                </a:solidFill>
              </a:rPr>
              <a:t>.</a:t>
            </a:r>
          </a:p>
        </p:txBody>
      </p:sp>
    </p:spTree>
    <p:extLst>
      <p:ext uri="{BB962C8B-B14F-4D97-AF65-F5344CB8AC3E}">
        <p14:creationId xmlns:p14="http://schemas.microsoft.com/office/powerpoint/2010/main" val="25859712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4487332"/>
            <a:ext cx="8534400" cy="2370668"/>
          </a:xfrm>
        </p:spPr>
        <p:txBody>
          <a:bodyPr>
            <a:normAutofit/>
          </a:bodyPr>
          <a:lstStyle/>
          <a:p>
            <a:r>
              <a:rPr lang="ru-RU" sz="2000" b="1" dirty="0">
                <a:latin typeface="Times New Roman" pitchFamily="18" charset="0"/>
                <a:cs typeface="Times New Roman" pitchFamily="18" charset="0"/>
              </a:rPr>
              <a:t>15.00</a:t>
            </a:r>
            <a:r>
              <a:rPr lang="ru-RU" sz="2000" b="1" i="1" dirty="0" smtClean="0">
                <a:solidFill>
                  <a:srgbClr val="FF0000"/>
                </a:solidFill>
                <a:latin typeface="Times New Roman" pitchFamily="18" charset="0"/>
                <a:cs typeface="Times New Roman" pitchFamily="18" charset="0"/>
              </a:rPr>
              <a:t> </a:t>
            </a:r>
            <a:r>
              <a:rPr lang="ru-RU" sz="2000" b="1" dirty="0" smtClean="0">
                <a:latin typeface="Times New Roman" pitchFamily="18" charset="0"/>
                <a:cs typeface="Times New Roman" pitchFamily="18" charset="0"/>
              </a:rPr>
              <a:t>встреча в холле</a:t>
            </a:r>
            <a:r>
              <a:rPr lang="ru-RU" sz="2000" b="1" dirty="0">
                <a:latin typeface="Times New Roman" pitchFamily="18" charset="0"/>
                <a:cs typeface="Times New Roman" pitchFamily="18" charset="0"/>
              </a:rPr>
              <a:t/>
            </a:r>
            <a:br>
              <a:rPr lang="ru-RU" sz="2000" b="1" dirty="0">
                <a:latin typeface="Times New Roman" pitchFamily="18" charset="0"/>
                <a:cs typeface="Times New Roman" pitchFamily="18" charset="0"/>
              </a:rPr>
            </a:br>
            <a:r>
              <a:rPr lang="ru-RU" sz="2000" b="1" dirty="0">
                <a:latin typeface="Times New Roman" pitchFamily="18" charset="0"/>
                <a:cs typeface="Times New Roman" pitchFamily="18" charset="0"/>
              </a:rPr>
              <a:t>15. 00-18.00 Экскурсия «Город на весь день» </a:t>
            </a:r>
          </a:p>
        </p:txBody>
      </p:sp>
      <p:sp>
        <p:nvSpPr>
          <p:cNvPr id="3" name="Объект 2"/>
          <p:cNvSpPr>
            <a:spLocks noGrp="1"/>
          </p:cNvSpPr>
          <p:nvPr>
            <p:ph idx="1"/>
          </p:nvPr>
        </p:nvSpPr>
        <p:spPr>
          <a:xfrm>
            <a:off x="684212" y="103032"/>
            <a:ext cx="8534400" cy="2859109"/>
          </a:xfrm>
        </p:spPr>
        <p:txBody>
          <a:bodyPr>
            <a:normAutofit/>
          </a:bodyPr>
          <a:lstStyle/>
          <a:p>
            <a:pPr algn="just"/>
            <a:r>
              <a:rPr lang="ru-RU" dirty="0">
                <a:latin typeface="Times New Roman" pitchFamily="18" charset="0"/>
                <a:cs typeface="Times New Roman" pitchFamily="18" charset="0"/>
              </a:rPr>
              <a:t>За время прогулки по городу предлагается знакомство с некоторыми интересными местами разных районов. Оно поможет узнать традиции, историю, культуру древнего народа. Все многообразие мегаполиса запомнится единым гармоничным ансамблем. Взглянуть на весь город предлагается со смотровой площадки первых небоскребов Токио.</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0331" y="2374833"/>
            <a:ext cx="3168352"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3049" y="2384884"/>
            <a:ext cx="3528730" cy="235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6389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a:latin typeface="Times New Roman" pitchFamily="18" charset="0"/>
                <a:cs typeface="Times New Roman" pitchFamily="18" charset="0"/>
              </a:rPr>
              <a:t>18.00 -19.00 Ужин, возвращение в гостиницу Свободное время </a:t>
            </a:r>
          </a:p>
        </p:txBody>
      </p:sp>
      <p:sp>
        <p:nvSpPr>
          <p:cNvPr id="4" name="Объект 3"/>
          <p:cNvSpPr>
            <a:spLocks noGrp="1"/>
          </p:cNvSpPr>
          <p:nvPr>
            <p:ph idx="1"/>
          </p:nvPr>
        </p:nvSpPr>
        <p:spPr/>
        <p:txBody>
          <a:bodyPr/>
          <a:lstStyle/>
          <a:p>
            <a:pPr marL="0" indent="0">
              <a:buNone/>
            </a:pPr>
            <a:r>
              <a:rPr lang="ru-RU" b="1" dirty="0" smtClean="0">
                <a:latin typeface="Times New Roman" pitchFamily="18" charset="0"/>
                <a:cs typeface="Times New Roman" pitchFamily="18" charset="0"/>
              </a:rPr>
              <a:t>В свободное время можно посетить: </a:t>
            </a:r>
          </a:p>
          <a:p>
            <a:pPr>
              <a:buFontTx/>
              <a:buChar char="-"/>
            </a:pPr>
            <a:r>
              <a:rPr lang="ru-RU" dirty="0" smtClean="0">
                <a:latin typeface="Times New Roman" pitchFamily="18" charset="0"/>
                <a:cs typeface="Times New Roman" pitchFamily="18" charset="0"/>
              </a:rPr>
              <a:t>Парк </a:t>
            </a:r>
            <a:r>
              <a:rPr lang="ru-RU" dirty="0">
                <a:latin typeface="Times New Roman" pitchFamily="18" charset="0"/>
                <a:cs typeface="Times New Roman" pitchFamily="18" charset="0"/>
              </a:rPr>
              <a:t>обезьян на горе </a:t>
            </a:r>
            <a:r>
              <a:rPr lang="ru-RU" dirty="0" err="1" smtClean="0">
                <a:latin typeface="Times New Roman" pitchFamily="18" charset="0"/>
                <a:cs typeface="Times New Roman" pitchFamily="18" charset="0"/>
              </a:rPr>
              <a:t>Такао</a:t>
            </a:r>
            <a:r>
              <a:rPr lang="ru-RU" dirty="0" smtClean="0">
                <a:latin typeface="Times New Roman" pitchFamily="18" charset="0"/>
                <a:cs typeface="Times New Roman" pitchFamily="18" charset="0"/>
              </a:rPr>
              <a:t>;</a:t>
            </a:r>
          </a:p>
          <a:p>
            <a:pPr>
              <a:buFontTx/>
              <a:buChar char="-"/>
            </a:pPr>
            <a:r>
              <a:rPr lang="ru-RU" dirty="0">
                <a:latin typeface="Times New Roman" pitchFamily="18" charset="0"/>
                <a:cs typeface="Times New Roman" pitchFamily="18" charset="0"/>
              </a:rPr>
              <a:t>Парк фонтанов </a:t>
            </a:r>
            <a:r>
              <a:rPr lang="ru-RU" dirty="0" err="1" smtClean="0">
                <a:latin typeface="Times New Roman" pitchFamily="18" charset="0"/>
                <a:cs typeface="Times New Roman" pitchFamily="18" charset="0"/>
              </a:rPr>
              <a:t>Вадакура</a:t>
            </a:r>
            <a:r>
              <a:rPr lang="ru-RU" dirty="0" smtClean="0">
                <a:latin typeface="Times New Roman" pitchFamily="18" charset="0"/>
                <a:cs typeface="Times New Roman" pitchFamily="18" charset="0"/>
              </a:rPr>
              <a:t>;</a:t>
            </a:r>
          </a:p>
          <a:p>
            <a:pPr>
              <a:buFontTx/>
              <a:buChar char="-"/>
            </a:pPr>
            <a:r>
              <a:rPr lang="ru-RU" dirty="0">
                <a:latin typeface="Times New Roman" pitchFamily="18" charset="0"/>
                <a:cs typeface="Times New Roman" pitchFamily="18" charset="0"/>
              </a:rPr>
              <a:t>Парк развлечений </a:t>
            </a:r>
            <a:r>
              <a:rPr lang="ru-RU" dirty="0" err="1" smtClean="0">
                <a:latin typeface="Times New Roman" pitchFamily="18" charset="0"/>
                <a:cs typeface="Times New Roman" pitchFamily="18" charset="0"/>
              </a:rPr>
              <a:t>Ханаясики</a:t>
            </a:r>
            <a:r>
              <a:rPr lang="ru-RU" dirty="0" smtClean="0">
                <a:latin typeface="Times New Roman" pitchFamily="18" charset="0"/>
                <a:cs typeface="Times New Roman" pitchFamily="18" charset="0"/>
              </a:rPr>
              <a:t>;</a:t>
            </a:r>
          </a:p>
          <a:p>
            <a:pPr>
              <a:buFontTx/>
              <a:buChar char="-"/>
            </a:pPr>
            <a:r>
              <a:rPr lang="ru-RU" dirty="0">
                <a:latin typeface="Times New Roman" pitchFamily="18" charset="0"/>
                <a:cs typeface="Times New Roman" pitchFamily="18" charset="0"/>
              </a:rPr>
              <a:t>Музей </a:t>
            </a:r>
            <a:r>
              <a:rPr lang="ru-RU" dirty="0" smtClean="0">
                <a:latin typeface="Times New Roman" pitchFamily="18" charset="0"/>
                <a:cs typeface="Times New Roman" pitchFamily="18" charset="0"/>
              </a:rPr>
              <a:t>денег;</a:t>
            </a:r>
          </a:p>
          <a:p>
            <a:pPr>
              <a:buFontTx/>
              <a:buChar char="-"/>
            </a:pPr>
            <a:r>
              <a:rPr lang="ru-RU" dirty="0">
                <a:latin typeface="Times New Roman" pitchFamily="18" charset="0"/>
                <a:cs typeface="Times New Roman" pitchFamily="18" charset="0"/>
              </a:rPr>
              <a:t>Токийский музей восковых фигур книги рекордов </a:t>
            </a:r>
            <a:r>
              <a:rPr lang="ru-RU" dirty="0" smtClean="0">
                <a:latin typeface="Times New Roman" pitchFamily="18" charset="0"/>
                <a:cs typeface="Times New Roman" pitchFamily="18" charset="0"/>
              </a:rPr>
              <a:t>Гиннесса;</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7938627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81200" y="274638"/>
            <a:ext cx="8229600" cy="1858218"/>
          </a:xfrm>
        </p:spPr>
        <p:txBody>
          <a:bodyPr>
            <a:noAutofit/>
          </a:bodyPr>
          <a:lstStyle/>
          <a:p>
            <a:r>
              <a:rPr lang="ru-RU" sz="3200" b="1" dirty="0">
                <a:latin typeface="Times New Roman" pitchFamily="18" charset="0"/>
                <a:cs typeface="Times New Roman" pitchFamily="18" charset="0"/>
              </a:rPr>
              <a:t/>
            </a:r>
            <a:br>
              <a:rPr lang="ru-RU" sz="3200" b="1" dirty="0">
                <a:latin typeface="Times New Roman" pitchFamily="18" charset="0"/>
                <a:cs typeface="Times New Roman" pitchFamily="18" charset="0"/>
              </a:rPr>
            </a:br>
            <a:r>
              <a:rPr lang="ru-RU" sz="3200" b="1" dirty="0">
                <a:latin typeface="Times New Roman" pitchFamily="18" charset="0"/>
                <a:cs typeface="Times New Roman" pitchFamily="18" charset="0"/>
              </a:rPr>
              <a:t>9.00 Завтрак</a:t>
            </a:r>
            <a:br>
              <a:rPr lang="ru-RU" sz="3200" b="1" dirty="0">
                <a:latin typeface="Times New Roman" pitchFamily="18" charset="0"/>
                <a:cs typeface="Times New Roman" pitchFamily="18" charset="0"/>
              </a:rPr>
            </a:br>
            <a:r>
              <a:rPr lang="ru-RU" sz="3200" b="1" dirty="0">
                <a:latin typeface="Times New Roman" pitchFamily="18" charset="0"/>
                <a:cs typeface="Times New Roman" pitchFamily="18" charset="0"/>
              </a:rPr>
              <a:t>10.00 Встреча в холле</a:t>
            </a:r>
            <a:br>
              <a:rPr lang="ru-RU" sz="3200" b="1" dirty="0">
                <a:latin typeface="Times New Roman" pitchFamily="18" charset="0"/>
                <a:cs typeface="Times New Roman" pitchFamily="18" charset="0"/>
              </a:rPr>
            </a:br>
            <a:r>
              <a:rPr lang="ru-RU" sz="3200" b="1" dirty="0">
                <a:latin typeface="Times New Roman" pitchFamily="18" charset="0"/>
                <a:cs typeface="Times New Roman" pitchFamily="18" charset="0"/>
              </a:rPr>
              <a:t/>
            </a:r>
            <a:br>
              <a:rPr lang="ru-RU" sz="3200" b="1" dirty="0">
                <a:latin typeface="Times New Roman" pitchFamily="18" charset="0"/>
                <a:cs typeface="Times New Roman" pitchFamily="18" charset="0"/>
              </a:rPr>
            </a:br>
            <a:r>
              <a:rPr lang="ru-RU" sz="2800" dirty="0">
                <a:latin typeface="Times New Roman" pitchFamily="18" charset="0"/>
                <a:cs typeface="Times New Roman" pitchFamily="18" charset="0"/>
              </a:rPr>
              <a:t>Завтрак  состоит их здоровой и малокалорийной пищи </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700065" y="2756079"/>
            <a:ext cx="4791871" cy="2707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6705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00" y="3212976"/>
            <a:ext cx="822960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919536" y="1412778"/>
            <a:ext cx="8136904" cy="1200329"/>
          </a:xfrm>
          <a:prstGeom prst="rect">
            <a:avLst/>
          </a:prstGeom>
        </p:spPr>
        <p:txBody>
          <a:bodyPr wrap="square">
            <a:spAutoFit/>
          </a:bodyPr>
          <a:lstStyle/>
          <a:p>
            <a:pPr algn="just"/>
            <a:r>
              <a:rPr lang="ru-RU" sz="3600" b="1" dirty="0">
                <a:latin typeface="Times New Roman" pitchFamily="18" charset="0"/>
                <a:cs typeface="Times New Roman" pitchFamily="18" charset="0"/>
              </a:rPr>
              <a:t>10.00 – 13.00  Экскурсия: Японские дома и традиции в Музее </a:t>
            </a:r>
            <a:r>
              <a:rPr lang="ru-RU" sz="3600" b="1" dirty="0" err="1">
                <a:latin typeface="Times New Roman" pitchFamily="18" charset="0"/>
                <a:cs typeface="Times New Roman" pitchFamily="18" charset="0"/>
              </a:rPr>
              <a:t>Эдо</a:t>
            </a:r>
            <a:r>
              <a:rPr lang="ru-RU" sz="3600" b="1" dirty="0">
                <a:latin typeface="Times New Roman" pitchFamily="18" charset="0"/>
                <a:cs typeface="Times New Roman" pitchFamily="18" charset="0"/>
              </a:rPr>
              <a:t>-Токио</a:t>
            </a:r>
          </a:p>
        </p:txBody>
      </p:sp>
    </p:spTree>
    <p:extLst>
      <p:ext uri="{BB962C8B-B14F-4D97-AF65-F5344CB8AC3E}">
        <p14:creationId xmlns:p14="http://schemas.microsoft.com/office/powerpoint/2010/main" val="34535782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latin typeface="Times New Roman" pitchFamily="18" charset="0"/>
                <a:cs typeface="Times New Roman" pitchFamily="18" charset="0"/>
              </a:rPr>
              <a:t>13.00-14.00 обед в ресторане </a:t>
            </a:r>
            <a:r>
              <a:rPr lang="en-US" b="1" dirty="0">
                <a:latin typeface="Times New Roman" pitchFamily="18" charset="0"/>
                <a:cs typeface="Times New Roman" pitchFamily="18" charset="0"/>
                <a:hlinkClick r:id="rId2"/>
              </a:rPr>
              <a:t> </a:t>
            </a:r>
            <a:r>
              <a:rPr lang="en-US" u="sng" dirty="0" err="1">
                <a:latin typeface="Algerian" pitchFamily="82" charset="0"/>
                <a:cs typeface="Times New Roman" pitchFamily="18" charset="0"/>
                <a:hlinkClick r:id="rId2"/>
              </a:rPr>
              <a:t>Nabezo</a:t>
            </a:r>
            <a:r>
              <a:rPr lang="en-US" u="sng" dirty="0">
                <a:latin typeface="Algerian" pitchFamily="82" charset="0"/>
                <a:cs typeface="Times New Roman" pitchFamily="18" charset="0"/>
                <a:hlinkClick r:id="rId2"/>
              </a:rPr>
              <a:t> Shibuya </a:t>
            </a:r>
            <a:r>
              <a:rPr lang="en-US" u="sng" dirty="0" err="1">
                <a:latin typeface="Algerian" pitchFamily="82" charset="0"/>
                <a:cs typeface="Times New Roman" pitchFamily="18" charset="0"/>
                <a:hlinkClick r:id="rId2"/>
              </a:rPr>
              <a:t>Koendori</a:t>
            </a:r>
            <a:endParaRPr lang="ru-RU" u="sng" dirty="0">
              <a:latin typeface="Times New Roman" pitchFamily="18" charset="0"/>
              <a:cs typeface="Times New Roman" pitchFamily="18" charset="0"/>
            </a:endParaRPr>
          </a:p>
        </p:txBody>
      </p:sp>
      <p:sp>
        <p:nvSpPr>
          <p:cNvPr id="3" name="Объект 2"/>
          <p:cNvSpPr>
            <a:spLocks noGrp="1"/>
          </p:cNvSpPr>
          <p:nvPr>
            <p:ph idx="1"/>
          </p:nvPr>
        </p:nvSpPr>
        <p:spPr/>
        <p:txBody>
          <a:bodyPr/>
          <a:lstStyle/>
          <a:p>
            <a:pPr algn="just"/>
            <a:r>
              <a:rPr lang="ru-RU" dirty="0" smtClean="0">
                <a:latin typeface="Times New Roman" pitchFamily="18" charset="0"/>
                <a:cs typeface="Times New Roman" pitchFamily="18" charset="0"/>
              </a:rPr>
              <a:t>Специализированное меню включает </a:t>
            </a:r>
            <a:r>
              <a:rPr lang="ru-RU" dirty="0">
                <a:latin typeface="Times New Roman" pitchFamily="18" charset="0"/>
                <a:cs typeface="Times New Roman" pitchFamily="18" charset="0"/>
              </a:rPr>
              <a:t>здоровую и малокалорийную пищу </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7544" y="0"/>
            <a:ext cx="4104456" cy="2356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24746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a:latin typeface="Times New Roman" pitchFamily="18" charset="0"/>
                <a:cs typeface="Times New Roman" pitchFamily="18" charset="0"/>
              </a:rPr>
              <a:t>14.00 – 18.00 Экскурсия</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r>
              <a:rPr lang="ru-RU" sz="2800" b="1" dirty="0">
                <a:latin typeface="Times New Roman" pitchFamily="18" charset="0"/>
                <a:cs typeface="Times New Roman" pitchFamily="18" charset="0"/>
              </a:rPr>
              <a:t>«ХРАМ МЭЙДЗИ ДЗИНГУ»</a:t>
            </a:r>
          </a:p>
        </p:txBody>
      </p:sp>
      <p:sp>
        <p:nvSpPr>
          <p:cNvPr id="3" name="Объект 2"/>
          <p:cNvSpPr>
            <a:spLocks noGrp="1"/>
          </p:cNvSpPr>
          <p:nvPr>
            <p:ph idx="1"/>
          </p:nvPr>
        </p:nvSpPr>
        <p:spPr/>
        <p:txBody>
          <a:bodyPr>
            <a:normAutofit/>
          </a:bodyPr>
          <a:lstStyle/>
          <a:p>
            <a:pPr algn="just"/>
            <a:r>
              <a:rPr lang="ru-RU" sz="1800" dirty="0">
                <a:latin typeface="Times New Roman" pitchFamily="18" charset="0"/>
                <a:cs typeface="Times New Roman" pitchFamily="18" charset="0"/>
              </a:rPr>
              <a:t>Центром внимания экскурсии станет крупнейшее синтоистское святилище в Токио — </a:t>
            </a:r>
            <a:r>
              <a:rPr lang="ru-RU" sz="1800" dirty="0" err="1">
                <a:latin typeface="Times New Roman" pitchFamily="18" charset="0"/>
                <a:cs typeface="Times New Roman" pitchFamily="18" charset="0"/>
              </a:rPr>
              <a:t>Мэйдзи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Дзингу</a:t>
            </a:r>
            <a:r>
              <a:rPr lang="ru-RU" sz="1800" dirty="0">
                <a:latin typeface="Times New Roman" pitchFamily="18" charset="0"/>
                <a:cs typeface="Times New Roman" pitchFamily="18" charset="0"/>
              </a:rPr>
              <a:t>. Храм является воплощением идеи </a:t>
            </a:r>
            <a:r>
              <a:rPr lang="ru-RU" sz="1800" dirty="0" smtClean="0">
                <a:latin typeface="Times New Roman" pitchFamily="18" charset="0"/>
                <a:cs typeface="Times New Roman" pitchFamily="18" charset="0"/>
              </a:rPr>
              <a:t>возвращения </a:t>
            </a:r>
            <a:r>
              <a:rPr lang="ru-RU" sz="1800" dirty="0">
                <a:latin typeface="Times New Roman" pitchFamily="18" charset="0"/>
                <a:cs typeface="Times New Roman" pitchFamily="18" charset="0"/>
              </a:rPr>
              <a:t>к традиционной японской религии.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1799" y="-1"/>
            <a:ext cx="4026024" cy="2143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868" y="-1"/>
            <a:ext cx="4136239" cy="2143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67941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a:latin typeface="Times New Roman" pitchFamily="18" charset="0"/>
                <a:cs typeface="Times New Roman" pitchFamily="18" charset="0"/>
              </a:rPr>
              <a:t>18.00-19.00 ужин, возвращение в гостиницу </a:t>
            </a:r>
            <a:br>
              <a:rPr lang="ru-RU" sz="3200" dirty="0">
                <a:latin typeface="Times New Roman" pitchFamily="18" charset="0"/>
                <a:cs typeface="Times New Roman" pitchFamily="18" charset="0"/>
              </a:rPr>
            </a:br>
            <a:r>
              <a:rPr lang="ru-RU" sz="3200" dirty="0">
                <a:latin typeface="Times New Roman" pitchFamily="18" charset="0"/>
                <a:cs typeface="Times New Roman" pitchFamily="18" charset="0"/>
              </a:rPr>
              <a:t>свободное время</a:t>
            </a:r>
          </a:p>
        </p:txBody>
      </p:sp>
      <p:sp>
        <p:nvSpPr>
          <p:cNvPr id="3" name="Объект 2"/>
          <p:cNvSpPr>
            <a:spLocks noGrp="1"/>
          </p:cNvSpPr>
          <p:nvPr>
            <p:ph idx="1"/>
          </p:nvPr>
        </p:nvSpPr>
        <p:spPr/>
        <p:txBody>
          <a:bodyPr/>
          <a:lstStyle/>
          <a:p>
            <a:pPr algn="just"/>
            <a:r>
              <a:rPr lang="ru-RU" dirty="0" smtClean="0">
                <a:latin typeface="Times New Roman" pitchFamily="18" charset="0"/>
                <a:cs typeface="Times New Roman" pitchFamily="18" charset="0"/>
              </a:rPr>
              <a:t>В свободное время можно посетить: </a:t>
            </a:r>
          </a:p>
          <a:p>
            <a:pPr algn="just">
              <a:buFontTx/>
              <a:buChar char="-"/>
            </a:pPr>
            <a:r>
              <a:rPr lang="ru-RU" dirty="0" smtClean="0">
                <a:latin typeface="Times New Roman" pitchFamily="18" charset="0"/>
                <a:cs typeface="Times New Roman" pitchFamily="18" charset="0"/>
              </a:rPr>
              <a:t>Сад </a:t>
            </a:r>
            <a:r>
              <a:rPr lang="ru-RU" dirty="0" err="1" smtClean="0">
                <a:latin typeface="Times New Roman" pitchFamily="18" charset="0"/>
                <a:cs typeface="Times New Roman" pitchFamily="18" charset="0"/>
              </a:rPr>
              <a:t>Киёсуми</a:t>
            </a:r>
            <a:r>
              <a:rPr lang="ru-RU" dirty="0" smtClean="0">
                <a:latin typeface="Times New Roman" pitchFamily="18" charset="0"/>
                <a:cs typeface="Times New Roman" pitchFamily="18" charset="0"/>
              </a:rPr>
              <a:t>;</a:t>
            </a:r>
          </a:p>
          <a:p>
            <a:pPr algn="just">
              <a:buFontTx/>
              <a:buChar char="-"/>
            </a:pPr>
            <a:r>
              <a:rPr lang="ru-RU" dirty="0">
                <a:latin typeface="Times New Roman" pitchFamily="18" charset="0"/>
                <a:cs typeface="Times New Roman" pitchFamily="18" charset="0"/>
              </a:rPr>
              <a:t>Сад </a:t>
            </a:r>
            <a:r>
              <a:rPr lang="ru-RU" dirty="0" err="1" smtClean="0">
                <a:latin typeface="Times New Roman" pitchFamily="18" charset="0"/>
                <a:cs typeface="Times New Roman" pitchFamily="18" charset="0"/>
              </a:rPr>
              <a:t>Рику</a:t>
            </a:r>
            <a:r>
              <a:rPr lang="ru-RU" dirty="0" smtClean="0">
                <a:latin typeface="Times New Roman" pitchFamily="18" charset="0"/>
                <a:cs typeface="Times New Roman" pitchFamily="18" charset="0"/>
              </a:rPr>
              <a:t>;</a:t>
            </a:r>
          </a:p>
          <a:p>
            <a:pPr algn="just">
              <a:buFontTx/>
              <a:buChar char="-"/>
            </a:pPr>
            <a:r>
              <a:rPr lang="ru-RU" dirty="0">
                <a:latin typeface="Times New Roman" pitchFamily="18" charset="0"/>
                <a:cs typeface="Times New Roman" pitchFamily="18" charset="0"/>
              </a:rPr>
              <a:t>Смотровая площадка </a:t>
            </a:r>
            <a:r>
              <a:rPr lang="en-US" dirty="0" err="1">
                <a:latin typeface="Times New Roman" pitchFamily="18" charset="0"/>
                <a:cs typeface="Times New Roman" pitchFamily="18" charset="0"/>
              </a:rPr>
              <a:t>Roppongi</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Hills</a:t>
            </a:r>
            <a:r>
              <a:rPr lang="ru-RU" dirty="0" smtClean="0">
                <a:latin typeface="Times New Roman" pitchFamily="18" charset="0"/>
                <a:cs typeface="Times New Roman" pitchFamily="18" charset="0"/>
              </a:rPr>
              <a:t>;</a:t>
            </a:r>
          </a:p>
          <a:p>
            <a:pPr algn="just">
              <a:buFontTx/>
              <a:buChar char="-"/>
            </a:pPr>
            <a:r>
              <a:rPr lang="ru-RU" dirty="0">
                <a:latin typeface="Times New Roman" pitchFamily="18" charset="0"/>
                <a:cs typeface="Times New Roman" pitchFamily="18" charset="0"/>
              </a:rPr>
              <a:t>Смотровая площадка колеса </a:t>
            </a:r>
            <a:r>
              <a:rPr lang="ru-RU" dirty="0" smtClean="0">
                <a:latin typeface="Times New Roman" pitchFamily="18" charset="0"/>
                <a:cs typeface="Times New Roman" pitchFamily="18" charset="0"/>
              </a:rPr>
              <a:t>обозрения.</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0341696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a:latin typeface="Times New Roman" pitchFamily="18" charset="0"/>
                <a:cs typeface="Times New Roman" pitchFamily="18" charset="0"/>
              </a:rPr>
              <a:t>09.00</a:t>
            </a:r>
            <a:r>
              <a:rPr lang="ru-RU" dirty="0">
                <a:latin typeface="Times New Roman" pitchFamily="18" charset="0"/>
                <a:cs typeface="Times New Roman" pitchFamily="18" charset="0"/>
              </a:rPr>
              <a:t> Завтрак</a:t>
            </a:r>
            <a:br>
              <a:rPr lang="ru-RU" dirty="0">
                <a:latin typeface="Times New Roman" pitchFamily="18" charset="0"/>
                <a:cs typeface="Times New Roman" pitchFamily="18" charset="0"/>
              </a:rPr>
            </a:br>
            <a:r>
              <a:rPr lang="ru-RU" sz="3200" dirty="0">
                <a:latin typeface="Times New Roman" pitchFamily="18" charset="0"/>
                <a:cs typeface="Times New Roman" pitchFamily="18" charset="0"/>
              </a:rPr>
              <a:t>10.00</a:t>
            </a:r>
            <a:r>
              <a:rPr lang="ru-RU" dirty="0">
                <a:latin typeface="Times New Roman" pitchFamily="18" charset="0"/>
                <a:cs typeface="Times New Roman" pitchFamily="18" charset="0"/>
              </a:rPr>
              <a:t> Встреча в холле </a:t>
            </a:r>
          </a:p>
        </p:txBody>
      </p:sp>
      <p:sp>
        <p:nvSpPr>
          <p:cNvPr id="3" name="Объект 2"/>
          <p:cNvSpPr>
            <a:spLocks noGrp="1"/>
          </p:cNvSpPr>
          <p:nvPr>
            <p:ph idx="1"/>
          </p:nvPr>
        </p:nvSpPr>
        <p:spPr/>
        <p:txBody>
          <a:bodyPr>
            <a:normAutofit/>
          </a:bodyPr>
          <a:lstStyle/>
          <a:p>
            <a:pPr marL="0" indent="0" algn="ctr">
              <a:buNone/>
            </a:pPr>
            <a:r>
              <a:rPr lang="ru-RU" sz="2800" dirty="0">
                <a:latin typeface="Times New Roman" pitchFamily="18" charset="0"/>
                <a:cs typeface="Times New Roman" pitchFamily="18" charset="0"/>
              </a:rPr>
              <a:t>10.00 Экскурсия</a:t>
            </a:r>
            <a:r>
              <a:rPr lang="ru-RU" sz="3600" dirty="0">
                <a:latin typeface="Times New Roman" pitchFamily="18" charset="0"/>
                <a:cs typeface="Times New Roman" pitchFamily="18" charset="0"/>
              </a:rPr>
              <a:t>: </a:t>
            </a:r>
            <a:r>
              <a:rPr lang="ru-RU" sz="3600" b="1" dirty="0" err="1">
                <a:latin typeface="Times New Roman" pitchFamily="18" charset="0"/>
                <a:cs typeface="Times New Roman" pitchFamily="18" charset="0"/>
              </a:rPr>
              <a:t>Камакура</a:t>
            </a:r>
            <a:r>
              <a:rPr lang="ru-RU" sz="3600" b="1" dirty="0">
                <a:latin typeface="Times New Roman" pitchFamily="18" charset="0"/>
                <a:cs typeface="Times New Roman" pitchFamily="18" charset="0"/>
              </a:rPr>
              <a:t> — древняя столица Японии</a:t>
            </a:r>
          </a:p>
          <a:p>
            <a:pPr marL="0" indent="0" algn="ctr">
              <a:buNone/>
            </a:pPr>
            <a:endParaRPr lang="ru-RU" sz="3600" dirty="0">
              <a:latin typeface="Times New Roman" pitchFamily="18" charset="0"/>
              <a:cs typeface="Times New Roman" pitchFamily="18" charset="0"/>
            </a:endParaRPr>
          </a:p>
        </p:txBody>
      </p:sp>
      <p:pic>
        <p:nvPicPr>
          <p:cNvPr id="11266" name="Picture 2" descr="C:\Users\Cerega\Desktop\япония\д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5444" y="2728221"/>
            <a:ext cx="3168352" cy="3518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272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b="1" dirty="0">
                <a:latin typeface="Times New Roman" pitchFamily="18" charset="0"/>
                <a:cs typeface="Times New Roman" pitchFamily="18" charset="0"/>
              </a:rPr>
              <a:t>Экскурсия 8 часовая, обед в </a:t>
            </a:r>
            <a:r>
              <a:rPr lang="ru-RU" sz="1600" b="1" dirty="0" smtClean="0">
                <a:latin typeface="Times New Roman" pitchFamily="18" charset="0"/>
                <a:cs typeface="Times New Roman" pitchFamily="18" charset="0"/>
              </a:rPr>
              <a:t>кафе</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Целый </a:t>
            </a:r>
            <a:r>
              <a:rPr lang="ru-RU" sz="1600" dirty="0">
                <a:latin typeface="Times New Roman" pitchFamily="18" charset="0"/>
                <a:cs typeface="Times New Roman" pitchFamily="18" charset="0"/>
              </a:rPr>
              <a:t>день в </a:t>
            </a:r>
            <a:r>
              <a:rPr lang="ru-RU" sz="1600" dirty="0" err="1">
                <a:latin typeface="Times New Roman" pitchFamily="18" charset="0"/>
                <a:cs typeface="Times New Roman" pitchFamily="18" charset="0"/>
              </a:rPr>
              <a:t>Камакуре</a:t>
            </a:r>
            <a:r>
              <a:rPr lang="ru-RU" sz="1600" dirty="0">
                <a:latin typeface="Times New Roman" pitchFamily="18" charset="0"/>
                <a:cs typeface="Times New Roman" pitchFamily="18" charset="0"/>
              </a:rPr>
              <a:t>, одном из древнейших городов Японии, погрузит вас в атмосферу </a:t>
            </a:r>
            <a:r>
              <a:rPr lang="ru-RU" sz="1600" dirty="0" err="1">
                <a:latin typeface="Times New Roman" pitchFamily="18" charset="0"/>
                <a:cs typeface="Times New Roman" pitchFamily="18" charset="0"/>
              </a:rPr>
              <a:t>сакральности</a:t>
            </a:r>
            <a:r>
              <a:rPr lang="ru-RU" sz="1600" dirty="0">
                <a:latin typeface="Times New Roman" pitchFamily="18" charset="0"/>
                <a:cs typeface="Times New Roman" pitchFamily="18" charset="0"/>
              </a:rPr>
              <a:t> и самобытной архитектуры прошлых эпох. Вас ждет встреча с Японией 12-14 веков — вы узнаете историю основателя </a:t>
            </a:r>
            <a:r>
              <a:rPr lang="ru-RU" sz="1600" dirty="0" err="1">
                <a:latin typeface="Times New Roman" pitchFamily="18" charset="0"/>
                <a:cs typeface="Times New Roman" pitchFamily="18" charset="0"/>
              </a:rPr>
              <a:t>Камакуры</a:t>
            </a:r>
            <a:r>
              <a:rPr lang="ru-RU" sz="1600" dirty="0">
                <a:latin typeface="Times New Roman" pitchFamily="18" charset="0"/>
                <a:cs typeface="Times New Roman" pitchFamily="18" charset="0"/>
              </a:rPr>
              <a:t>, первого </a:t>
            </a:r>
            <a:r>
              <a:rPr lang="ru-RU" sz="1600" dirty="0" err="1">
                <a:latin typeface="Times New Roman" pitchFamily="18" charset="0"/>
                <a:cs typeface="Times New Roman" pitchFamily="18" charset="0"/>
              </a:rPr>
              <a:t>сёгуна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Минамото</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Ёритомо</a:t>
            </a:r>
            <a:r>
              <a:rPr lang="ru-RU" sz="1600" dirty="0">
                <a:latin typeface="Times New Roman" pitchFamily="18" charset="0"/>
                <a:cs typeface="Times New Roman" pitchFamily="18" charset="0"/>
              </a:rPr>
              <a:t>, услышите легенды, связанные со строительством знаменитых храмов, и познакомитесь с памятниками буддистского зодчества. Помимо этого, вы побываете в одном из самых прекрасных японских садов, увидите впечатляющую линию побережья и откроете повседневную культуру японцев.</a:t>
            </a:r>
            <a:endParaRPr lang="ru-RU" sz="2400" dirty="0">
              <a:latin typeface="Times New Roman" pitchFamily="18" charset="0"/>
              <a:cs typeface="Times New Roman" pitchFamily="18" charset="0"/>
            </a:endParaRPr>
          </a:p>
        </p:txBody>
      </p:sp>
      <p:sp>
        <p:nvSpPr>
          <p:cNvPr id="3" name="Объект 2"/>
          <p:cNvSpPr>
            <a:spLocks noGrp="1"/>
          </p:cNvSpPr>
          <p:nvPr>
            <p:ph idx="1"/>
          </p:nvPr>
        </p:nvSpPr>
        <p:spPr>
          <a:xfrm>
            <a:off x="1862453" y="3438659"/>
            <a:ext cx="8229600" cy="3031416"/>
          </a:xfrm>
        </p:spPr>
        <p:txBody>
          <a:bodyPr/>
          <a:lstStyle/>
          <a:p>
            <a:endParaRPr lang="ru-RU"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631" y="168573"/>
            <a:ext cx="4200468" cy="3150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7253" y="240022"/>
            <a:ext cx="4009936" cy="3007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74800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latin typeface="Times New Roman" pitchFamily="18" charset="0"/>
                <a:cs typeface="Times New Roman" pitchFamily="18" charset="0"/>
              </a:rPr>
              <a:t>18.00-19.00 </a:t>
            </a:r>
            <a:r>
              <a:rPr lang="ru-RU" dirty="0">
                <a:latin typeface="Times New Roman" pitchFamily="18" charset="0"/>
                <a:cs typeface="Times New Roman" pitchFamily="18" charset="0"/>
              </a:rPr>
              <a:t>ужин, возвращение в гостиницу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Свободное время</a:t>
            </a:r>
          </a:p>
        </p:txBody>
      </p:sp>
      <p:sp>
        <p:nvSpPr>
          <p:cNvPr id="3" name="Объект 2"/>
          <p:cNvSpPr>
            <a:spLocks noGrp="1"/>
          </p:cNvSpPr>
          <p:nvPr>
            <p:ph idx="1"/>
          </p:nvPr>
        </p:nvSpPr>
        <p:spPr/>
        <p:txBody>
          <a:bodyPr/>
          <a:lstStyle/>
          <a:p>
            <a:pPr algn="just"/>
            <a:r>
              <a:rPr lang="ru-RU" dirty="0" smtClean="0">
                <a:latin typeface="Times New Roman" pitchFamily="18" charset="0"/>
                <a:cs typeface="Times New Roman" pitchFamily="18" charset="0"/>
              </a:rPr>
              <a:t>В свободное время можно посетить: </a:t>
            </a:r>
          </a:p>
          <a:p>
            <a:pPr algn="just">
              <a:buFontTx/>
              <a:buChar char="-"/>
            </a:pPr>
            <a:r>
              <a:rPr lang="ru-RU" dirty="0" smtClean="0">
                <a:latin typeface="Times New Roman" pitchFamily="18" charset="0"/>
                <a:cs typeface="Times New Roman" pitchFamily="18" charset="0"/>
              </a:rPr>
              <a:t>Торговая у лица </a:t>
            </a:r>
            <a:r>
              <a:rPr lang="ru-RU" dirty="0" err="1" smtClean="0">
                <a:latin typeface="Times New Roman" pitchFamily="18" charset="0"/>
                <a:cs typeface="Times New Roman" pitchFamily="18" charset="0"/>
              </a:rPr>
              <a:t>Амейоко</a:t>
            </a:r>
            <a:r>
              <a:rPr lang="ru-RU" dirty="0" smtClean="0">
                <a:latin typeface="Times New Roman" pitchFamily="18" charset="0"/>
                <a:cs typeface="Times New Roman" pitchFamily="18" charset="0"/>
              </a:rPr>
              <a:t>;</a:t>
            </a:r>
          </a:p>
          <a:p>
            <a:pPr algn="just">
              <a:buFontTx/>
              <a:buChar char="-"/>
            </a:pPr>
            <a:r>
              <a:rPr lang="ru-RU" dirty="0">
                <a:latin typeface="Times New Roman" pitchFamily="18" charset="0"/>
                <a:cs typeface="Times New Roman" pitchFamily="18" charset="0"/>
              </a:rPr>
              <a:t>Улица </a:t>
            </a:r>
            <a:r>
              <a:rPr lang="ru-RU" dirty="0" err="1" smtClean="0">
                <a:latin typeface="Times New Roman" pitchFamily="18" charset="0"/>
                <a:cs typeface="Times New Roman" pitchFamily="18" charset="0"/>
              </a:rPr>
              <a:t>Омотесандо</a:t>
            </a:r>
            <a:r>
              <a:rPr lang="ru-RU" dirty="0" smtClean="0">
                <a:latin typeface="Times New Roman" pitchFamily="18" charset="0"/>
                <a:cs typeface="Times New Roman" pitchFamily="18" charset="0"/>
              </a:rPr>
              <a:t>.</a:t>
            </a:r>
          </a:p>
          <a:p>
            <a:pPr>
              <a:buFontTx/>
              <a:buChar char="-"/>
            </a:pPr>
            <a:endParaRPr lang="ru-RU" dirty="0"/>
          </a:p>
        </p:txBody>
      </p:sp>
    </p:spTree>
    <p:extLst>
      <p:ext uri="{BB962C8B-B14F-4D97-AF65-F5344CB8AC3E}">
        <p14:creationId xmlns:p14="http://schemas.microsoft.com/office/powerpoint/2010/main" val="7857005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a:latin typeface="Times New Roman" pitchFamily="18" charset="0"/>
                <a:cs typeface="Times New Roman" pitchFamily="18" charset="0"/>
              </a:rPr>
              <a:t>09.00</a:t>
            </a:r>
            <a:r>
              <a:rPr lang="ru-RU" sz="2800" dirty="0">
                <a:latin typeface="Times New Roman" pitchFamily="18" charset="0"/>
                <a:cs typeface="Times New Roman" pitchFamily="18" charset="0"/>
              </a:rPr>
              <a:t> Завтрак</a:t>
            </a:r>
            <a:br>
              <a:rPr lang="ru-RU" sz="2800" dirty="0">
                <a:latin typeface="Times New Roman" pitchFamily="18" charset="0"/>
                <a:cs typeface="Times New Roman" pitchFamily="18" charset="0"/>
              </a:rPr>
            </a:br>
            <a:r>
              <a:rPr lang="ru-RU" sz="2400" dirty="0">
                <a:latin typeface="Times New Roman" pitchFamily="18" charset="0"/>
                <a:cs typeface="Times New Roman" pitchFamily="18" charset="0"/>
              </a:rPr>
              <a:t>10.00</a:t>
            </a:r>
            <a:r>
              <a:rPr lang="ru-RU" sz="2800" dirty="0">
                <a:latin typeface="Times New Roman" pitchFamily="18" charset="0"/>
                <a:cs typeface="Times New Roman" pitchFamily="18" charset="0"/>
              </a:rPr>
              <a:t> Встреча в холле </a:t>
            </a:r>
          </a:p>
        </p:txBody>
      </p:sp>
      <p:sp>
        <p:nvSpPr>
          <p:cNvPr id="3" name="Объект 2"/>
          <p:cNvSpPr>
            <a:spLocks noGrp="1"/>
          </p:cNvSpPr>
          <p:nvPr>
            <p:ph idx="1"/>
          </p:nvPr>
        </p:nvSpPr>
        <p:spPr/>
        <p:txBody>
          <a:bodyPr/>
          <a:lstStyle/>
          <a:p>
            <a:pPr marL="0" indent="0">
              <a:buNone/>
            </a:pPr>
            <a:r>
              <a:rPr lang="ru-RU" sz="2800" dirty="0">
                <a:latin typeface="Times New Roman" pitchFamily="18" charset="0"/>
                <a:cs typeface="Times New Roman" pitchFamily="18" charset="0"/>
              </a:rPr>
              <a:t>10.00 Экскурсия </a:t>
            </a:r>
            <a:r>
              <a:rPr lang="ru-RU" b="1" dirty="0" smtClean="0">
                <a:latin typeface="Times New Roman" pitchFamily="18" charset="0"/>
                <a:cs typeface="Times New Roman" pitchFamily="18" charset="0"/>
              </a:rPr>
              <a:t>«Древний </a:t>
            </a:r>
            <a:r>
              <a:rPr lang="ru-RU" b="1" dirty="0" err="1">
                <a:latin typeface="Times New Roman" pitchFamily="18" charset="0"/>
                <a:cs typeface="Times New Roman" pitchFamily="18" charset="0"/>
              </a:rPr>
              <a:t>Эдо</a:t>
            </a:r>
            <a:r>
              <a:rPr lang="ru-RU" b="1" dirty="0">
                <a:latin typeface="Times New Roman" pitchFamily="18" charset="0"/>
                <a:cs typeface="Times New Roman" pitchFamily="18" charset="0"/>
              </a:rPr>
              <a:t> </a:t>
            </a:r>
            <a:r>
              <a:rPr lang="ru-RU" b="1" dirty="0" smtClean="0">
                <a:latin typeface="Times New Roman" pitchFamily="18" charset="0"/>
                <a:cs typeface="Times New Roman" pitchFamily="18" charset="0"/>
              </a:rPr>
              <a:t>и футуристический Токио»</a:t>
            </a:r>
          </a:p>
          <a:p>
            <a:pPr marL="0" indent="0">
              <a:buNone/>
            </a:pPr>
            <a:endParaRPr lang="ru-RU" dirty="0">
              <a:latin typeface="Times New Roman" pitchFamily="18" charset="0"/>
              <a:cs typeface="Times New Roman" pitchFamily="18"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1544" y="2708920"/>
            <a:ext cx="5034136" cy="3775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85242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81200" y="1197734"/>
            <a:ext cx="8229600" cy="1151145"/>
          </a:xfrm>
        </p:spPr>
        <p:txBody>
          <a:bodyPr>
            <a:normAutofit fontScale="90000"/>
          </a:bodyPr>
          <a:lstStyle/>
          <a:p>
            <a:pPr algn="just"/>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700" dirty="0">
                <a:latin typeface="Times New Roman" pitchFamily="18" charset="0"/>
                <a:cs typeface="Times New Roman" pitchFamily="18" charset="0"/>
              </a:rPr>
              <a:t>Этот маршрут позволит вам за один день взглянуть на Токио прошлого и будущего. Вы прочувствуете дух эпохи </a:t>
            </a:r>
            <a:r>
              <a:rPr lang="ru-RU" sz="2700" dirty="0" err="1">
                <a:latin typeface="Times New Roman" pitchFamily="18" charset="0"/>
                <a:cs typeface="Times New Roman" pitchFamily="18" charset="0"/>
              </a:rPr>
              <a:t>Эдо</a:t>
            </a:r>
            <a:r>
              <a:rPr lang="ru-RU" sz="2700" dirty="0">
                <a:latin typeface="Times New Roman" pitchFamily="18" charset="0"/>
                <a:cs typeface="Times New Roman" pitchFamily="18" charset="0"/>
              </a:rPr>
              <a:t> в древнем храме </a:t>
            </a:r>
            <a:r>
              <a:rPr lang="ru-RU" sz="2700" dirty="0" err="1">
                <a:latin typeface="Times New Roman" pitchFamily="18" charset="0"/>
                <a:cs typeface="Times New Roman" pitchFamily="18" charset="0"/>
              </a:rPr>
              <a:t>Сенсодзи</a:t>
            </a:r>
            <a:r>
              <a:rPr lang="ru-RU" sz="2700" dirty="0">
                <a:latin typeface="Times New Roman" pitchFamily="18" charset="0"/>
                <a:cs typeface="Times New Roman" pitchFamily="18" charset="0"/>
              </a:rPr>
              <a:t>, заглянете за сувенирами на старинную торговую улицу </a:t>
            </a:r>
            <a:r>
              <a:rPr lang="ru-RU" sz="2700" dirty="0" err="1">
                <a:latin typeface="Times New Roman" pitchFamily="18" charset="0"/>
                <a:cs typeface="Times New Roman" pitchFamily="18" charset="0"/>
              </a:rPr>
              <a:t>Накамисе</a:t>
            </a:r>
            <a:r>
              <a:rPr lang="ru-RU" sz="2700" dirty="0">
                <a:latin typeface="Times New Roman" pitchFamily="18" charset="0"/>
                <a:cs typeface="Times New Roman" pitchFamily="18" charset="0"/>
              </a:rPr>
              <a:t> </a:t>
            </a:r>
            <a:r>
              <a:rPr lang="ru-RU" sz="2700" dirty="0" err="1">
                <a:latin typeface="Times New Roman" pitchFamily="18" charset="0"/>
                <a:cs typeface="Times New Roman" pitchFamily="18" charset="0"/>
              </a:rPr>
              <a:t>дори</a:t>
            </a:r>
            <a:r>
              <a:rPr lang="ru-RU" sz="2700" dirty="0">
                <a:latin typeface="Times New Roman" pitchFamily="18" charset="0"/>
                <a:cs typeface="Times New Roman" pitchFamily="18" charset="0"/>
              </a:rPr>
              <a:t>. А затем отправитесь к насыпному острову </a:t>
            </a:r>
            <a:r>
              <a:rPr lang="ru-RU" sz="2700" dirty="0" err="1">
                <a:latin typeface="Times New Roman" pitchFamily="18" charset="0"/>
                <a:cs typeface="Times New Roman" pitchFamily="18" charset="0"/>
              </a:rPr>
              <a:t>Одайба</a:t>
            </a:r>
            <a:r>
              <a:rPr lang="ru-RU" sz="2700" dirty="0">
                <a:latin typeface="Times New Roman" pitchFamily="18" charset="0"/>
                <a:cs typeface="Times New Roman" pitchFamily="18" charset="0"/>
              </a:rPr>
              <a:t> на встречу с новейшими японскими технологиями и ультрасовременными проектами.</a:t>
            </a: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endParaRPr lang="ru-RU" dirty="0">
              <a:latin typeface="Times New Roman" pitchFamily="18" charset="0"/>
              <a:cs typeface="Times New Roman" pitchFamily="18" charset="0"/>
            </a:endParaRPr>
          </a:p>
        </p:txBody>
      </p:sp>
      <p:pic>
        <p:nvPicPr>
          <p:cNvPr id="15365" name="Picture 5" descr="C:\Users\Cerega\Desktop\япония\44.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27648" y="3760631"/>
            <a:ext cx="6110666" cy="2694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719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a:latin typeface="Times New Roman" pitchFamily="18" charset="0"/>
                <a:cs typeface="Times New Roman" pitchFamily="18" charset="0"/>
              </a:rPr>
              <a:t>16.00 – 18.00 </a:t>
            </a:r>
            <a:r>
              <a:rPr lang="ru-RU" sz="3100" b="1" dirty="0">
                <a:latin typeface="Times New Roman" pitchFamily="18" charset="0"/>
                <a:cs typeface="Times New Roman" pitchFamily="18" charset="0"/>
              </a:rPr>
              <a:t>Свободное время посещение рынка  </a:t>
            </a:r>
            <a:r>
              <a:rPr lang="ru-RU" sz="3100" b="1" dirty="0" err="1">
                <a:latin typeface="Times New Roman" pitchFamily="18" charset="0"/>
                <a:cs typeface="Times New Roman" pitchFamily="18" charset="0"/>
              </a:rPr>
              <a:t>Асакуса</a:t>
            </a:r>
            <a:r>
              <a:rPr lang="ru-RU" sz="3100" b="1" dirty="0">
                <a:latin typeface="Times New Roman" pitchFamily="18" charset="0"/>
                <a:cs typeface="Times New Roman" pitchFamily="18" charset="0"/>
              </a:rPr>
              <a:t> (приобретение сувениров, изделия народных промыслов)</a:t>
            </a:r>
          </a:p>
        </p:txBody>
      </p:sp>
      <p:sp>
        <p:nvSpPr>
          <p:cNvPr id="3" name="Объект 2"/>
          <p:cNvSpPr>
            <a:spLocks noGrp="1"/>
          </p:cNvSpPr>
          <p:nvPr>
            <p:ph idx="1"/>
          </p:nvPr>
        </p:nvSpPr>
        <p:spPr/>
        <p:txBody>
          <a:bodyPr/>
          <a:lstStyle/>
          <a:p>
            <a:endParaRPr lang="ru-RU" dirty="0"/>
          </a:p>
        </p:txBody>
      </p:sp>
      <p:pic>
        <p:nvPicPr>
          <p:cNvPr id="163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212" y="681731"/>
            <a:ext cx="3312368" cy="2208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296" y="499535"/>
            <a:ext cx="4070226" cy="2713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36568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latin typeface="Times New Roman" pitchFamily="18" charset="0"/>
                <a:cs typeface="Times New Roman" pitchFamily="18" charset="0"/>
              </a:rPr>
              <a:t>09.00 Завтрак</a:t>
            </a:r>
            <a:br>
              <a:rPr lang="ru-RU" sz="2800" dirty="0">
                <a:latin typeface="Times New Roman" pitchFamily="18" charset="0"/>
                <a:cs typeface="Times New Roman" pitchFamily="18" charset="0"/>
              </a:rPr>
            </a:br>
            <a:r>
              <a:rPr lang="ru-RU" sz="2800" dirty="0">
                <a:latin typeface="Times New Roman" pitchFamily="18" charset="0"/>
                <a:cs typeface="Times New Roman" pitchFamily="18" charset="0"/>
              </a:rPr>
              <a:t>10.00 Встреча в холле </a:t>
            </a:r>
          </a:p>
        </p:txBody>
      </p:sp>
      <p:sp>
        <p:nvSpPr>
          <p:cNvPr id="3" name="Объект 2"/>
          <p:cNvSpPr>
            <a:spLocks noGrp="1"/>
          </p:cNvSpPr>
          <p:nvPr>
            <p:ph idx="1"/>
          </p:nvPr>
        </p:nvSpPr>
        <p:spPr/>
        <p:txBody>
          <a:bodyPr/>
          <a:lstStyle/>
          <a:p>
            <a:r>
              <a:rPr lang="ru-RU" dirty="0">
                <a:latin typeface="Times New Roman" pitchFamily="18" charset="0"/>
                <a:cs typeface="Times New Roman" pitchFamily="18" charset="0"/>
              </a:rPr>
              <a:t>10.00 </a:t>
            </a:r>
            <a:r>
              <a:rPr lang="ru-RU" b="1" dirty="0">
                <a:latin typeface="Times New Roman" pitchFamily="18" charset="0"/>
                <a:cs typeface="Times New Roman" pitchFamily="18" charset="0"/>
              </a:rPr>
              <a:t>Экскурсия</a:t>
            </a:r>
            <a:r>
              <a:rPr lang="ru-RU" dirty="0">
                <a:latin typeface="Times New Roman" pitchFamily="18" charset="0"/>
                <a:cs typeface="Times New Roman" pitchFamily="18" charset="0"/>
              </a:rPr>
              <a:t> </a:t>
            </a:r>
            <a:r>
              <a:rPr lang="ru-RU" b="1" dirty="0">
                <a:latin typeface="Times New Roman" pitchFamily="18" charset="0"/>
                <a:cs typeface="Times New Roman" pitchFamily="18" charset="0"/>
              </a:rPr>
              <a:t>к</a:t>
            </a:r>
            <a:r>
              <a:rPr lang="ru-RU" b="1" dirty="0" smtClean="0">
                <a:latin typeface="Times New Roman" pitchFamily="18" charset="0"/>
                <a:cs typeface="Times New Roman" pitchFamily="18" charset="0"/>
              </a:rPr>
              <a:t>олоритный </a:t>
            </a:r>
            <a:r>
              <a:rPr lang="ru-RU" b="1" dirty="0" err="1" smtClean="0">
                <a:latin typeface="Times New Roman" pitchFamily="18" charset="0"/>
                <a:cs typeface="Times New Roman" pitchFamily="18" charset="0"/>
              </a:rPr>
              <a:t>Кавагоэ</a:t>
            </a:r>
            <a:endParaRPr lang="ru-RU" b="1" dirty="0" smtClean="0">
              <a:latin typeface="Times New Roman" pitchFamily="18" charset="0"/>
              <a:cs typeface="Times New Roman" pitchFamily="18" charset="0"/>
            </a:endParaRPr>
          </a:p>
          <a:p>
            <a:endParaRPr lang="ru-RU" b="1" dirty="0">
              <a:latin typeface="Times New Roman" pitchFamily="18" charset="0"/>
              <a:cs typeface="Times New Roman" pitchFamily="18" charset="0"/>
            </a:endParaRPr>
          </a:p>
        </p:txBody>
      </p:sp>
      <p:pic>
        <p:nvPicPr>
          <p:cNvPr id="17412" name="Picture 4" descr="C:\Users\Cerega\Desktop\япония\5 день.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967" y="333500"/>
            <a:ext cx="5123361" cy="4319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0071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just"/>
            <a:r>
              <a:rPr lang="ru-RU" sz="2000" dirty="0">
                <a:latin typeface="Times New Roman" pitchFamily="18" charset="0"/>
                <a:cs typeface="Times New Roman" pitchFamily="18" charset="0"/>
              </a:rPr>
              <a:t>Оказавшись в тихом и уютном </a:t>
            </a:r>
            <a:r>
              <a:rPr lang="ru-RU" sz="2000" dirty="0" err="1">
                <a:latin typeface="Times New Roman" pitchFamily="18" charset="0"/>
                <a:cs typeface="Times New Roman" pitchFamily="18" charset="0"/>
              </a:rPr>
              <a:t>Кавагоэ</a:t>
            </a:r>
            <a:r>
              <a:rPr lang="ru-RU" sz="2000" dirty="0">
                <a:latin typeface="Times New Roman" pitchFamily="18" charset="0"/>
                <a:cs typeface="Times New Roman" pitchFamily="18" charset="0"/>
              </a:rPr>
              <a:t>, вы будто перенесетесь на 4 века назад и увидите аутентичную Японию. Не зацикливаясь на исторических деталях, мы поговорим о традициях Страны всходящего солнца: обсудим местный быт и чайные церемонии, заглянем в буддийские храмы, поговорим о национальной поэзии и попрактикуемся в написании иероглифов.</a:t>
            </a:r>
          </a:p>
        </p:txBody>
      </p:sp>
      <p:pic>
        <p:nvPicPr>
          <p:cNvPr id="1843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8123" y="97822"/>
            <a:ext cx="2880320"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6" name="Picture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889356" y="97822"/>
            <a:ext cx="3024336" cy="2270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5275" y="97822"/>
            <a:ext cx="4055501" cy="3040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35210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a:latin typeface="Times New Roman" pitchFamily="18" charset="0"/>
                <a:cs typeface="Times New Roman" pitchFamily="18" charset="0"/>
              </a:rPr>
              <a:t>12.00</a:t>
            </a:r>
            <a:r>
              <a:rPr lang="ru-RU" sz="3200" dirty="0">
                <a:latin typeface="Times New Roman" pitchFamily="18" charset="0"/>
                <a:cs typeface="Times New Roman" pitchFamily="18" charset="0"/>
              </a:rPr>
              <a:t> обед</a:t>
            </a:r>
            <a:br>
              <a:rPr lang="ru-RU" sz="3200" dirty="0">
                <a:latin typeface="Times New Roman" pitchFamily="18" charset="0"/>
                <a:cs typeface="Times New Roman" pitchFamily="18" charset="0"/>
              </a:rPr>
            </a:br>
            <a:r>
              <a:rPr lang="ru-RU" sz="2400" dirty="0">
                <a:latin typeface="Times New Roman" pitchFamily="18" charset="0"/>
                <a:cs typeface="Times New Roman" pitchFamily="18" charset="0"/>
              </a:rPr>
              <a:t>13. 00 </a:t>
            </a:r>
            <a:r>
              <a:rPr lang="ru-RU" sz="3200" dirty="0">
                <a:latin typeface="Times New Roman" pitchFamily="18" charset="0"/>
                <a:cs typeface="Times New Roman" pitchFamily="18" charset="0"/>
              </a:rPr>
              <a:t>трансфер в аэропорт </a:t>
            </a:r>
          </a:p>
        </p:txBody>
      </p:sp>
      <p:pic>
        <p:nvPicPr>
          <p:cNvPr id="19459" name="Picture 3" descr="C:\Users\Cerega\Desktop\япония\аэропорт- гостиница.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87626" y="312314"/>
            <a:ext cx="4021325"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83900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103031"/>
            <a:ext cx="8534401" cy="4185169"/>
          </a:xfrm>
        </p:spPr>
        <p:txBody>
          <a:bodyPr>
            <a:noAutofit/>
          </a:bodyPr>
          <a:lstStyle/>
          <a:p>
            <a:pPr algn="ctr"/>
            <a:r>
              <a:rPr lang="ru-RU" sz="2000" b="1" dirty="0" smtClean="0"/>
              <a:t>АННОТАЦИЯ</a:t>
            </a:r>
            <a:r>
              <a:rPr lang="ru-RU" sz="2000" dirty="0" smtClean="0"/>
              <a:t/>
            </a:r>
            <a:br>
              <a:rPr lang="ru-RU" sz="2000" dirty="0" smtClean="0"/>
            </a:br>
            <a:r>
              <a:rPr lang="ru-RU" sz="2000" dirty="0" smtClean="0"/>
              <a:t>Неповторимая </a:t>
            </a:r>
            <a:r>
              <a:rPr lang="ru-RU" sz="2000" dirty="0"/>
              <a:t>и самобытная, загадочная и невероятная Япония — страна, об уникальности которой знает каждый. Её культура, давние традиции и современные технологии неизменно удивляют и привлекают туристов со всего света. </a:t>
            </a:r>
            <a:r>
              <a:rPr lang="ru-RU" sz="2000" dirty="0" smtClean="0"/>
              <a:t>Экскурсионный тур «Дальневосточные каникулы»  </a:t>
            </a:r>
            <a:r>
              <a:rPr lang="ru-RU" sz="2000" dirty="0"/>
              <a:t>в Японию </a:t>
            </a:r>
            <a:r>
              <a:rPr lang="ru-RU" sz="2000" dirty="0" smtClean="0"/>
              <a:t>подарит </a:t>
            </a:r>
            <a:r>
              <a:rPr lang="ru-RU" sz="2000" dirty="0"/>
              <a:t>отличную возможность проникнуться всей колоритностью Страны восходящего солнца и получить незабываемые впечатления от путешествия.</a:t>
            </a:r>
          </a:p>
        </p:txBody>
      </p:sp>
      <p:sp>
        <p:nvSpPr>
          <p:cNvPr id="3" name="Текст 2"/>
          <p:cNvSpPr>
            <a:spLocks noGrp="1"/>
          </p:cNvSpPr>
          <p:nvPr>
            <p:ph type="body" idx="1"/>
          </p:nvPr>
        </p:nvSpPr>
        <p:spPr/>
        <p:txBody>
          <a:bodyPr>
            <a:normAutofit fontScale="92500"/>
          </a:bodyPr>
          <a:lstStyle/>
          <a:p>
            <a:r>
              <a:rPr lang="en-US" dirty="0">
                <a:solidFill>
                  <a:schemeClr val="bg1"/>
                </a:solidFill>
              </a:rPr>
              <a:t>Unique and original, mysterious and incredible Japan is a country that everyone knows about its uniqueness. Its culture, long traditions and modern technologies invariably surprise and attract tourists from all over the world. Sightseeing tours to Japan give an excellent opportunity to imbue with all the flavor of the Land of the Rising Sun and get an unforgettable travel experience.</a:t>
            </a:r>
            <a:endParaRPr lang="ru-RU" dirty="0">
              <a:solidFill>
                <a:schemeClr val="bg1"/>
              </a:solidFill>
            </a:endParaRPr>
          </a:p>
        </p:txBody>
      </p:sp>
    </p:spTree>
    <p:extLst>
      <p:ext uri="{BB962C8B-B14F-4D97-AF65-F5344CB8AC3E}">
        <p14:creationId xmlns:p14="http://schemas.microsoft.com/office/powerpoint/2010/main" val="33936968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84213" y="0"/>
            <a:ext cx="10058400" cy="901521"/>
          </a:xfrm>
        </p:spPr>
        <p:txBody>
          <a:bodyPr>
            <a:normAutofit fontScale="90000"/>
          </a:bodyPr>
          <a:lstStyle/>
          <a:p>
            <a:r>
              <a:rPr lang="ru-RU" dirty="0" smtClean="0"/>
              <a:t>КАДЬКУЛЯЦИЯ ТУРА «Дальневосточные каникулы»</a:t>
            </a:r>
            <a:endParaRPr lang="ru-RU" dirty="0"/>
          </a:p>
        </p:txBody>
      </p:sp>
      <p:sp>
        <p:nvSpPr>
          <p:cNvPr id="8" name="Текст 7"/>
          <p:cNvSpPr>
            <a:spLocks noGrp="1"/>
          </p:cNvSpPr>
          <p:nvPr>
            <p:ph type="body" idx="1"/>
          </p:nvPr>
        </p:nvSpPr>
        <p:spPr>
          <a:xfrm>
            <a:off x="684212" y="1184856"/>
            <a:ext cx="11507788" cy="5576552"/>
          </a:xfrm>
        </p:spPr>
        <p:txBody>
          <a:bodyPr/>
          <a:lstStyle/>
          <a:p>
            <a:endParaRPr lang="ru-RU" dirty="0"/>
          </a:p>
        </p:txBody>
      </p:sp>
      <p:graphicFrame>
        <p:nvGraphicFramePr>
          <p:cNvPr id="10" name="Таблица 9"/>
          <p:cNvGraphicFramePr>
            <a:graphicFrameLocks noGrp="1"/>
          </p:cNvGraphicFramePr>
          <p:nvPr>
            <p:extLst>
              <p:ext uri="{D42A27DB-BD31-4B8C-83A1-F6EECF244321}">
                <p14:modId xmlns:p14="http://schemas.microsoft.com/office/powerpoint/2010/main" val="1891287918"/>
              </p:ext>
            </p:extLst>
          </p:nvPr>
        </p:nvGraphicFramePr>
        <p:xfrm>
          <a:off x="3142445" y="528035"/>
          <a:ext cx="8822028" cy="6137132"/>
        </p:xfrm>
        <a:graphic>
          <a:graphicData uri="http://schemas.openxmlformats.org/drawingml/2006/table">
            <a:tbl>
              <a:tblPr firstRow="1" firstCol="1" bandRow="1">
                <a:tableStyleId>{5C22544A-7EE6-4342-B048-85BDC9FD1C3A}</a:tableStyleId>
              </a:tblPr>
              <a:tblGrid>
                <a:gridCol w="3019631"/>
                <a:gridCol w="971327"/>
                <a:gridCol w="2415535"/>
                <a:gridCol w="2415535"/>
              </a:tblGrid>
              <a:tr h="217151">
                <a:tc rowSpan="2">
                  <a:txBody>
                    <a:bodyPr/>
                    <a:lstStyle/>
                    <a:p>
                      <a:pPr algn="just">
                        <a:lnSpc>
                          <a:spcPct val="150000"/>
                        </a:lnSpc>
                        <a:spcAft>
                          <a:spcPts val="0"/>
                        </a:spcAft>
                      </a:pPr>
                      <a:r>
                        <a:rPr lang="ru-RU" sz="900" dirty="0">
                          <a:effectLst/>
                        </a:rPr>
                        <a:t>Наименование калькуляционных статей</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rowSpan="2">
                  <a:txBody>
                    <a:bodyPr/>
                    <a:lstStyle/>
                    <a:p>
                      <a:pPr algn="ctr">
                        <a:lnSpc>
                          <a:spcPct val="150000"/>
                        </a:lnSpc>
                        <a:spcAft>
                          <a:spcPts val="0"/>
                        </a:spcAft>
                      </a:pPr>
                      <a:r>
                        <a:rPr lang="ru-RU" sz="900">
                          <a:effectLst/>
                        </a:rPr>
                        <a:t> </a:t>
                      </a:r>
                      <a:endParaRPr lang="ru-RU" sz="800">
                        <a:effectLst/>
                      </a:endParaRPr>
                    </a:p>
                    <a:p>
                      <a:pPr algn="ctr">
                        <a:lnSpc>
                          <a:spcPct val="150000"/>
                        </a:lnSpc>
                        <a:spcAft>
                          <a:spcPts val="0"/>
                        </a:spcAft>
                      </a:pPr>
                      <a:r>
                        <a:rPr lang="ru-RU" sz="900">
                          <a:effectLst/>
                        </a:rPr>
                        <a:t>%</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gridSpan="2">
                  <a:txBody>
                    <a:bodyPr/>
                    <a:lstStyle/>
                    <a:p>
                      <a:pPr algn="just">
                        <a:lnSpc>
                          <a:spcPct val="150000"/>
                        </a:lnSpc>
                        <a:spcAft>
                          <a:spcPts val="0"/>
                        </a:spcAft>
                      </a:pPr>
                      <a:r>
                        <a:rPr lang="ru-RU" sz="900" dirty="0">
                          <a:effectLst/>
                        </a:rPr>
                        <a:t>В стоимостном выражении (руб.)</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hMerge="1">
                  <a:txBody>
                    <a:bodyPr/>
                    <a:lstStyle/>
                    <a:p>
                      <a:endParaRPr lang="ru-RU"/>
                    </a:p>
                  </a:txBody>
                  <a:tcPr/>
                </a:tc>
              </a:tr>
              <a:tr h="243700">
                <a:tc vMerge="1">
                  <a:txBody>
                    <a:bodyPr/>
                    <a:lstStyle/>
                    <a:p>
                      <a:endParaRPr lang="ru-RU"/>
                    </a:p>
                  </a:txBody>
                  <a:tcPr/>
                </a:tc>
                <a:tc vMerge="1">
                  <a:txBody>
                    <a:bodyPr/>
                    <a:lstStyle/>
                    <a:p>
                      <a:endParaRPr lang="ru-RU"/>
                    </a:p>
                  </a:txBody>
                  <a:tcPr/>
                </a:tc>
                <a:tc>
                  <a:txBody>
                    <a:bodyPr/>
                    <a:lstStyle/>
                    <a:p>
                      <a:pPr algn="just">
                        <a:lnSpc>
                          <a:spcPct val="150000"/>
                        </a:lnSpc>
                        <a:spcAft>
                          <a:spcPts val="0"/>
                        </a:spcAft>
                      </a:pPr>
                      <a:r>
                        <a:rPr lang="ru-RU" sz="900" dirty="0">
                          <a:effectLst/>
                        </a:rPr>
                        <a:t>На группу </a:t>
                      </a:r>
                      <a:r>
                        <a:rPr lang="ru-RU" sz="900" dirty="0" smtClean="0">
                          <a:effectLst/>
                        </a:rPr>
                        <a:t>5</a:t>
                      </a:r>
                      <a:r>
                        <a:rPr lang="ru-RU" sz="900" baseline="0" dirty="0" smtClean="0">
                          <a:effectLst/>
                        </a:rPr>
                        <a:t> </a:t>
                      </a:r>
                      <a:r>
                        <a:rPr lang="ru-RU" sz="900" dirty="0" smtClean="0">
                          <a:effectLst/>
                        </a:rPr>
                        <a:t>человек</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just">
                        <a:lnSpc>
                          <a:spcPct val="150000"/>
                        </a:lnSpc>
                        <a:spcAft>
                          <a:spcPts val="0"/>
                        </a:spcAft>
                      </a:pPr>
                      <a:r>
                        <a:rPr lang="ru-RU" sz="900">
                          <a:effectLst/>
                        </a:rPr>
                        <a:t>На 1 человека</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r>
              <a:tr h="548178">
                <a:tc>
                  <a:txBody>
                    <a:bodyPr/>
                    <a:lstStyle/>
                    <a:p>
                      <a:pPr algn="just">
                        <a:lnSpc>
                          <a:spcPct val="115000"/>
                        </a:lnSpc>
                        <a:spcAft>
                          <a:spcPts val="0"/>
                        </a:spcAft>
                      </a:pPr>
                      <a:r>
                        <a:rPr lang="ru-RU" sz="900" dirty="0">
                          <a:effectLst/>
                        </a:rPr>
                        <a:t>1.Перевозка </a:t>
                      </a:r>
                      <a:endParaRPr lang="ru-RU" sz="800" dirty="0">
                        <a:effectLst/>
                      </a:endParaRPr>
                    </a:p>
                    <a:p>
                      <a:pPr algn="just">
                        <a:lnSpc>
                          <a:spcPct val="115000"/>
                        </a:lnSpc>
                        <a:spcAft>
                          <a:spcPts val="0"/>
                        </a:spcAft>
                      </a:pPr>
                      <a:r>
                        <a:rPr lang="ru-RU" sz="900" dirty="0">
                          <a:effectLst/>
                        </a:rPr>
                        <a:t>(авиа/</a:t>
                      </a:r>
                      <a:r>
                        <a:rPr lang="ru-RU" sz="900" dirty="0" err="1">
                          <a:effectLst/>
                        </a:rPr>
                        <a:t>жд</a:t>
                      </a:r>
                      <a:r>
                        <a:rPr lang="ru-RU" sz="900" dirty="0">
                          <a:effectLst/>
                        </a:rPr>
                        <a:t> билеты + трансфер)</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dirty="0">
                          <a:effectLst/>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Авиа</a:t>
                      </a:r>
                      <a:r>
                        <a:rPr lang="ru-RU" sz="1600" baseline="0" dirty="0" smtClean="0">
                          <a:effectLst/>
                          <a:latin typeface="Calibri" panose="020F0502020204030204" pitchFamily="34" charset="0"/>
                          <a:cs typeface="Times New Roman" panose="02020603050405020304" pitchFamily="18" charset="0"/>
                        </a:rPr>
                        <a:t>билеты – 140170 </a:t>
                      </a:r>
                      <a:r>
                        <a:rPr lang="ru-RU" sz="1600" baseline="0" dirty="0" err="1" smtClean="0">
                          <a:effectLst/>
                          <a:latin typeface="Calibri" panose="020F0502020204030204" pitchFamily="34" charset="0"/>
                          <a:cs typeface="Times New Roman" panose="02020603050405020304" pitchFamily="18" charset="0"/>
                        </a:rPr>
                        <a:t>руб</a:t>
                      </a:r>
                      <a:endParaRPr lang="ru-RU" sz="1600" baseline="0" dirty="0" smtClean="0">
                        <a:effectLst/>
                        <a:latin typeface="Calibri" panose="020F0502020204030204" pitchFamily="34" charset="0"/>
                        <a:cs typeface="Times New Roman" panose="02020603050405020304" pitchFamily="18" charset="0"/>
                      </a:endParaRPr>
                    </a:p>
                    <a:p>
                      <a:r>
                        <a:rPr lang="ru-RU" sz="1600" baseline="0" dirty="0" smtClean="0">
                          <a:effectLst/>
                          <a:latin typeface="Calibri" panose="020F0502020204030204" pitchFamily="34" charset="0"/>
                          <a:cs typeface="Times New Roman" panose="02020603050405020304" pitchFamily="18" charset="0"/>
                        </a:rPr>
                        <a:t>Трансфер – 61750 </a:t>
                      </a:r>
                      <a:r>
                        <a:rPr lang="ru-RU" sz="1600" baseline="0" dirty="0" err="1" smtClean="0">
                          <a:effectLst/>
                          <a:latin typeface="Calibri" panose="020F0502020204030204" pitchFamily="34" charset="0"/>
                          <a:cs typeface="Times New Roman" panose="02020603050405020304" pitchFamily="18" charset="0"/>
                        </a:rPr>
                        <a:t>руб</a:t>
                      </a:r>
                      <a:r>
                        <a:rPr lang="ru-RU" sz="1600" baseline="0" dirty="0" smtClean="0">
                          <a:effectLst/>
                          <a:latin typeface="Calibri" panose="020F0502020204030204" pitchFamily="34" charset="0"/>
                          <a:cs typeface="Times New Roman" panose="02020603050405020304" pitchFamily="18" charset="0"/>
                        </a:rPr>
                        <a:t> </a:t>
                      </a:r>
                      <a:endParaRPr lang="ru-RU" sz="1600" dirty="0" smtClean="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Авиа</a:t>
                      </a:r>
                      <a:r>
                        <a:rPr lang="ru-RU" sz="1600" baseline="0" dirty="0" smtClean="0">
                          <a:effectLst/>
                          <a:latin typeface="Calibri" panose="020F0502020204030204" pitchFamily="34" charset="0"/>
                          <a:cs typeface="Times New Roman" panose="02020603050405020304" pitchFamily="18" charset="0"/>
                        </a:rPr>
                        <a:t>билеты – 28034 </a:t>
                      </a:r>
                      <a:r>
                        <a:rPr lang="ru-RU" sz="1600" baseline="0" dirty="0" err="1" smtClean="0">
                          <a:effectLst/>
                          <a:latin typeface="Calibri" panose="020F0502020204030204" pitchFamily="34" charset="0"/>
                          <a:cs typeface="Times New Roman" panose="02020603050405020304" pitchFamily="18" charset="0"/>
                        </a:rPr>
                        <a:t>руб</a:t>
                      </a:r>
                      <a:endParaRPr lang="ru-RU" sz="1600" baseline="0" dirty="0" smtClean="0">
                        <a:effectLst/>
                        <a:latin typeface="Calibri" panose="020F0502020204030204" pitchFamily="34" charset="0"/>
                        <a:cs typeface="Times New Roman" panose="02020603050405020304" pitchFamily="18" charset="0"/>
                      </a:endParaRPr>
                    </a:p>
                    <a:p>
                      <a:r>
                        <a:rPr lang="ru-RU" sz="1600" baseline="0" dirty="0" smtClean="0">
                          <a:effectLst/>
                          <a:latin typeface="Calibri" panose="020F0502020204030204" pitchFamily="34" charset="0"/>
                          <a:cs typeface="Times New Roman" panose="02020603050405020304" pitchFamily="18" charset="0"/>
                        </a:rPr>
                        <a:t>Трансфер – 12350 </a:t>
                      </a:r>
                      <a:r>
                        <a:rPr lang="ru-RU" sz="1600" baseline="0" dirty="0" err="1" smtClean="0">
                          <a:effectLst/>
                          <a:latin typeface="Calibri" panose="020F0502020204030204" pitchFamily="34" charset="0"/>
                          <a:cs typeface="Times New Roman" panose="02020603050405020304" pitchFamily="18" charset="0"/>
                        </a:rPr>
                        <a:t>руб</a:t>
                      </a:r>
                      <a:r>
                        <a:rPr lang="ru-RU" sz="1600" baseline="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2. Размещение</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513575 </a:t>
                      </a:r>
                      <a:r>
                        <a:rPr lang="ru-RU" sz="1600" dirty="0" err="1" smtClean="0">
                          <a:effectLst/>
                          <a:latin typeface="Calibri" panose="020F0502020204030204" pitchFamily="34" charset="0"/>
                          <a:cs typeface="Times New Roman" panose="02020603050405020304" pitchFamily="18" charset="0"/>
                        </a:rPr>
                        <a:t>руб</a:t>
                      </a:r>
                      <a:r>
                        <a:rPr lang="ru-RU" sz="1600" baseline="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 102715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3. Питание</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25000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5000</a:t>
                      </a:r>
                      <a:r>
                        <a:rPr lang="ru-RU" sz="1600" baseline="0" dirty="0" smtClean="0">
                          <a:effectLst/>
                          <a:latin typeface="Calibri" panose="020F0502020204030204" pitchFamily="34" charset="0"/>
                          <a:cs typeface="Times New Roman" panose="02020603050405020304" pitchFamily="18" charset="0"/>
                        </a:rPr>
                        <a:t> </a:t>
                      </a:r>
                      <a:r>
                        <a:rPr lang="ru-RU" sz="1600" baseline="0" dirty="0" err="1" smtClean="0">
                          <a:effectLst/>
                          <a:latin typeface="Calibri" panose="020F0502020204030204" pitchFamily="34" charset="0"/>
                          <a:cs typeface="Times New Roman" panose="02020603050405020304" pitchFamily="18" charset="0"/>
                        </a:rPr>
                        <a:t>руб</a:t>
                      </a:r>
                      <a:r>
                        <a:rPr lang="ru-RU" sz="1600" baseline="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dirty="0">
                          <a:effectLst/>
                        </a:rPr>
                        <a:t>4. Экскурсии </a:t>
                      </a:r>
                      <a:r>
                        <a:rPr lang="ru-RU" sz="900" dirty="0" smtClean="0">
                          <a:effectLst/>
                        </a:rPr>
                        <a:t>(5 </a:t>
                      </a:r>
                      <a:r>
                        <a:rPr lang="ru-RU" sz="900" dirty="0">
                          <a:effectLst/>
                        </a:rPr>
                        <a:t>шт.)</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365880</a:t>
                      </a:r>
                      <a:r>
                        <a:rPr lang="ru-RU" sz="1600" baseline="0" dirty="0" smtClean="0">
                          <a:effectLst/>
                          <a:latin typeface="Calibri" panose="020F0502020204030204" pitchFamily="34" charset="0"/>
                          <a:cs typeface="Times New Roman" panose="02020603050405020304" pitchFamily="18" charset="0"/>
                        </a:rPr>
                        <a:t> </a:t>
                      </a:r>
                      <a:r>
                        <a:rPr lang="ru-RU" sz="1600" baseline="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73176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dirty="0">
                          <a:effectLst/>
                        </a:rPr>
                        <a:t>5. </a:t>
                      </a:r>
                      <a:r>
                        <a:rPr lang="ru-RU" sz="900" dirty="0" smtClean="0">
                          <a:effectLst/>
                        </a:rPr>
                        <a:t>Страховка </a:t>
                      </a:r>
                      <a:endParaRPr lang="ru-RU"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9575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1915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6. Инструктор (врач и т.д.)</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251225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50245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(5 дней)</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7. Аренда снаряжения</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8. Прямые затраты</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1367175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273435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r>
              <a:tr h="548178">
                <a:tc>
                  <a:txBody>
                    <a:bodyPr/>
                    <a:lstStyle/>
                    <a:p>
                      <a:pPr>
                        <a:lnSpc>
                          <a:spcPct val="115000"/>
                        </a:lnSpc>
                        <a:spcAft>
                          <a:spcPts val="0"/>
                        </a:spcAft>
                      </a:pPr>
                      <a:r>
                        <a:rPr lang="ru-RU" sz="900">
                          <a:effectLst/>
                        </a:rPr>
                        <a:t>9. Косвенные затраты: вознаграждение туроператора</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dirty="0" smtClean="0">
                          <a:effectLst/>
                        </a:rPr>
                        <a:t>7</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95702,25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19140,45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nSpc>
                          <a:spcPct val="115000"/>
                        </a:lnSpc>
                        <a:spcAft>
                          <a:spcPts val="0"/>
                        </a:spcAft>
                      </a:pPr>
                      <a:r>
                        <a:rPr lang="ru-RU" sz="900">
                          <a:effectLst/>
                        </a:rPr>
                        <a:t>10. Косвенные затраты: реклама, продвижение</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dirty="0" smtClean="0">
                          <a:effectLst/>
                        </a:rPr>
                        <a:t>7</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95702,25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19140,45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r>
              <a:tr h="379240">
                <a:tc>
                  <a:txBody>
                    <a:bodyPr/>
                    <a:lstStyle/>
                    <a:p>
                      <a:pPr algn="just">
                        <a:lnSpc>
                          <a:spcPct val="115000"/>
                        </a:lnSpc>
                        <a:spcAft>
                          <a:spcPts val="0"/>
                        </a:spcAft>
                      </a:pPr>
                      <a:r>
                        <a:rPr lang="ru-RU" sz="900">
                          <a:effectLst/>
                        </a:rPr>
                        <a:t>11. Себестоимость продукта</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a:effectLst/>
                        </a:rPr>
                        <a:t> </a:t>
                      </a:r>
                      <a:endParaRPr lang="ru-RU"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1558579,5 </a:t>
                      </a:r>
                      <a:r>
                        <a:rPr lang="ru-RU" sz="1600" dirty="0" err="1" smtClean="0">
                          <a:effectLst/>
                          <a:latin typeface="Calibri" panose="020F0502020204030204" pitchFamily="34" charset="0"/>
                          <a:cs typeface="Times New Roman" panose="02020603050405020304" pitchFamily="18" charset="0"/>
                        </a:rPr>
                        <a:t>руб</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311715,9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r h="252827">
                <a:tc>
                  <a:txBody>
                    <a:bodyPr/>
                    <a:lstStyle/>
                    <a:p>
                      <a:endParaRPr lang="ru-RU" sz="700">
                        <a:effectLst/>
                        <a:latin typeface="Calibri" panose="020F0502020204030204" pitchFamily="34" charset="0"/>
                        <a:cs typeface="Times New Roman" panose="02020603050405020304" pitchFamily="18" charset="0"/>
                      </a:endParaRPr>
                    </a:p>
                  </a:txBody>
                  <a:tcPr marL="51088" marR="51088" marT="0" marB="0"/>
                </a:tc>
                <a:tc>
                  <a:txBody>
                    <a:bodyPr/>
                    <a:lstStyle/>
                    <a:p>
                      <a:endParaRPr lang="ru-RU" sz="1600">
                        <a:effectLst/>
                        <a:latin typeface="Calibri" panose="020F0502020204030204" pitchFamily="34" charset="0"/>
                        <a:cs typeface="Times New Roman" panose="02020603050405020304" pitchFamily="18" charset="0"/>
                      </a:endParaRPr>
                    </a:p>
                  </a:txBody>
                  <a:tcPr marL="51088" marR="51088" marT="0" marB="0"/>
                </a:tc>
                <a:tc>
                  <a:txBody>
                    <a:bodyPr/>
                    <a:lstStyle/>
                    <a:p>
                      <a:endParaRPr lang="ru-RU" sz="1600">
                        <a:effectLst/>
                        <a:latin typeface="Calibri" panose="020F0502020204030204" pitchFamily="34" charset="0"/>
                        <a:cs typeface="Times New Roman" panose="02020603050405020304" pitchFamily="18" charset="0"/>
                      </a:endParaRPr>
                    </a:p>
                  </a:txBody>
                  <a:tcPr marL="51088" marR="51088" marT="0" marB="0"/>
                </a:tc>
                <a:tc>
                  <a:txBody>
                    <a:bodyPr/>
                    <a:lstStyle/>
                    <a:p>
                      <a:endParaRPr lang="ru-RU" sz="1600" dirty="0">
                        <a:effectLst/>
                        <a:latin typeface="Calibri" panose="020F0502020204030204" pitchFamily="34" charset="0"/>
                        <a:cs typeface="Times New Roman" panose="02020603050405020304" pitchFamily="18" charset="0"/>
                      </a:endParaRPr>
                    </a:p>
                  </a:txBody>
                  <a:tcPr marL="51088" marR="51088" marT="0" marB="0"/>
                </a:tc>
              </a:tr>
              <a:tr h="548178">
                <a:tc>
                  <a:txBody>
                    <a:bodyPr/>
                    <a:lstStyle/>
                    <a:p>
                      <a:pPr algn="just">
                        <a:lnSpc>
                          <a:spcPct val="115000"/>
                        </a:lnSpc>
                        <a:spcAft>
                          <a:spcPts val="0"/>
                        </a:spcAft>
                      </a:pPr>
                      <a:r>
                        <a:rPr lang="ru-RU" sz="900">
                          <a:effectLst/>
                        </a:rPr>
                        <a:t>12. Прибыль (в зависимости от стоимости тура)</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ctr">
                        <a:lnSpc>
                          <a:spcPct val="150000"/>
                        </a:lnSpc>
                        <a:spcAft>
                          <a:spcPts val="0"/>
                        </a:spcAft>
                      </a:pPr>
                      <a:r>
                        <a:rPr lang="ru-RU" sz="1600" dirty="0" smtClean="0">
                          <a:effectLst/>
                        </a:rPr>
                        <a:t>10</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155857,95</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31171,59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r h="217301">
                <a:tc>
                  <a:txBody>
                    <a:bodyPr/>
                    <a:lstStyle/>
                    <a:p>
                      <a:pPr algn="just">
                        <a:lnSpc>
                          <a:spcPct val="115000"/>
                        </a:lnSpc>
                        <a:spcAft>
                          <a:spcPts val="0"/>
                        </a:spcAft>
                      </a:pPr>
                      <a:r>
                        <a:rPr lang="ru-RU" sz="900">
                          <a:effectLst/>
                        </a:rPr>
                        <a:t>13. Продажная стоимость</a:t>
                      </a:r>
                      <a:endParaRPr lang="ru-RU" sz="80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pPr algn="just">
                        <a:lnSpc>
                          <a:spcPct val="150000"/>
                        </a:lnSpc>
                        <a:spcAft>
                          <a:spcPts val="0"/>
                        </a:spcAft>
                      </a:pPr>
                      <a:r>
                        <a:rPr lang="ru-RU" sz="1600" dirty="0">
                          <a:effectLst/>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1714437,45</a:t>
                      </a:r>
                      <a:endParaRPr lang="ru-RU" sz="1600" dirty="0">
                        <a:effectLst/>
                        <a:latin typeface="Calibri" panose="020F0502020204030204" pitchFamily="34" charset="0"/>
                        <a:cs typeface="Times New Roman" panose="02020603050405020304" pitchFamily="18" charset="0"/>
                      </a:endParaRPr>
                    </a:p>
                  </a:txBody>
                  <a:tcPr marL="51088" marR="51088" marT="0" marB="0"/>
                </a:tc>
                <a:tc>
                  <a:txBody>
                    <a:bodyPr/>
                    <a:lstStyle/>
                    <a:p>
                      <a:r>
                        <a:rPr lang="ru-RU" sz="1600" dirty="0" smtClean="0">
                          <a:effectLst/>
                          <a:latin typeface="Calibri" panose="020F0502020204030204" pitchFamily="34" charset="0"/>
                          <a:cs typeface="Times New Roman" panose="02020603050405020304" pitchFamily="18" charset="0"/>
                        </a:rPr>
                        <a:t>342887,49 </a:t>
                      </a:r>
                      <a:r>
                        <a:rPr lang="ru-RU" sz="1600" dirty="0" err="1" smtClean="0">
                          <a:effectLst/>
                          <a:latin typeface="Calibri" panose="020F0502020204030204" pitchFamily="34" charset="0"/>
                          <a:cs typeface="Times New Roman" panose="02020603050405020304" pitchFamily="18" charset="0"/>
                        </a:rPr>
                        <a:t>руб</a:t>
                      </a:r>
                      <a:r>
                        <a:rPr lang="ru-RU" sz="1600" dirty="0" smtClean="0">
                          <a:effectLst/>
                          <a:latin typeface="Calibri" panose="020F0502020204030204" pitchFamily="34" charset="0"/>
                          <a:cs typeface="Times New Roman" panose="02020603050405020304" pitchFamily="18" charset="0"/>
                        </a:rPr>
                        <a:t> </a:t>
                      </a:r>
                      <a:endParaRPr lang="ru-RU" sz="1600" dirty="0">
                        <a:effectLst/>
                        <a:latin typeface="Calibri" panose="020F0502020204030204" pitchFamily="34" charset="0"/>
                        <a:cs typeface="Times New Roman" panose="02020603050405020304" pitchFamily="18" charset="0"/>
                      </a:endParaRPr>
                    </a:p>
                  </a:txBody>
                  <a:tcPr marL="51088" marR="51088" marT="0" marB="0"/>
                </a:tc>
              </a:tr>
            </a:tbl>
          </a:graphicData>
        </a:graphic>
      </p:graphicFrame>
    </p:spTree>
    <p:extLst>
      <p:ext uri="{BB962C8B-B14F-4D97-AF65-F5344CB8AC3E}">
        <p14:creationId xmlns:p14="http://schemas.microsoft.com/office/powerpoint/2010/main" val="38400651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6000" b="1" i="1" dirty="0" smtClean="0"/>
              <a:t>ПРИЯТНОГО ПУТЕШЕСТВИЯ!!!</a:t>
            </a:r>
            <a:endParaRPr lang="ru-RU" sz="6000" b="1" i="1" dirty="0"/>
          </a:p>
        </p:txBody>
      </p:sp>
      <p:sp>
        <p:nvSpPr>
          <p:cNvPr id="3" name="Текст 2"/>
          <p:cNvSpPr>
            <a:spLocks noGrp="1"/>
          </p:cNvSpPr>
          <p:nvPr>
            <p:ph type="body" idx="1"/>
          </p:nvPr>
        </p:nvSpPr>
        <p:spPr/>
        <p:txBody>
          <a:bodyPr/>
          <a:lstStyle/>
          <a:p>
            <a:endParaRPr lang="ru-RU"/>
          </a:p>
        </p:txBody>
      </p:sp>
    </p:spTree>
    <p:extLst>
      <p:ext uri="{BB962C8B-B14F-4D97-AF65-F5344CB8AC3E}">
        <p14:creationId xmlns:p14="http://schemas.microsoft.com/office/powerpoint/2010/main" val="3547626773"/>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174</TotalTime>
  <Words>780</Words>
  <Application>Microsoft Office PowerPoint</Application>
  <PresentationFormat>Широкоэкранный</PresentationFormat>
  <Paragraphs>130</Paragraphs>
  <Slides>26</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26</vt:i4>
      </vt:variant>
    </vt:vector>
  </HeadingPairs>
  <TitlesOfParts>
    <vt:vector size="32" baseType="lpstr">
      <vt:lpstr>Algerian</vt:lpstr>
      <vt:lpstr>Calibri</vt:lpstr>
      <vt:lpstr>Century Gothic</vt:lpstr>
      <vt:lpstr>Times New Roman</vt:lpstr>
      <vt:lpstr>Wingdings 3</vt:lpstr>
      <vt:lpstr>Сектор</vt:lpstr>
      <vt:lpstr>Дальневосточные каникулы </vt:lpstr>
      <vt:lpstr>СаМОЛЕТ ВлАДИВОСТОК-ТОКИО (ТУДА-ОБРАТНО за дополнительную плату))</vt:lpstr>
      <vt:lpstr> Аэропорт Нарита (Токио) – Отель  Отель Hyatt Regency Tokyo 4* (Туда-обратно входит в стоимость проживания)</vt:lpstr>
      <vt:lpstr> Отель Hyatt Regency Tokyo 4* </vt:lpstr>
      <vt:lpstr>Услуги в ОТЕЛЕ </vt:lpstr>
      <vt:lpstr>13.00 -14.00  Размещение  в гостинице  </vt:lpstr>
      <vt:lpstr>14.00 Обед в гостинице</vt:lpstr>
      <vt:lpstr>15.00 встреча в холле 15. 00-18.00 Экскурсия «Город на весь день» </vt:lpstr>
      <vt:lpstr>18.00 -19.00 Ужин, возвращение в гостиницу Свободное время </vt:lpstr>
      <vt:lpstr> 9.00 Завтрак 10.00 Встреча в холле  Завтрак  состоит их здоровой и малокалорийной пищи </vt:lpstr>
      <vt:lpstr>Презентация PowerPoint</vt:lpstr>
      <vt:lpstr>13.00-14.00 обед в ресторане  Nabezo Shibuya Koendori</vt:lpstr>
      <vt:lpstr>14.00 – 18.00 Экскурсия «ХРАМ МЭЙДЗИ ДЗИНГУ»</vt:lpstr>
      <vt:lpstr>18.00-19.00 ужин, возвращение в гостиницу  свободное время</vt:lpstr>
      <vt:lpstr>09.00 Завтрак 10.00 Встреча в холле </vt:lpstr>
      <vt:lpstr>Экскурсия 8 часовая, обед в кафе Целый день в Камакуре, одном из древнейших городов Японии, погрузит вас в атмосферу сакральности и самобытной архитектуры прошлых эпох. Вас ждет встреча с Японией 12-14 веков — вы узнаете историю основателя Камакуры, первого сёгуна Минамото Ёритомо, услышите легенды, связанные со строительством знаменитых храмов, и познакомитесь с памятниками буддистского зодчества. Помимо этого, вы побываете в одном из самых прекрасных японских садов, увидите впечатляющую линию побережья и откроете повседневную культуру японцев.</vt:lpstr>
      <vt:lpstr>18.00-19.00 ужин, возвращение в гостиницу  Свободное время</vt:lpstr>
      <vt:lpstr>09.00 Завтрак 10.00 Встреча в холле </vt:lpstr>
      <vt:lpstr>   Этот маршрут позволит вам за один день взглянуть на Токио прошлого и будущего. Вы прочувствуете дух эпохи Эдо в древнем храме Сенсодзи, заглянете за сувенирами на старинную торговую улицу Накамисе дори. А затем отправитесь к насыпному острову Одайба на встречу с новейшими японскими технологиями и ультрасовременными проектами. </vt:lpstr>
      <vt:lpstr>16.00 – 18.00 Свободное время посещение рынка  Асакуса (приобретение сувениров, изделия народных промыслов)</vt:lpstr>
      <vt:lpstr>09.00 Завтрак 10.00 Встреча в холле </vt:lpstr>
      <vt:lpstr>Оказавшись в тихом и уютном Кавагоэ, вы будто перенесетесь на 4 века назад и увидите аутентичную Японию. Не зацикливаясь на исторических деталях, мы поговорим о традициях Страны всходящего солнца: обсудим местный быт и чайные церемонии, заглянем в буддийские храмы, поговорим о национальной поэзии и попрактикуемся в написании иероглифов.</vt:lpstr>
      <vt:lpstr>12.00 обед 13. 00 трансфер в аэропорт </vt:lpstr>
      <vt:lpstr>АННОТАЦИЯ Неповторимая и самобытная, загадочная и невероятная Япония — страна, об уникальности которой знает каждый. Её культура, давние традиции и современные технологии неизменно удивляют и привлекают туристов со всего света. Экскурсионный тур «Дальневосточные каникулы»  в Японию подарит отличную возможность проникнуться всей колоритностью Страны восходящего солнца и получить незабываемые впечатления от путешествия.</vt:lpstr>
      <vt:lpstr>КАДЬКУЛЯЦИЯ ТУРА «Дальневосточные каникулы»</vt:lpstr>
      <vt:lpstr>ПРИЯТНОГО ПУТЕШЕСТВИЯ!!!</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Дальневосточные каникулы</dc:title>
  <dc:creator>User</dc:creator>
  <cp:lastModifiedBy>User</cp:lastModifiedBy>
  <cp:revision>17</cp:revision>
  <dcterms:created xsi:type="dcterms:W3CDTF">2020-11-14T00:40:05Z</dcterms:created>
  <dcterms:modified xsi:type="dcterms:W3CDTF">2020-11-14T03:42:13Z</dcterms:modified>
</cp:coreProperties>
</file>