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4" r:id="rId2"/>
    <p:sldId id="257" r:id="rId3"/>
    <p:sldId id="259" r:id="rId4"/>
    <p:sldId id="256" r:id="rId5"/>
    <p:sldId id="258" r:id="rId6"/>
    <p:sldId id="261" r:id="rId7"/>
    <p:sldId id="262" r:id="rId8"/>
    <p:sldId id="263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A9F9B-CAEC-4CE2-98B6-81A32141B97D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C7B44-2A58-4A9A-B66A-1E6C0513A9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C7B44-2A58-4A9A-B66A-1E6C0513A907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4614CB7-A68F-4D33-BCC0-6158EC314759}" type="datetimeFigureOut">
              <a:rPr lang="ru-RU" smtClean="0"/>
              <a:pPr/>
              <a:t>16.09.2022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BC45C56-0A05-49F9-9485-0CFC7282E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&#1074;&#1080;&#1082;&#1080;&#1087;&#1077;&#1076;&#1080;&#1103;.&#1082;&#1086;&#1084;.&#1088;&#1092;/wiki/%D0%A1%D1%82%D1%80%D0%B5%D0%BB%D0%BA%D0%B0_%D0%92%D0%B0%D1%81%D0%B8%D0%BB%D1%8C%D0%B5%D0%B2%D1%81%D0%BA%D0%BE%D0%B3%D0%BE_%D0%BE%D1%81%D1%82%D1%80%D0%BE%D0%B2%D0%B0" TargetMode="External"/><Relationship Id="rId13" Type="http://schemas.openxmlformats.org/officeDocument/2006/relationships/hyperlink" Target="http://&#1074;&#1080;&#1082;&#1080;&#1087;&#1077;&#1076;&#1080;&#1103;.&#1082;&#1086;&#1084;.&#1088;&#1092;/wiki/%D0%9E%D0%BF%D0%B5%D1%80%D0%B0%D1%86%D0%B8%D1%8F_%C2%AB%D0%98%D1%81%D0%BA%D1%80%D0%B0%C2%BB" TargetMode="External"/><Relationship Id="rId3" Type="http://schemas.openxmlformats.org/officeDocument/2006/relationships/hyperlink" Target="http://&#1074;&#1080;&#1082;&#1080;&#1087;&#1077;&#1076;&#1080;&#1103;.&#1082;&#1086;&#1084;.&#1088;&#1092;/wiki/76-%D0%BC%D0%BC_%D0%B7%D0%B5%D0%BD%D0%B8%D1%82%D0%BD%D0%B0%D1%8F_%D0%BF%D1%83%D1%88%D0%BA%D0%B0_%D0%BE%D0%B1%D1%80%D0%B0%D0%B7%D1%86%D0%B0_1938_%D0%B3%D0%BE%D0%B4%D0%B0" TargetMode="External"/><Relationship Id="rId7" Type="http://schemas.openxmlformats.org/officeDocument/2006/relationships/hyperlink" Target="http://&#1074;&#1080;&#1082;&#1080;&#1087;&#1077;&#1076;&#1080;&#1103;.&#1082;&#1086;&#1084;.&#1088;&#1092;/wiki/%D0%9B%D0%B5%D0%BD%D0%B8%D0%BD%D0%B3%D1%80%D0%B0%D0%B4" TargetMode="External"/><Relationship Id="rId12" Type="http://schemas.openxmlformats.org/officeDocument/2006/relationships/hyperlink" Target="http://&#1074;&#1080;&#1082;&#1080;&#1087;&#1077;&#1076;&#1080;&#1103;.&#1082;&#1086;&#1084;.&#1088;&#1092;/wiki/%D0%9E%D0%B1%D1%83%D1%85%D0%BE%D0%B2%D0%BE" TargetMode="External"/><Relationship Id="rId2" Type="http://schemas.openxmlformats.org/officeDocument/2006/relationships/hyperlink" Target="http://&#1074;&#1080;&#1082;&#1080;&#1087;&#1077;&#1076;&#1080;&#1103;.&#1082;&#1086;&#1084;.&#1088;&#1092;/wiki/85-%D0%BC%D0%BC_%D0%B7%D0%B5%D0%BD%D0%B8%D1%82%D0%BD%D0%B0%D1%8F_%D0%BF%D1%83%D1%88%D0%BA%D0%B0_%D0%BE%D0%B1%D1%80%D0%B0%D0%B7%D1%86%D0%B0_1939_%D0%B3%D0%BE%D0%B4%D0%B0_(52-%D0%9A)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&#1074;&#1080;&#1082;&#1080;&#1087;&#1077;&#1076;&#1080;&#1103;.&#1082;&#1086;&#1084;.&#1088;&#1092;/wiki/%D0%9B%D1%8E%D1%84%D1%82%D0%B2%D0%B0%D1%84%D1%84%D0%B5" TargetMode="External"/><Relationship Id="rId11" Type="http://schemas.openxmlformats.org/officeDocument/2006/relationships/hyperlink" Target="http://&#1074;&#1080;&#1082;&#1080;&#1087;&#1077;&#1076;&#1080;&#1103;.&#1082;&#1086;&#1084;.&#1088;&#1092;/wiki/%D0%9B%D0%B8%D0%B3%D0%BE%D0%B2%D0%BE_(%D1%80%D0%B0%D0%B1%D0%BE%D1%87%D0%B8%D0%B9_%D0%BF%D0%BE%D1%81%D1%91%D0%BB%D0%BE%D0%BA)" TargetMode="External"/><Relationship Id="rId5" Type="http://schemas.openxmlformats.org/officeDocument/2006/relationships/hyperlink" Target="http://&#1074;&#1080;&#1082;&#1080;&#1087;&#1077;&#1076;&#1080;&#1103;.&#1082;&#1086;&#1084;.&#1088;&#1092;/wiki/23_%D0%B8%D1%8E%D0%BD%D1%8F" TargetMode="External"/><Relationship Id="rId15" Type="http://schemas.openxmlformats.org/officeDocument/2006/relationships/hyperlink" Target="http://&#1074;&#1080;&#1082;&#1080;&#1087;&#1077;&#1076;&#1080;&#1103;.&#1082;&#1086;&#1084;.&#1088;&#1092;/wiki/18_%D0%BC%D0%B0%D1%8F" TargetMode="External"/><Relationship Id="rId10" Type="http://schemas.openxmlformats.org/officeDocument/2006/relationships/hyperlink" Target="http://&#1074;&#1080;&#1082;&#1080;&#1087;&#1077;&#1076;&#1080;&#1103;.&#1082;&#1086;&#1084;.&#1088;&#1092;/wiki/%D0%A4%D0%B8%D0%BD%D1%81%D0%BA%D0%B8%D0%B9_%D0%B7%D0%B0%D0%BB%D0%B8%D0%B2" TargetMode="External"/><Relationship Id="rId4" Type="http://schemas.openxmlformats.org/officeDocument/2006/relationships/hyperlink" Target="http://&#1074;&#1080;&#1082;&#1080;&#1087;&#1077;&#1076;&#1080;&#1103;.&#1082;&#1086;&#1084;.&#1088;&#1092;/wiki/37-%D0%BC%D0%BC_%D0%B0%D0%B2%D1%82%D0%BE%D0%BC%D0%B0%D1%82%D0%B8%D1%87%D0%B5%D1%81%D0%BA%D0%B0%D1%8F_%D0%B7%D0%B5%D0%BD%D0%B8%D1%82%D0%BD%D0%B0%D1%8F_%D0%BF%D1%83%D1%88%D0%BA%D0%B0_%D0%BE%D0%B1%D1%80%D0%B0%D0%B7%D1%86%D0%B0_1939_%D0%B3%D0%BE%D0%B4%D0%B0_(61-%D0%9A)" TargetMode="External"/><Relationship Id="rId9" Type="http://schemas.openxmlformats.org/officeDocument/2006/relationships/hyperlink" Target="http://&#1074;&#1080;&#1082;&#1080;&#1087;&#1077;&#1076;&#1080;&#1103;.&#1082;&#1086;&#1084;.&#1088;&#1092;/wiki/%D0%A1%D0%BC%D0%BE%D0%BB%D1%8C%D0%BD%D1%8B%D0%B9_%D0%B8%D0%BD%D1%81%D1%82%D0%B8%D1%82%D1%83%D1%82_(%D0%B7%D0%B4%D0%B0%D0%BD%D0%B8%D0%B5)" TargetMode="External"/><Relationship Id="rId14" Type="http://schemas.openxmlformats.org/officeDocument/2006/relationships/hyperlink" Target="http://&#1074;&#1080;&#1082;&#1080;&#1087;&#1077;&#1076;&#1080;&#1103;.&#1082;&#1086;&#1084;.&#1088;&#1092;/wiki/67-%D1%8F_%D0%B0%D1%80%D0%BC%D0%B8%D1%8F_(%D0%A1%D0%A1%D0%A1%D0%A0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6000768"/>
            <a:ext cx="8229600" cy="633394"/>
          </a:xfrm>
        </p:spPr>
        <p:txBody>
          <a:bodyPr>
            <a:noAutofit/>
          </a:bodyPr>
          <a:lstStyle/>
          <a:p>
            <a:pPr algn="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 преподаватель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Юрицкая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Ж.А.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189942" cy="5446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8"/>
            <a:ext cx="8189942" cy="5446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571472" y="500042"/>
            <a:ext cx="8229600" cy="63339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Из воспоминаний бабушки</a:t>
            </a:r>
            <a:endParaRPr kumimoji="0" lang="ru-RU" sz="4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72518" cy="1490650"/>
          </a:xfrm>
        </p:spPr>
        <p:txBody>
          <a:bodyPr>
            <a:normAutofit/>
          </a:bodyPr>
          <a:lstStyle/>
          <a:p>
            <a:pPr algn="r"/>
            <a:r>
              <a:rPr lang="ru-RU" b="1" spc="0" dirty="0" smtClean="0">
                <a:ln w="18000">
                  <a:solidFill>
                    <a:schemeClr val="tx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Белоусова (Ершова) Екатерина Ивановна</a:t>
            </a:r>
            <a:endParaRPr lang="ru-RU" b="1" spc="0" dirty="0">
              <a:ln w="18000">
                <a:solidFill>
                  <a:schemeClr val="tx2">
                    <a:lumMod val="1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C:\Users\User\Desktop\21 группа\Ершов Н.В\Белоусова-Ершова Е.И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18425"/>
            <a:ext cx="4214842" cy="5796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0" y="1500174"/>
            <a:ext cx="4086196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 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внуки не знают,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было им 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страшно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Девчонкам 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вчерашним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в них стреляли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упор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мессершмитты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None/>
            </a:pPr>
            <a:endParaRPr lang="ru-RU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None/>
            </a:pP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Резник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285728"/>
            <a:ext cx="84296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A5002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Белоусова (Ершова) Екатерина Ивановна</a:t>
            </a:r>
            <a:endParaRPr kumimoji="0" lang="ru-RU" sz="20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A5002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02.12.1924 года рождения</a:t>
            </a:r>
            <a:endParaRPr kumimoji="0" lang="ru-RU" sz="1400" b="1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Место рождения: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д.Пуминово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Судиславского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р-на Костромской области</a:t>
            </a:r>
            <a:endParaRPr kumimoji="0" lang="ru-RU" sz="1400" b="1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Звание: красноармеец 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Место службы: 194 зенитный артиллерийский полк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Церковь Рождества Богородицы в урочище Пуминово Судиславского района Костромской области. Фотография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714620"/>
            <a:ext cx="5086328" cy="3814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C:\Users\User\Desktop\21 группа\Ершов Н.В\Белоусова 2 (1).jpe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714620"/>
            <a:ext cx="2857520" cy="3810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071934" y="607220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/>
              <a:t>Церковь Рождества Пресвятой Богородицы в д. </a:t>
            </a:r>
            <a:r>
              <a:rPr lang="ru-RU" dirty="0" err="1" smtClean="0"/>
              <a:t>Пуминово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одержимое 1"/>
          <p:cNvSpPr txBox="1">
            <a:spLocks/>
          </p:cNvSpPr>
          <p:nvPr/>
        </p:nvSpPr>
        <p:spPr>
          <a:xfrm>
            <a:off x="4643438" y="857232"/>
            <a:ext cx="4357718" cy="5643602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200" b="0" i="0" u="none" strike="noStrike" kern="1200" cap="none" spc="1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 годы Великой Отечественной войны женщины сражались с немецко-фашистскими захватчиками во многих родах войск. С первых дней войны тысячи девушек подали заявления с просьбой отправить их на фронт, где были санинструкторами, лётчиками, бойцами противовоздушной обороны. </a:t>
            </a:r>
            <a:endParaRPr kumimoji="0" lang="ru-RU" sz="2200" b="0" i="0" u="none" strike="noStrike" kern="1200" cap="none" spc="1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Picture 3" descr="C:\Users\User\Desktop\21 группа\Ершов Н.В\1-Девушки-зенитчицы принимают присягу на верность Родине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357718" cy="5738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42844" y="5786454"/>
            <a:ext cx="4987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фото: Зенитчицы принимают присягу.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User\Desktop\21 группа\Ершов Н.В\Белоусова 2 (1).jpeg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3857653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500562" y="142852"/>
            <a:ext cx="4429156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Катюше Белоусовой  было 16 лет, когда полчища немецко-фашистских захватчиков вторглись на нашу землю. Девушек в 1941 году на фронт особо не призывали. Но она пришла в райвоенкомат и безапелляционно заявила: пойду на фронт! Над девчушкой тогда посмеялись и предложили подрасти …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Но уже 25 марта 1942 года нарком обороны </a:t>
            </a:r>
            <a:r>
              <a:rPr kumimoji="0" lang="ru-RU" sz="1400" b="1" u="none" strike="noStrike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Иосив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Сталин издал  Приказ №58, который гласил: «Во исполнение постановления Государственного Комитета Обороны за № ГОКО 1488сс от 25 марта 1942 г. в войска противовоздушной обороны территории страны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ЦК ВЛКСМ к 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10 апреля 1942 года мобилизуются 100 000 девушек-комсомолок для замены красноармейцев».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Катюше и 18 еще не исполнилось, когда  она отправилась на защиту блокадного Ленинграда, была прикомандирована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 94 зенитному артиллерийскому полку, где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приняла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присягу.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После присяги получила обмундирование: юбку, чулки женские, ботинки, что отмечено в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ее красноармейской книжке.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Эта трогательная запись в который раз напоминает нам, что зенитчицы были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женщины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</a:t>
            </a:r>
            <a:endParaRPr kumimoji="0" lang="ru-RU" sz="2400" b="1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14282" y="714356"/>
            <a:ext cx="4286280" cy="642942"/>
          </a:xfrm>
        </p:spPr>
        <p:txBody>
          <a:bodyPr>
            <a:noAutofit/>
          </a:bodyPr>
          <a:lstStyle/>
          <a:p>
            <a:pPr lvl="0" algn="ctr"/>
            <a:r>
              <a:rPr lang="ru-RU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A5002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КАТЮША</a:t>
            </a:r>
            <a:r>
              <a:rPr lang="ru-RU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A5002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A5002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8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Защищала небо нежными руками</a:t>
            </a:r>
            <a:endParaRPr lang="ru-RU" sz="2800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142852"/>
            <a:ext cx="8429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ИЗ ВОСПОМИНАНИЙ ЕКАТЕРИНЫ ИВАНОВНЫ</a:t>
            </a: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500042"/>
            <a:ext cx="8501122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Нас так воспитывали, что без нас</a:t>
            </a: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ничего не должно быть в нашей стране, - </a:t>
            </a: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рассказывала Екатерина Ивановна своей внучке Жанне. –</a:t>
            </a: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Нас научили любить Родину. Восхищаться ею. Раз началась война, мы обязаны помочь. Нужны медсестры, значит, надо идти в медсестры. Нужны зенитчицы, значит, надо идти в зенитчицы… Хотела воевать, отомстить фашистам за разгромленные города и деревни, убитых ни в чем неповинных детей…</a:t>
            </a: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На фронте </a:t>
            </a: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конечно же было страшно, в</a:t>
            </a: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се было не таким, как представлялось дома. Надо было рано вставать, и весь день ты на бегу, в гимнастерке. Уже не надеть красивое платье и туфли. Ведь мы</a:t>
            </a: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, девушки-зенитчицы, несли свою службу наравне с мужчинами, никто нам скидку не делал. Самой старшей из нас было всего 18 лет…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…Часто, после дневных неудачных бомбежек  немцы с двойной мощью бомбили ночью. По сигналу «тревога» мы через минуту уже были на боевом посту. Шатаясь от голода, носили снаряды больше пуда весом. Иногда даже сознание теряли, так было «жарко» - мы </a:t>
            </a:r>
            <a:r>
              <a:rPr lang="ru-RU" sz="14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без передышки </a:t>
            </a:r>
            <a:r>
              <a:rPr kumimoji="0" lang="ru-RU" sz="145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выпускали очереди, в которых было несколько десятков снарядов - устанавливали заградительный  огонь …</a:t>
            </a:r>
            <a:r>
              <a:rPr lang="ru-RU" sz="1600" dirty="0" smtClean="0"/>
              <a:t> </a:t>
            </a:r>
            <a:r>
              <a:rPr lang="ru-RU" sz="1400" b="1" dirty="0" smtClean="0"/>
              <a:t>По ночам несли дежурство на крышах домов Ленинграда. </a:t>
            </a:r>
            <a:endParaRPr lang="ru-RU" sz="1600" b="1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1450" b="1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3" descr="C:\Users\User\Desktop\21 группа\Ершов Н.В\5-Девушки-наблюдатели из частей ПВО на крышах блокадного Ленинград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714752"/>
            <a:ext cx="1963762" cy="2599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C:\Users\User\Desktop\21 группа\Ершов Н.В\7-Зенит. Московской зоны ПВО у расчетного аппарата. 1941 г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714752"/>
            <a:ext cx="3452621" cy="2586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21 группа\Ершов Н.В\локадный Ленинград. Батарея зенитных орудий у Исаакиевского собора ведет огонь, отражая ночной налет немецкой авиации. Ноябрь, 1941 год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085" y="3786190"/>
            <a:ext cx="3196810" cy="182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00298" y="5643578"/>
            <a:ext cx="30003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/>
              <a:t>Блокадный Ленинград. Батарея зенитных орудий у Исаакиевского собора ведет огонь, отражая ночной налет немецкой авиации.</a:t>
            </a:r>
          </a:p>
          <a:p>
            <a:pPr algn="ctr"/>
            <a:r>
              <a:rPr lang="ru-RU" sz="1100" b="1" dirty="0" smtClean="0"/>
              <a:t> Ноябрь, 1941 год</a:t>
            </a:r>
            <a:r>
              <a:rPr lang="ru-RU" sz="1600" b="1" dirty="0" smtClean="0"/>
              <a:t>.</a:t>
            </a:r>
            <a:endParaRPr lang="ru-RU" sz="1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6215082"/>
            <a:ext cx="3429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Зенитчики. У расчетного аппарата. 1941 </a:t>
            </a:r>
            <a:r>
              <a:rPr lang="ru-RU" sz="1400" dirty="0" smtClean="0"/>
              <a:t>г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1991" y="6056187"/>
            <a:ext cx="23574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Девушки-наблюдатели </a:t>
            </a: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частей ПВО</a:t>
            </a: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крышах блокадного Ленинграда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2"/>
            <a:ext cx="857256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посту я ходила без остановки взад-вперед и стихи вслух читала. Другие девчонки песни пели, чтобы не упасть и не заснуть. </a:t>
            </a: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После этого сил двигаться уже не было. Отдыхали несколько минут, прислонившись к зенитке, и опять начинали стрельбу по самолетам. Когда бомбежек не было, мы несли дежурство на крышах домов Ленинграда.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Кормили нас тогда не как на других фронтах. Паек был скудным. Но мы и этому были рады, ведь обороняли подступы к городу, где вовсю хозяйничал голод!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Ведь к Ленинграду в то время пыталось прорваться много немецких самолетов. Каких только не было: </a:t>
            </a:r>
            <a:r>
              <a:rPr kumimoji="0" lang="ru-RU" sz="1600" b="1" i="0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Мессершмиты</a:t>
            </a: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Юнкерсы</a:t>
            </a: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Хенкели</a:t>
            </a:r>
            <a:r>
              <a:rPr kumimoji="0" lang="ru-RU" sz="1600" b="1" i="0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. Мы старались сбить их как можно больше. Ведь чем меньше они доставят своего смертоносного груза к городу, тем больше жизней ленинградцев сохранится!».</a:t>
            </a:r>
            <a:endParaRPr kumimoji="0" lang="ru-RU" sz="2400" b="1" i="0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Times New Roman" pitchFamily="18" charset="0"/>
            </a:endParaRPr>
          </a:p>
        </p:txBody>
      </p:sp>
      <p:pic>
        <p:nvPicPr>
          <p:cNvPr id="4" name="Picture 1" descr="C:\Users\User\Desktop\21 группа\Ершов Н.В\3-Девушка-наблюдатель московской противовозд. оборон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500438"/>
            <a:ext cx="436633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21 группа\Ершов Н.В\11-Зенитный расчет на охране Крымского моста в Москве. 19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0438"/>
            <a:ext cx="4517972" cy="3214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357422" y="3143248"/>
            <a:ext cx="41287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зори здесь жаркие… 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6500834"/>
            <a:ext cx="33189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Девушка-наблюдатель ПВО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6488668"/>
            <a:ext cx="2168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Зенитный расчет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214290"/>
            <a:ext cx="4829180" cy="5881710"/>
          </a:xfrm>
        </p:spPr>
        <p:txBody>
          <a:bodyPr>
            <a:normAutofit fontScale="25000" lnSpcReduction="20000"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После войны бывшая зенитчица вышла замуж за </a:t>
            </a:r>
            <a:r>
              <a:rPr lang="ru-RU" sz="7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кинешемца</a:t>
            </a: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 Николая Васильевича Ершова – орденоносца, бывшего гвардии старшего сержанта- воздушного стрелка. Так и стала Катюша </a:t>
            </a:r>
            <a:r>
              <a:rPr lang="ru-RU" sz="7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кинешемкой</a:t>
            </a: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. Прожили они с мужем долго и счастливо многие десятилетия. Воспитали четыре дочери, внуков, дожили до правнуков. Некоторые из них работают и учатся в нашем Кинешемском политехническом колледже.   </a:t>
            </a:r>
            <a:endParaRPr lang="ru-RU" sz="7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Arial" pitchFamily="34" charset="0"/>
              </a:rPr>
              <a:t>У Екатерины Ивановны, которая, к сожалению, не дожила до 75-ти летнего юбилея со дня снятия блокады Ленинграда, много наград. Особенно гордилась она медалью Жукова, ведь в Российской Федерации медалью Жукова «награждались военнослужащие… за храбрость, стойкость и мужество, проявленные в боевых действиях с немецко-фашистскими захватчиками, японскими милитаристами, и в ознаменование 100-летия со дня рождения Г.К. Жукова». 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Arial" pitchFamily="34" charset="0"/>
              </a:rPr>
              <a:t>Но одна из них – медаль «За оборону Ленинграда» –Катюше была особенно дорога!</a:t>
            </a:r>
            <a:endParaRPr lang="ru-RU" sz="1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5" name="Рисунок 4" descr="http://podvignaroda.ru/img/awards/new/Medal_Za_oboronu_Leningrada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786058"/>
            <a:ext cx="1857388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Медаль Жукова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571480"/>
            <a:ext cx="1714512" cy="3154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14282" y="142852"/>
            <a:ext cx="8715436" cy="700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 w="18000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ДЛЯ СПРАВКИ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194 полк состоял из пяти зенитных дивизионов орудий среднего калибра (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85-мм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 или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76-мм орудий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), каждый состоял из пяти зенитных батарей, </a:t>
            </a:r>
            <a:r>
              <a:rPr kumimoji="0" lang="ru-RU" sz="185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трёхбатарейного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дивизиона малого калибра (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4"/>
              </a:rPr>
              <a:t>37-мм пушки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) и прожекторного батальона из пяти рот. Каждая батарея состояла из взвода управления и огневого взвода, имела на вооружении четыре орудия и счетверённую зенитную пулемётная установку на автомобиле.</a:t>
            </a:r>
            <a:endParaRPr kumimoji="0" lang="ru-RU" sz="18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В первые дни войны базировался севернее Ленинграда, первый налёт отражает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5"/>
              </a:rPr>
              <a:t>23 июня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 1941 года, на счету полка первый сбитый самолёт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люфтваффе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 в небе над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Ленинградом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 (в 0 ч. 10 мин. 23 июня 1941 года). Затем, в сентябре 1941 года полк переместился непосредственно в Ленинград. Занимал центральный (городской) участок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Ленинграда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. Орудия полка располагались, в частности на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8"/>
              </a:rPr>
              <a:t>Стрелке Васильевского острова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у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Смольного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у театра юного зрителя. 3-й и 4-й дивизионы полка обороняли восточный и юго-восточный берег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0"/>
              </a:rPr>
              <a:t>Финского залива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5-й дивизион — в районе </a:t>
            </a:r>
            <a:r>
              <a:rPr kumimoji="0" lang="ru-RU" sz="185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Лигово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часть 1-го дивизиона — в районе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2"/>
              </a:rPr>
              <a:t>Обухово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Полк всю блокаду находился в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Ленинграде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исключая отдельные случаи привлечения его подразделений к операциям, так в январе 1943 года 5-й дивизион был задействован в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3"/>
              </a:rPr>
              <a:t>Операции по прорыву блокады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, прикрывая войска 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67-й армии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В полку было немало военнослужащих-женщин, так после прорыва блокады с пополнением пришло 272 девушки, что составило более трети от всего пополнения 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  <a:hlinkClick r:id="rId15"/>
              </a:rPr>
              <a:t>18 мая</a:t>
            </a:r>
            <a:r>
              <a:rPr kumimoji="0" lang="ru-RU" sz="18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 1944 года переформирован в 110-ю зенитную артиллерийскую бригаду ПВО</a:t>
            </a:r>
            <a:endParaRPr kumimoji="0" lang="ru-RU" sz="18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336</TotalTime>
  <Words>851</Words>
  <Application>Microsoft Office PowerPoint</Application>
  <PresentationFormat>Экран (4:3)</PresentationFormat>
  <Paragraphs>50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Выполнила преподаватель Юрицкая Ж.А.</vt:lpstr>
      <vt:lpstr>Белоусова (Ершова) Екатерина Ивановна</vt:lpstr>
      <vt:lpstr>Слайд 3</vt:lpstr>
      <vt:lpstr>Слайд 4</vt:lpstr>
      <vt:lpstr>КАТЮША Защищала небо нежными руками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Юрицкая Ж.А.</dc:creator>
  <cp:lastModifiedBy>Пользователь</cp:lastModifiedBy>
  <cp:revision>99</cp:revision>
  <dcterms:created xsi:type="dcterms:W3CDTF">2020-01-21T11:36:59Z</dcterms:created>
  <dcterms:modified xsi:type="dcterms:W3CDTF">2022-09-16T11:23:53Z</dcterms:modified>
</cp:coreProperties>
</file>