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0" r:id="rId1"/>
  </p:sldMasterIdLst>
  <p:notesMasterIdLst>
    <p:notesMasterId r:id="rId29"/>
  </p:notesMasterIdLst>
  <p:sldIdLst>
    <p:sldId id="256" r:id="rId2"/>
    <p:sldId id="257" r:id="rId3"/>
    <p:sldId id="259" r:id="rId4"/>
    <p:sldId id="275" r:id="rId5"/>
    <p:sldId id="292" r:id="rId6"/>
    <p:sldId id="277" r:id="rId7"/>
    <p:sldId id="278" r:id="rId8"/>
    <p:sldId id="261" r:id="rId9"/>
    <p:sldId id="266" r:id="rId10"/>
    <p:sldId id="274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9" r:id="rId21"/>
    <p:sldId id="290" r:id="rId22"/>
    <p:sldId id="276" r:id="rId23"/>
    <p:sldId id="291" r:id="rId24"/>
    <p:sldId id="272" r:id="rId25"/>
    <p:sldId id="271" r:id="rId26"/>
    <p:sldId id="288" r:id="rId27"/>
    <p:sldId id="2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08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7EA063-BF59-44DC-971B-F073AF60147A}" type="datetimeFigureOut">
              <a:rPr lang="ru-RU" smtClean="0"/>
              <a:pPr/>
              <a:t>26.02.2024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3730E7-F62E-43D9-BA38-62571E9C290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9839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98BB8-CE9F-457C-A66C-B87AACC06973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7625300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5982AE-2D7F-497D-AE79-F0AD4430D39C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868572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BE4D6-F4CB-4DDB-8804-507F61E028F3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0075665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D3F9-A545-4DC6-99A0-FC7DE9215783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646613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546B7-3055-4B0D-9BBA-12D7BEB82DAA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053490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87FF2-6840-41FD-AB73-281539A844BC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343727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52507-5455-430A-B168-1BE4D1CC04E7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136391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DDE15108-470E-40B2-829A-4D57EEF6C065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41719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23237-1A05-4212-AA2E-CC096F06D4E7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613600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9CC125-E8AE-4FA8-80C2-DF8645A91520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721490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80137A-257E-4CA1-9092-EF9D7552AB5D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57468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C018454-2E83-4AD5-8CA6-CF133567A3C3}" type="datetime1">
              <a:rPr lang="ru-RU" smtClean="0"/>
              <a:pPr/>
              <a:t>26.02.2024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1A62F3E-9C0E-4F3E-AF2E-208D9D5AF42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30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 spd="med">
    <p:pull/>
  </p:transition>
  <p:hf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11.xml"/><Relationship Id="rId7" Type="http://schemas.openxmlformats.org/officeDocument/2006/relationships/slide" Target="slide15.xml"/><Relationship Id="rId12" Type="http://schemas.openxmlformats.org/officeDocument/2006/relationships/slide" Target="slide2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11" Type="http://schemas.openxmlformats.org/officeDocument/2006/relationships/slide" Target="slide19.xml"/><Relationship Id="rId5" Type="http://schemas.openxmlformats.org/officeDocument/2006/relationships/slide" Target="slide13.xml"/><Relationship Id="rId10" Type="http://schemas.openxmlformats.org/officeDocument/2006/relationships/slide" Target="slide18.xml"/><Relationship Id="rId4" Type="http://schemas.openxmlformats.org/officeDocument/2006/relationships/slide" Target="slide12.xml"/><Relationship Id="rId9" Type="http://schemas.openxmlformats.org/officeDocument/2006/relationships/slide" Target="slide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0466" y="1769534"/>
            <a:ext cx="7740227" cy="196291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Творческий интегрированный урок</a:t>
            </a:r>
            <a:br>
              <a:rPr lang="ru-RU" sz="3600" b="1" dirty="0" smtClean="0"/>
            </a:br>
            <a:r>
              <a:rPr lang="ru-RU" sz="3600" b="1" dirty="0" smtClean="0"/>
              <a:t>«Битва салонов»</a:t>
            </a:r>
            <a:endParaRPr lang="ru-RU" sz="3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29073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74659" y="4325112"/>
            <a:ext cx="34693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b="1" dirty="0" smtClean="0"/>
              <a:t>Преподаватели:</a:t>
            </a:r>
          </a:p>
          <a:p>
            <a:pPr algn="r"/>
            <a:r>
              <a:rPr lang="ru-RU" sz="1400" dirty="0" smtClean="0"/>
              <a:t>Исаева Кристина Михайловна, преподаватель спец.дисциплин;</a:t>
            </a:r>
          </a:p>
          <a:p>
            <a:pPr algn="r"/>
            <a:r>
              <a:rPr lang="ru-RU" sz="1400" dirty="0" smtClean="0"/>
              <a:t>Братухина Любовь Евгеньевна,</a:t>
            </a:r>
          </a:p>
          <a:p>
            <a:pPr algn="r"/>
            <a:r>
              <a:rPr lang="ru-RU" sz="1400" dirty="0" smtClean="0"/>
              <a:t>преподаватель информатики</a:t>
            </a:r>
          </a:p>
          <a:p>
            <a:pPr algn="r"/>
            <a:r>
              <a:rPr lang="ru-RU" sz="1400" b="1" dirty="0" smtClean="0"/>
              <a:t>Группа студентов:</a:t>
            </a:r>
          </a:p>
          <a:p>
            <a:pPr algn="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курс, 308 группа</a:t>
            </a:r>
          </a:p>
          <a:p>
            <a:pPr algn="r"/>
            <a:r>
              <a:rPr lang="ru-RU" sz="1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43.01.02 Парикмахер</a:t>
            </a:r>
          </a:p>
          <a:p>
            <a:endParaRPr lang="ru-RU" sz="1400" dirty="0" smtClean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863788" y="6421345"/>
            <a:ext cx="19722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Апатиты, 2023 год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4775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pull/>
      </p:transition>
    </mc:Choice>
    <mc:Fallback xmlns="">
      <p:transition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6804" y="3561880"/>
            <a:ext cx="967864" cy="127945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4498" y="2355854"/>
            <a:ext cx="3555502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 урока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ctr"/>
            <a:endParaRPr lang="ru-RU" sz="105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Сформировать у студентов готовность к применению современных информационных и коммуникационных технологий для решения задач в своей профессиональной деятельности. 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0135" y="1445535"/>
            <a:ext cx="2895600" cy="61186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207933" y="2786651"/>
            <a:ext cx="4572000" cy="21668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ru-RU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</a:p>
          <a:p>
            <a:pPr marL="285750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Дать возможность студентам примерить на себя разные виды деятельности должностей салона красоты;</a:t>
            </a:r>
          </a:p>
          <a:p>
            <a:pPr marL="285750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Наглядно показать применение информационных технологий в профессиональной деятельности.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0827" y="2292201"/>
            <a:ext cx="3571440" cy="23983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58932" y="194734"/>
            <a:ext cx="31411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Вы ослепительно прекрасны!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 в этом деле знаю толк.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Прическа ваша безупречна!</a:t>
            </a: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 Ваши волосы – как шёлк!</a:t>
            </a:r>
          </a:p>
          <a:p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«Подарок женщине» </a:t>
            </a:r>
          </a:p>
          <a:p>
            <a:pPr algn="r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Меркулов Е.</a:t>
            </a:r>
          </a:p>
          <a:p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79898" y="1492254"/>
            <a:ext cx="3555502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Форма урока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урок-игра</a:t>
            </a:r>
          </a:p>
          <a:p>
            <a:pPr algn="ctr"/>
            <a:endParaRPr lang="ru-RU" sz="105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267" name="Picture 3" descr="Красивые Волосы. Уроки Рисования.. Обсуждение на LiveInternet - Российский  Сервис Онлайн-Дневников"/>
          <p:cNvPicPr>
            <a:picLocks noChangeAspect="1" noChangeArrowheads="1"/>
          </p:cNvPicPr>
          <p:nvPr/>
        </p:nvPicPr>
        <p:blipFill>
          <a:blip r:embed="rId3"/>
          <a:srcRect l="10899" t="2055" r="28426" b="4885"/>
          <a:stretch>
            <a:fillRect/>
          </a:stretch>
        </p:blipFill>
        <p:spPr bwMode="auto">
          <a:xfrm>
            <a:off x="4148666" y="592666"/>
            <a:ext cx="1693333" cy="1999999"/>
          </a:xfrm>
          <a:prstGeom prst="rect">
            <a:avLst/>
          </a:prstGeom>
          <a:noFill/>
        </p:spPr>
      </p:pic>
      <p:pic>
        <p:nvPicPr>
          <p:cNvPr id="18" name="Рисунок 17" descr="0110.png"/>
          <p:cNvPicPr>
            <a:picLocks noChangeAspect="1"/>
          </p:cNvPicPr>
          <p:nvPr/>
        </p:nvPicPr>
        <p:blipFill>
          <a:blip r:embed="rId4"/>
          <a:srcRect t="33459" b="26768"/>
          <a:stretch>
            <a:fillRect/>
          </a:stretch>
        </p:blipFill>
        <p:spPr>
          <a:xfrm>
            <a:off x="237067" y="0"/>
            <a:ext cx="3742267" cy="1471675"/>
          </a:xfrm>
          <a:prstGeom prst="rect">
            <a:avLst/>
          </a:prstGeom>
        </p:spPr>
      </p:pic>
      <p:sp>
        <p:nvSpPr>
          <p:cNvPr id="19" name="Прямоугольник 18"/>
          <p:cNvSpPr/>
          <p:nvPr/>
        </p:nvSpPr>
        <p:spPr>
          <a:xfrm>
            <a:off x="322739" y="5030670"/>
            <a:ext cx="6469946" cy="1195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Условия игры:</a:t>
            </a:r>
          </a:p>
          <a:p>
            <a:pPr algn="ctr"/>
            <a:endParaRPr lang="ru-RU" sz="105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Группа делится на 2 команды. </a:t>
            </a:r>
          </a:p>
          <a:p>
            <a:pPr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Каждая команда должна придумать название своего салона. </a:t>
            </a:r>
          </a:p>
          <a:p>
            <a:pPr>
              <a:lnSpc>
                <a:spcPct val="80000"/>
              </a:lnSpc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Каждый участник выбирает себе должность.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69067" y="5076336"/>
            <a:ext cx="6263573" cy="116418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4234827" y="2724001"/>
            <a:ext cx="4714440" cy="239833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Рисунок 21" descr="0110.png"/>
          <p:cNvPicPr>
            <a:picLocks noChangeAspect="1"/>
          </p:cNvPicPr>
          <p:nvPr/>
        </p:nvPicPr>
        <p:blipFill>
          <a:blip r:embed="rId4"/>
          <a:srcRect t="33459" b="26768"/>
          <a:stretch>
            <a:fillRect/>
          </a:stretch>
        </p:blipFill>
        <p:spPr>
          <a:xfrm>
            <a:off x="6350972" y="5199476"/>
            <a:ext cx="2859553" cy="112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7282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6-20.userapi.com/s/v1/if1/WnAWjNZk0qMV_f8gwXGU_iHXDW8TaIqcRHly8tOmcrcK4hTycL5xAyoEUcNt7Y7h8Xfgx91D.jpg?size=1416x1416&amp;quality=96&amp;crop=468,77,1416,1416&amp;ava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441" y="3562841"/>
            <a:ext cx="2628000" cy="262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123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8524" y="550582"/>
            <a:ext cx="2936375" cy="28276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1615" y="325218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Администратор салона красоты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13755" y="1183734"/>
            <a:ext cx="5765470" cy="2542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/>
              <a:t>К</a:t>
            </a:r>
            <a:r>
              <a:rPr lang="ru-RU" dirty="0" smtClean="0"/>
              <a:t>оординатор </a:t>
            </a:r>
            <a:r>
              <a:rPr lang="ru-RU" dirty="0"/>
              <a:t>работы специалистов салона красоты. </a:t>
            </a:r>
            <a:endParaRPr lang="ru-RU" dirty="0" smtClean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Осуществляет </a:t>
            </a:r>
            <a:r>
              <a:rPr lang="ru-RU" dirty="0"/>
              <a:t>организацию работы основного персонала </a:t>
            </a:r>
            <a:r>
              <a:rPr lang="ru-RU" dirty="0" smtClean="0"/>
              <a:t>салона.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От </a:t>
            </a:r>
            <a:r>
              <a:rPr lang="ru-RU" dirty="0"/>
              <a:t>того как спланирован рабочий день зависит грамотное и эффективное взаимодействие с клиентами, ну и общая атмосфера в коллективе.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96691" y="3775002"/>
            <a:ext cx="4268208" cy="2203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встречает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посетителей;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помогает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выборе подходящей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услуги; 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презентует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дополнительные услуги;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производит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денежные расчеты.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1284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noteka.top/uploads/posts/2021-05/1620094174_38-phonoteka_org-p-fon-dlya-prezentatsii-parikmakher-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3"/>
          <a:stretch/>
        </p:blipFill>
        <p:spPr bwMode="auto">
          <a:xfrm>
            <a:off x="4652874" y="100032"/>
            <a:ext cx="4096436" cy="158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525" y="3536000"/>
            <a:ext cx="2154882" cy="27043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7168" y="223914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Парикмахер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447168" y="1045183"/>
            <a:ext cx="362606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П</a:t>
            </a:r>
            <a:r>
              <a:rPr lang="ru-RU" dirty="0" smtClean="0"/>
              <a:t>одбирает </a:t>
            </a:r>
            <a:r>
              <a:rPr lang="ru-RU" dirty="0"/>
              <a:t>на компьютере прическу и воплощает ее в жизнь.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Создает </a:t>
            </a:r>
            <a:r>
              <a:rPr lang="ru-RU" dirty="0"/>
              <a:t>образы новых причесок, выполняет образцы сложных причесок, подбирает прически исходя из особенностей лица.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06764" y="1958628"/>
            <a:ext cx="4115212" cy="394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выполняет стрижку и расчесывание волос в соответствии с направлением моды и особенностями лица, укладку и завивку волос, массаж и мытье головы, бритье с учетом особенностей кожи клиента,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приготавливает красящие и химические растворы,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окрашивает волосы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различные цвета и оттенки, обесцвечивает их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выполняет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 с париками. 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4</a:t>
            </a:fld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4340431" y="510639"/>
            <a:ext cx="29688" cy="56170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65019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67" y="3692954"/>
            <a:ext cx="3436565" cy="26442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1615" y="325218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Специалист </a:t>
            </a:r>
            <a:r>
              <a:rPr lang="ru-RU" sz="2800" b="1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по рекламе </a:t>
            </a:r>
            <a:endParaRPr lang="ru-RU" sz="2800" b="1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86851" y="1254108"/>
            <a:ext cx="4572000" cy="295786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/>
              <a:t>Р</a:t>
            </a:r>
            <a:r>
              <a:rPr lang="ru-RU" dirty="0" smtClean="0"/>
              <a:t>уководитель </a:t>
            </a:r>
            <a:r>
              <a:rPr lang="ru-RU" dirty="0"/>
              <a:t>процесса разработки рекламных акций и запуска рекламы в СМИ и интернете. </a:t>
            </a:r>
            <a:endParaRPr lang="ru-RU" dirty="0" smtClean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Необходимо </a:t>
            </a:r>
            <a:r>
              <a:rPr lang="ru-RU" dirty="0"/>
              <a:t>обладать определенным слогом и творческим подходом в деятельности, общительностью и умением убеждать.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90031" y="2409937"/>
            <a:ext cx="4113974" cy="360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привлечение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внимания потенциального клиента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продвижение услуг,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клиента определенного уровня знаний об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услугах,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благоприятного образа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салона,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положительного отношения к салону.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5</a:t>
            </a:fld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5173132" y="1389413"/>
            <a:ext cx="28275" cy="4738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s://thietkeweb.haiphong.vn/Data/images/baiviet/GTD-for-Content-Marketing-0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707" y="325174"/>
            <a:ext cx="2544402" cy="190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1850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thumbs.dreamstime.com/b/%D0%B4%D0%B5%D0%BD%D1%8C%D0%B3%D0%B8-%D0%B8-%D0%B7%D0%BD%D0%B0%D1%87%D0%BA%D0%B8-%D1%84%D0%B8%D0%BD%D0%B0%D0%BD%D1%81%D0%BE%D0%B2-%D0%BF-%D0%BE%D1%81%D0%BA%D0%B8%D0%B5-686295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2" b="15021"/>
          <a:stretch/>
        </p:blipFill>
        <p:spPr bwMode="auto">
          <a:xfrm>
            <a:off x="1826013" y="2751022"/>
            <a:ext cx="2732366" cy="225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cdn.4stand.com/large/24/dd/24dd5be2cb6c76e7ac2dedffa5c27171ed247d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43"/>
          <a:stretch/>
        </p:blipFill>
        <p:spPr bwMode="auto">
          <a:xfrm>
            <a:off x="3402266" y="5148943"/>
            <a:ext cx="2092751" cy="112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1615" y="325218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Бухгалтер 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453106" y="1326039"/>
            <a:ext cx="4572000" cy="129586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Специалист </a:t>
            </a:r>
            <a:r>
              <a:rPr lang="ru-RU" dirty="0"/>
              <a:t>по </a:t>
            </a:r>
            <a:r>
              <a:rPr lang="ru-RU" dirty="0" err="1"/>
              <a:t>бух.учету</a:t>
            </a:r>
            <a:r>
              <a:rPr lang="ru-RU" dirty="0"/>
              <a:t>, работающий по системе учета в соответствии с действующим законодательством.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17248" y="3412697"/>
            <a:ext cx="4226752" cy="214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ведение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бух.учета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имущества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начисление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перечисление налогов, страховых взносов, платежей в банковские учреждения, заработной платы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сотрудникам салона,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других выплат и платежей.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973" y="325218"/>
            <a:ext cx="2328584" cy="2831091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4805846" y="1460665"/>
            <a:ext cx="9598" cy="4034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https://papik.pro/grafic/uploads/posts/2023-04/1681559959_papik-pro-p-logotip-bukhgalterskie-uslugi-vektor-5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0" y="4268451"/>
            <a:ext cx="2181701" cy="161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vatars.mds.yandex.net/i?id=3e363b3d2812f6e1b2789b1c3b89cac7-4821100-images-thumbs&amp;n=1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5" t="13808" r="33196" b="14590"/>
          <a:stretch/>
        </p:blipFill>
        <p:spPr bwMode="auto">
          <a:xfrm>
            <a:off x="7656988" y="5278848"/>
            <a:ext cx="792628" cy="95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1006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878"/>
          <a:stretch/>
        </p:blipFill>
        <p:spPr>
          <a:xfrm>
            <a:off x="4246432" y="129721"/>
            <a:ext cx="4897568" cy="299348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01132" y="443751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Директор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51395" y="1325940"/>
            <a:ext cx="468968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/>
              <a:t>У</a:t>
            </a:r>
            <a:r>
              <a:rPr lang="ru-RU" dirty="0" smtClean="0"/>
              <a:t>правляющий</a:t>
            </a:r>
            <a:r>
              <a:rPr lang="ru-RU" dirty="0"/>
              <a:t>, руководитель салона красоты. </a:t>
            </a:r>
            <a:endParaRPr lang="ru-RU" dirty="0" smtClean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Традиционно </a:t>
            </a:r>
            <a:r>
              <a:rPr lang="ru-RU" dirty="0"/>
              <a:t>директор – это высшая должность в организации, наделенная полномочиями выбора стратегии развития салона, работы с кадрами, определения финансовых потоков салона.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5122" name="Picture 2" descr="https://static.thenounproject.com/png/1348692-2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148" y="409716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avatars.mds.yandex.net/i?id=7a2d92836e3c88040408c95829b6cd79e3d0eb73-9128286-images-thumbs&amp;ref=rim&amp;n=33&amp;w=200&amp;h=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363" y="409716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s://avatars.mds.yandex.net/i?id=51abc7e5033577fb337b8341b4729717c936b3aa-9053009-images-thumbs&amp;ref=rim&amp;n=33&amp;w=225&amp;h=2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2" y="4002056"/>
            <a:ext cx="2039203" cy="181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25862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6429" t="23241" r="42468" b="26344"/>
          <a:stretch/>
        </p:blipFill>
        <p:spPr>
          <a:xfrm>
            <a:off x="7935554" y="1839774"/>
            <a:ext cx="1122328" cy="112232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1683" y="664383"/>
            <a:ext cx="647469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/>
            <a:r>
              <a:rPr lang="ru-RU" dirty="0"/>
              <a:t>Администратору предлагается заполнить таблицу по посещениям </a:t>
            </a:r>
            <a:r>
              <a:rPr lang="ru-RU" dirty="0" smtClean="0"/>
              <a:t>салона в </a:t>
            </a:r>
            <a:r>
              <a:rPr lang="ru-RU" dirty="0"/>
              <a:t>системе управления базами </a:t>
            </a:r>
            <a:r>
              <a:rPr lang="ru-RU" dirty="0" smtClean="0"/>
              <a:t>данных </a:t>
            </a:r>
            <a:r>
              <a:rPr lang="en-US" dirty="0"/>
              <a:t>MS Access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 </a:t>
            </a:r>
          </a:p>
          <a:p>
            <a:pPr lvl="0"/>
            <a:r>
              <a:rPr lang="ru-RU" dirty="0"/>
              <a:t>Парикмахеру предлагается подобрать </a:t>
            </a:r>
            <a:r>
              <a:rPr lang="ru-RU" dirty="0" smtClean="0"/>
              <a:t>мужские и женские прически </a:t>
            </a:r>
            <a:r>
              <a:rPr lang="ru-RU" dirty="0"/>
              <a:t>в программе «3000 причесок».</a:t>
            </a:r>
          </a:p>
          <a:p>
            <a:r>
              <a:rPr lang="ru-RU" dirty="0"/>
              <a:t> </a:t>
            </a:r>
          </a:p>
          <a:p>
            <a:pPr lvl="0"/>
            <a:r>
              <a:rPr lang="ru-RU" dirty="0"/>
              <a:t>Специалисту по рекламе предлагается создать двустороннюю визитную карточку салона </a:t>
            </a:r>
            <a:r>
              <a:rPr lang="ru-RU" dirty="0" smtClean="0"/>
              <a:t>красоты</a:t>
            </a:r>
            <a:r>
              <a:rPr lang="en-US" dirty="0" smtClean="0"/>
              <a:t> </a:t>
            </a:r>
            <a:r>
              <a:rPr lang="ru-RU" dirty="0"/>
              <a:t>в </a:t>
            </a:r>
            <a:r>
              <a:rPr lang="en-US" dirty="0"/>
              <a:t>MS Publisher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 </a:t>
            </a:r>
          </a:p>
          <a:p>
            <a:pPr lvl="0"/>
            <a:r>
              <a:rPr lang="ru-RU" dirty="0"/>
              <a:t>Бухгалтеру предлагается составить электронную таблицу по выплате заработной платы парикмахерам салона </a:t>
            </a:r>
            <a:r>
              <a:rPr lang="ru-RU" dirty="0" smtClean="0"/>
              <a:t>красоты </a:t>
            </a:r>
            <a:r>
              <a:rPr lang="ru-RU" dirty="0"/>
              <a:t>в </a:t>
            </a:r>
            <a:r>
              <a:rPr lang="en-US" dirty="0"/>
              <a:t>MS Excel</a:t>
            </a:r>
            <a:r>
              <a:rPr lang="ru-RU" dirty="0" smtClean="0"/>
              <a:t>.</a:t>
            </a:r>
            <a:endParaRPr lang="en-US" dirty="0" smtClean="0"/>
          </a:p>
          <a:p>
            <a:pPr lvl="0"/>
            <a:endParaRPr lang="ru-RU" dirty="0" smtClean="0"/>
          </a:p>
          <a:p>
            <a:pPr lvl="0"/>
            <a:r>
              <a:rPr lang="ru-RU" dirty="0"/>
              <a:t>После того, как все задания будут выполнены, директор собирает данные и делает презентацию по салону </a:t>
            </a:r>
            <a:r>
              <a:rPr lang="ru-RU" dirty="0" smtClean="0"/>
              <a:t>красоты в </a:t>
            </a:r>
            <a:r>
              <a:rPr lang="en-US" dirty="0" smtClean="0"/>
              <a:t>MS PowerPoint </a:t>
            </a:r>
            <a:r>
              <a:rPr lang="ru-RU" dirty="0" smtClean="0"/>
              <a:t>и </a:t>
            </a:r>
            <a:r>
              <a:rPr lang="ru-RU" dirty="0"/>
              <a:t>защищает ее.</a:t>
            </a:r>
          </a:p>
          <a:p>
            <a:endParaRPr lang="ru-RU" dirty="0" smtClean="0">
              <a:latin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81893" y="392951"/>
            <a:ext cx="81784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Задания для сотрудников салона красоты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pic>
        <p:nvPicPr>
          <p:cNvPr id="6152" name="Picture 8" descr="https://sun6-23.userapi.com/s/v1/if1/LJZyHRW1hP7O41sxIFjsjHd9FMSE_ivTEN17bHb34DQJwgRYPJewERpUW7cKy6NDIp5mPT-w.jpg?size=1964x1964&amp;quality=96&amp;crop=36,0,1964,1964&amp;ava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603" y="4254682"/>
            <a:ext cx="1069059" cy="1069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https://avatars.mds.yandex.net/i?id=1fa9ceb6f0efe4077d09d7e96a4be35553fe67bb-8340358-images-thumbs&amp;n=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603" y="1177117"/>
            <a:ext cx="1001493" cy="980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library.kissclipart.com/20180922/ukq/kissclipart-microsoft-publisher-clipart-logo-microsoft-publish-be9472b4de686c3f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8" t="16576" r="23338" b="29160"/>
          <a:stretch/>
        </p:blipFill>
        <p:spPr bwMode="auto">
          <a:xfrm>
            <a:off x="6646376" y="2521760"/>
            <a:ext cx="1106035" cy="109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0" name="Picture 16" descr="https://quizizz.com/_media/quizzes/540c9f65-9e65-4c3a-a80f-2268b807fdc4_900_9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890" y="3515902"/>
            <a:ext cx="960490" cy="94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8" descr="https://freesoft.ru/storage/images/218/2171/217003/217003_normal.png"/>
          <p:cNvSpPr>
            <a:spLocks noChangeAspect="1" noChangeArrowheads="1"/>
          </p:cNvSpPr>
          <p:nvPr/>
        </p:nvSpPr>
        <p:spPr bwMode="auto">
          <a:xfrm>
            <a:off x="-598508" y="791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16358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36133" y="849525"/>
            <a:ext cx="6251498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Разминка «Словесный бой»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9</a:t>
            </a:fld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153866"/>
              </p:ext>
            </p:extLst>
          </p:nvPr>
        </p:nvGraphicFramePr>
        <p:xfrm>
          <a:off x="1888144" y="1938865"/>
          <a:ext cx="5537200" cy="3031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7440"/>
                <a:gridCol w="1107440"/>
                <a:gridCol w="1107440"/>
                <a:gridCol w="1107440"/>
                <a:gridCol w="1107440"/>
              </a:tblGrid>
              <a:tr h="1515535"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2" action="ppaction://hlinksldjump"/>
                        </a:rPr>
                        <a:t>1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3" action="ppaction://hlinksldjump"/>
                        </a:rPr>
                        <a:t>2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4" action="ppaction://hlinksldjump"/>
                        </a:rPr>
                        <a:t>3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5" action="ppaction://hlinksldjump"/>
                        </a:rPr>
                        <a:t>4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6" action="ppaction://hlinksldjump"/>
                        </a:rPr>
                        <a:t>5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515535"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7" action="ppaction://hlinksldjump"/>
                        </a:rPr>
                        <a:t>6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8" action="ppaction://hlinksldjump"/>
                        </a:rPr>
                        <a:t>7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9" action="ppaction://hlinksldjump"/>
                        </a:rPr>
                        <a:t>8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10" action="ppaction://hlinksldjump"/>
                        </a:rPr>
                        <a:t>9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chemeClr val="tx1"/>
                          </a:solidFill>
                          <a:hlinkClick r:id="rId11" action="ppaction://hlinksldjump"/>
                        </a:rPr>
                        <a:t>10</a:t>
                      </a:r>
                      <a:endParaRPr lang="ru-RU" sz="5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Управляющая кнопка: далее 2">
            <a:hlinkClick r:id="rId12" action="ppaction://hlinksldjump" highlightClick="1"/>
          </p:cNvPr>
          <p:cNvSpPr/>
          <p:nvPr/>
        </p:nvSpPr>
        <p:spPr>
          <a:xfrm>
            <a:off x="160866" y="6459785"/>
            <a:ext cx="397934" cy="365125"/>
          </a:xfrm>
          <a:prstGeom prst="actionButtonForwardNex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5798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58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1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01800" lvl="0">
              <a:lnSpc>
                <a:spcPct val="150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Перечислите стили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причесок.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1" y="4432968"/>
            <a:ext cx="69795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классический,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исторический, романтический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авангардный, спортивный. 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2672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58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2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39863" lvl="0">
              <a:lnSpc>
                <a:spcPct val="150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Перечислите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типы причесок.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2" y="4432968"/>
            <a:ext cx="5997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концентрированный, обратный, передний, </a:t>
            </a:r>
            <a:r>
              <a:rPr 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ацентральный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индивидуальный.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7866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58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3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lvl="0">
              <a:lnSpc>
                <a:spcPct val="150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Какие элементы причесок вы знаете?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1" y="4432968"/>
            <a:ext cx="63559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пробор, волна, локон, коса,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жгут, валик.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4527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2327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4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lvl="0">
              <a:spcAft>
                <a:spcPts val="0"/>
              </a:spcAft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Назовите крепежный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материал, используемый для выполнения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причесок.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2" y="4432968"/>
            <a:ext cx="51845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шпильки, невидимки,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резинки.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9966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834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5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46200" lvl="0"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Чем отличается авангардный стиль от классического?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1" y="4432968"/>
            <a:ext cx="75487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авангардном стиле допускаются смелые решения, это мода завтрашнего дня, а классический стиль более сдержанный и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элегантный.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14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1808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834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6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439863" lvl="0"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Какие факторы влияют на выбор прически?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2" y="4432968"/>
            <a:ext cx="6632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тип лица, возраст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одежда, назначение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прически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15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9247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834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7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96938" lvl="0">
              <a:spcAft>
                <a:spcPts val="0"/>
              </a:spcAft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Дайте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характеристику романтическому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стилю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2" y="4432968"/>
            <a:ext cx="67339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присутствие элементов причесок, волнистые волосы.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16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155783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58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8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06663" lvl="0" indent="-1066800">
              <a:lnSpc>
                <a:spcPct val="150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Что называется прической?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1" y="4432968"/>
            <a:ext cx="59889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волосы уложенные в определенную форму и завитые разными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способами.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17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7928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158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9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506663" lvl="0" indent="-1066800">
              <a:lnSpc>
                <a:spcPct val="150000"/>
              </a:lnSpc>
              <a:spcAft>
                <a:spcPts val="0"/>
              </a:spcAft>
            </a:pP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С какой целью используют воск?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1" y="4432968"/>
            <a:ext cx="70557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 моделирующее средство для выделения отдельных прядей. </a:t>
            </a:r>
            <a:endParaRPr lang="ru-RU" sz="24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18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3757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2600" y="294397"/>
            <a:ext cx="8661400" cy="2327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Вопрос 10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168400" lvl="0">
              <a:spcAft>
                <a:spcPts val="0"/>
              </a:spcAft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Перечислите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основные типы лица, которые можно скорректировать </a:t>
            </a: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прической. </a:t>
            </a:r>
            <a:endParaRPr lang="ru-RU" sz="3200" dirty="0"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0612" y="4432968"/>
            <a:ext cx="64291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u="sng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твет</a:t>
            </a:r>
            <a:r>
              <a:rPr lang="ru-RU" sz="2400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квадратное, круглое, треугольное, прямоугольное,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ромбовидное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19</a:t>
            </a:fld>
            <a:endParaRPr lang="ru-RU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84666" y="6527800"/>
            <a:ext cx="287867" cy="229378"/>
          </a:xfrm>
          <a:prstGeom prst="actionButtonBackPrevious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9428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6-20.userapi.com/s/v1/if1/WnAWjNZk0qMV_f8gwXGU_iHXDW8TaIqcRHly8tOmcrcK4hTycL5xAyoEUcNt7Y7h8Xfgx91D.jpg?size=1416x1416&amp;quality=96&amp;crop=468,77,1416,1416&amp;ava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441" y="3562841"/>
            <a:ext cx="2628000" cy="262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123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8524" y="550582"/>
            <a:ext cx="2936375" cy="28276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1615" y="325218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Администратор салона красоты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13755" y="1183734"/>
            <a:ext cx="5765470" cy="2542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/>
              <a:t>К</a:t>
            </a:r>
            <a:r>
              <a:rPr lang="ru-RU" dirty="0" smtClean="0"/>
              <a:t>оординатор </a:t>
            </a:r>
            <a:r>
              <a:rPr lang="ru-RU" dirty="0"/>
              <a:t>работы специалистов салона красоты. </a:t>
            </a:r>
            <a:endParaRPr lang="ru-RU" dirty="0" smtClean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Осуществляет </a:t>
            </a:r>
            <a:r>
              <a:rPr lang="ru-RU" dirty="0"/>
              <a:t>организацию работы основного персонала </a:t>
            </a:r>
            <a:r>
              <a:rPr lang="ru-RU" dirty="0" smtClean="0"/>
              <a:t>салона.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От </a:t>
            </a:r>
            <a:r>
              <a:rPr lang="ru-RU" dirty="0"/>
              <a:t>того как спланирован рабочий день зависит грамотное и эффективное взаимодействие с клиентами, ну и общая атмосфера в коллективе.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96691" y="3775002"/>
            <a:ext cx="4268208" cy="2203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встречает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посетителей;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помогает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выборе подходящей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услуги; 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презентует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дополнительные услуги;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производит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денежные расчеты.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60344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thumbs.dreamstime.com/b/%D0%B4%D0%B5%D0%BD%D1%8C%D0%B3%D0%B8-%D0%B8-%D0%B7%D0%BD%D0%B0%D1%87%D0%BA%D0%B8-%D1%84%D0%B8%D0%BD%D0%B0%D0%BD%D1%81%D0%BE%D0%B2-%D0%BF-%D0%BE%D1%81%D0%BA%D0%B8%D0%B5-6862954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2" b="15021"/>
          <a:stretch/>
        </p:blipFill>
        <p:spPr bwMode="auto">
          <a:xfrm>
            <a:off x="1826013" y="2751022"/>
            <a:ext cx="2732366" cy="2253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cdn.4stand.com/large/24/dd/24dd5be2cb6c76e7ac2dedffa5c27171ed247d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43"/>
          <a:stretch/>
        </p:blipFill>
        <p:spPr bwMode="auto">
          <a:xfrm>
            <a:off x="3402266" y="5148943"/>
            <a:ext cx="2092751" cy="1127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1615" y="325218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Бухгалтер 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453106" y="1326039"/>
            <a:ext cx="4572000" cy="129586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 smtClean="0"/>
              <a:t>Специалист </a:t>
            </a:r>
            <a:r>
              <a:rPr lang="ru-RU" dirty="0"/>
              <a:t>по </a:t>
            </a:r>
            <a:r>
              <a:rPr lang="ru-RU" dirty="0" err="1"/>
              <a:t>бух.учету</a:t>
            </a:r>
            <a:r>
              <a:rPr lang="ru-RU" dirty="0"/>
              <a:t>, работающий по системе учета в соответствии с действующим законодательством.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917248" y="3412697"/>
            <a:ext cx="4226752" cy="214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ведение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бух.учета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имущества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начисление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перечисление налогов, страховых взносов, платежей в банковские учреждения, заработной платы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сотрудникам салона,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других выплат и платежей.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973" y="325218"/>
            <a:ext cx="2328584" cy="2831091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4805846" y="1460665"/>
            <a:ext cx="9598" cy="403420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 descr="https://papik.pro/grafic/uploads/posts/2023-04/1681559959_papik-pro-p-logotip-bukhgalterskie-uslugi-vektor-5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0" y="4268451"/>
            <a:ext cx="2181701" cy="1617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vatars.mds.yandex.net/i?id=3e363b3d2812f6e1b2789b1c3b89cac7-4821100-images-thumbs&amp;n=1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5" t="13808" r="33196" b="14590"/>
          <a:stretch/>
        </p:blipFill>
        <p:spPr bwMode="auto">
          <a:xfrm>
            <a:off x="7656988" y="5278848"/>
            <a:ext cx="792628" cy="95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80680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67" y="3692954"/>
            <a:ext cx="3436565" cy="264424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1615" y="325218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Специалист </a:t>
            </a:r>
            <a:r>
              <a:rPr lang="ru-RU" sz="2800" b="1" dirty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по рекламе </a:t>
            </a:r>
            <a:endParaRPr lang="ru-RU" sz="2800" b="1" dirty="0" smtClean="0">
              <a:latin typeface="Arial" pitchFamily="34" charset="0"/>
              <a:ea typeface="Times New Roman" panose="02020603050405020304" pitchFamily="18" charset="0"/>
              <a:cs typeface="Arial" pitchFamily="34" charset="0"/>
            </a:endParaRP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286851" y="1254108"/>
            <a:ext cx="4572000" cy="295786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/>
              <a:t>Р</a:t>
            </a:r>
            <a:r>
              <a:rPr lang="ru-RU" dirty="0" smtClean="0"/>
              <a:t>уководитель </a:t>
            </a:r>
            <a:r>
              <a:rPr lang="ru-RU" dirty="0"/>
              <a:t>процесса разработки рекламных акций и запуска рекламы в СМИ и интернете. </a:t>
            </a:r>
            <a:endParaRPr lang="ru-RU" dirty="0" smtClean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 smtClean="0"/>
              <a:t>Необходимо </a:t>
            </a:r>
            <a:r>
              <a:rPr lang="ru-RU" dirty="0"/>
              <a:t>обладать определенным слогом и творческим подходом в деятельности, общительностью и умением убеждать.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90031" y="2409937"/>
            <a:ext cx="4113974" cy="3604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lvl="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привлечение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внимания потенциального клиента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продвижение услуг,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клиента определенного уровня знаний об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услугах,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благоприятного образа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салона,</a:t>
            </a:r>
          </a:p>
          <a:p>
            <a:pPr marL="285750" lvl="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положительного отношения к салону.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22</a:t>
            </a:fld>
            <a:endParaRPr lang="ru-RU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5173132" y="1389413"/>
            <a:ext cx="28275" cy="47382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s://thietkeweb.haiphong.vn/Data/images/baiviet/GTD-for-Content-Marketing-01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707" y="325174"/>
            <a:ext cx="2544402" cy="190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91797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phonoteka.top/uploads/posts/2021-05/1620094174_38-phonoteka_org-p-fon-dlya-prezentatsii-parikmakher-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43"/>
          <a:stretch/>
        </p:blipFill>
        <p:spPr bwMode="auto">
          <a:xfrm>
            <a:off x="4652874" y="100032"/>
            <a:ext cx="4096436" cy="158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525" y="3536000"/>
            <a:ext cx="2154882" cy="27043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7168" y="223914"/>
            <a:ext cx="67434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Парикмахер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447168" y="1045183"/>
            <a:ext cx="362606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/>
              <a:t>П</a:t>
            </a:r>
            <a:r>
              <a:rPr lang="ru-RU" dirty="0" smtClean="0"/>
              <a:t>одбирает </a:t>
            </a:r>
            <a:r>
              <a:rPr lang="ru-RU" dirty="0"/>
              <a:t>на компьютере прическу и воплощает ее в жизнь.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ru-RU" dirty="0" smtClean="0"/>
              <a:t>Создает </a:t>
            </a:r>
            <a:r>
              <a:rPr lang="ru-RU" dirty="0"/>
              <a:t>образы новых причесок, выполняет образцы сложных причесок, подбирает прически исходя из особенностей лица. 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601132" y="3630506"/>
            <a:ext cx="5737351" cy="1864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91440" marR="0" lvl="0" indent="-91440" algn="l" defTabSz="914400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06764" y="1958628"/>
            <a:ext cx="4115212" cy="394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indent="-9144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Доминирующие виды деятельности: 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выполняет стрижку и расчесывание волос в соответствии с направлением моды и особенностями лица, укладку и завивку волос, массаж и мытье головы, бритье с учетом особенностей кожи клиента,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приготавливает красящие и химические растворы,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окрашивает волосы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различные цвета и оттенки, обесцвечивает их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285750" indent="-285750">
              <a:lnSpc>
                <a:spcPct val="90000"/>
              </a:lnSpc>
              <a:spcBef>
                <a:spcPts val="1200"/>
              </a:spcBef>
              <a:buClr>
                <a:schemeClr val="accent1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выполняет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работы с париками. 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23</a:t>
            </a:fld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4340431" y="510639"/>
            <a:ext cx="29688" cy="56170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41180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/>
          <a:srcRect b="5878"/>
          <a:stretch/>
        </p:blipFill>
        <p:spPr>
          <a:xfrm>
            <a:off x="4714100" y="51629"/>
            <a:ext cx="2289667" cy="16163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4030" y="320255"/>
            <a:ext cx="5291171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Подведение итогов</a:t>
            </a:r>
          </a:p>
          <a:p>
            <a:pPr>
              <a:spcAft>
                <a:spcPts val="0"/>
              </a:spcAft>
            </a:pPr>
            <a:endParaRPr lang="ru-RU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24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718735" y="4899887"/>
            <a:ext cx="58589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Цель урока достигнута, задачи выполнены.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601" y="4652943"/>
            <a:ext cx="778933" cy="77893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02098" y="1361801"/>
            <a:ext cx="3555502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Цель урока</a:t>
            </a:r>
            <a:r>
              <a:rPr lang="ru-RU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algn="ctr"/>
            <a:endParaRPr lang="ru-RU" sz="105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Сформировать у студентов готовность к применению современных информационных и коммуникационных технологий для решения задач в своей профессиональной деятельности.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123267" y="1926743"/>
            <a:ext cx="4572000" cy="21668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ru-RU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</a:p>
          <a:p>
            <a:pPr marL="285750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Дать возможность студентам примерить на себя разные виды деятельности должностей салона красоты;</a:t>
            </a:r>
          </a:p>
          <a:p>
            <a:pPr marL="285750" indent="-285750"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Наглядно показать применение информационных технологий в профессиональной деятельности.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004167" y="1193341"/>
            <a:ext cx="25966" cy="27605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40725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31042" r="30559"/>
          <a:stretch/>
        </p:blipFill>
        <p:spPr>
          <a:xfrm rot="20540973">
            <a:off x="2084610" y="714482"/>
            <a:ext cx="1007533" cy="137314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88284" y="1915351"/>
            <a:ext cx="61809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Понравилась ли Вам игра?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Легко ли Вам было выполнять задания?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 какими трудностями столкнулись?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25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0935" y="293637"/>
            <a:ext cx="590973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8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Рефлексия</a:t>
            </a:r>
          </a:p>
          <a:p>
            <a:pPr>
              <a:spcAft>
                <a:spcPts val="0"/>
              </a:spcAft>
            </a:pP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0601" y="0"/>
            <a:ext cx="3073399" cy="15144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52075">
            <a:off x="974849" y="4020726"/>
            <a:ext cx="1557866" cy="15578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26598" r="24944"/>
          <a:stretch/>
        </p:blipFill>
        <p:spPr>
          <a:xfrm rot="1631219">
            <a:off x="6452578" y="3742699"/>
            <a:ext cx="1642533" cy="177276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3361" y="3737092"/>
            <a:ext cx="2001695" cy="21251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54331">
            <a:off x="7551953" y="1969234"/>
            <a:ext cx="1041400" cy="10414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l="24908" r="25555"/>
          <a:stretch/>
        </p:blipFill>
        <p:spPr>
          <a:xfrm rot="20886917">
            <a:off x="4458067" y="866940"/>
            <a:ext cx="1058335" cy="106822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113027">
            <a:off x="246147" y="1453684"/>
            <a:ext cx="1004834" cy="1004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25644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6914" t="14887" r="24074" b="43385"/>
          <a:stretch/>
        </p:blipFill>
        <p:spPr>
          <a:xfrm rot="490274">
            <a:off x="7579259" y="43990"/>
            <a:ext cx="1337735" cy="143086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49539">
            <a:off x="3945467" y="4354925"/>
            <a:ext cx="2108200" cy="21082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9830" y="346075"/>
            <a:ext cx="52911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89338" indent="-2606675" algn="ctr">
              <a:spcAft>
                <a:spcPts val="0"/>
              </a:spcAft>
            </a:pPr>
            <a:r>
              <a:rPr lang="ru-RU" sz="28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Домашнее задание</a:t>
            </a:r>
          </a:p>
          <a:p>
            <a:pPr>
              <a:spcAft>
                <a:spcPts val="0"/>
              </a:spcAft>
            </a:pPr>
            <a:endParaRPr lang="ru-RU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  <a:p>
            <a:pPr>
              <a:spcAft>
                <a:spcPts val="0"/>
              </a:spcAft>
            </a:pPr>
            <a:endParaRPr lang="ru-RU" dirty="0">
              <a:latin typeface="Times New Roman" pitchFamily="18" charset="0"/>
              <a:ea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54001" y="1314108"/>
            <a:ext cx="8757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овторить тему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«Моделирование причесок на длинные волосы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Подготовить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презентацию «Моделирование причесок на длинные волосы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Источники информации: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dirty="0"/>
              <a:t>1) «Технология и оборудования парикмахерских работ</a:t>
            </a:r>
            <a:r>
              <a:rPr lang="ru-RU" dirty="0" smtClean="0"/>
              <a:t>», </a:t>
            </a:r>
            <a:r>
              <a:rPr lang="ru-RU" dirty="0" err="1" smtClean="0"/>
              <a:t>Кулешкова</a:t>
            </a:r>
            <a:r>
              <a:rPr lang="ru-RU" dirty="0" smtClean="0"/>
              <a:t> </a:t>
            </a:r>
            <a:r>
              <a:rPr lang="ru-RU" dirty="0"/>
              <a:t>О.В</a:t>
            </a:r>
            <a:r>
              <a:rPr lang="ru-RU" dirty="0" smtClean="0"/>
              <a:t>., </a:t>
            </a:r>
            <a:r>
              <a:rPr lang="ru-RU" dirty="0"/>
              <a:t>стр. </a:t>
            </a:r>
            <a:r>
              <a:rPr lang="ru-RU" dirty="0" smtClean="0"/>
              <a:t>103-112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/>
              <a:t>2) </a:t>
            </a:r>
            <a:r>
              <a:rPr lang="ru-RU" dirty="0" smtClean="0"/>
              <a:t>«Технология </a:t>
            </a:r>
            <a:r>
              <a:rPr lang="ru-RU" dirty="0"/>
              <a:t>парикмахерских </a:t>
            </a:r>
            <a:r>
              <a:rPr lang="ru-RU" dirty="0" smtClean="0"/>
              <a:t>услуг», </a:t>
            </a:r>
            <a:r>
              <a:rPr lang="ru-RU" dirty="0" err="1"/>
              <a:t>Луканова</a:t>
            </a:r>
            <a:r>
              <a:rPr lang="ru-RU" dirty="0"/>
              <a:t> О.В</a:t>
            </a:r>
            <a:r>
              <a:rPr lang="ru-RU" dirty="0" smtClean="0"/>
              <a:t>., стр.34-46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ru-RU" dirty="0"/>
              <a:t>3) «Моделирование причесок и декоративная косметика</a:t>
            </a:r>
            <a:r>
              <a:rPr lang="ru-RU" dirty="0" smtClean="0"/>
              <a:t>», Черниченко </a:t>
            </a:r>
            <a:r>
              <a:rPr lang="ru-RU" dirty="0"/>
              <a:t>Т.А</a:t>
            </a:r>
            <a:r>
              <a:rPr lang="ru-RU" dirty="0" smtClean="0"/>
              <a:t>., Плотникова </a:t>
            </a:r>
            <a:r>
              <a:rPr lang="ru-RU" dirty="0"/>
              <a:t>И.Ю</a:t>
            </a:r>
            <a:r>
              <a:rPr lang="ru-RU" dirty="0" smtClean="0"/>
              <a:t>., стр.67-72</a:t>
            </a:r>
            <a:endParaRPr lang="ru-RU" dirty="0"/>
          </a:p>
          <a:p>
            <a:pPr indent="271463"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интернет-ресурсы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2716" t="47778" r="22346"/>
          <a:stretch/>
        </p:blipFill>
        <p:spPr>
          <a:xfrm>
            <a:off x="7470955" y="1184560"/>
            <a:ext cx="1540934" cy="17907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30247" t="8379" r="45309" b="67531"/>
          <a:stretch/>
        </p:blipFill>
        <p:spPr>
          <a:xfrm rot="21110059">
            <a:off x="7234907" y="3282"/>
            <a:ext cx="838200" cy="826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4961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66969" y="1450291"/>
            <a:ext cx="5118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Спасибо за внимание!</a:t>
            </a:r>
            <a:endParaRPr lang="ru-RU" sz="36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62F3E-9C0E-4F3E-AF2E-208D9D5AF420}" type="slidenum">
              <a:rPr lang="ru-RU" smtClean="0"/>
              <a:pPr/>
              <a:t>27</a:t>
            </a:fld>
            <a:endParaRPr lang="ru-RU"/>
          </a:p>
        </p:txBody>
      </p:sp>
      <p:pic>
        <p:nvPicPr>
          <p:cNvPr id="7170" name="Picture 2" descr="https://pictures.pibig.info/uploads/posts/2023-04/1681953560_pictures-pibig-info-p-mama-za-kompyuterom-risunok-pinterest-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286" y="2903517"/>
            <a:ext cx="2169022" cy="2169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5709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Другая 2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000000"/>
      </a:hlink>
      <a:folHlink>
        <a:srgbClr val="FFFFFF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619</TotalTime>
  <Words>1044</Words>
  <Application>Microsoft Office PowerPoint</Application>
  <PresentationFormat>Экран (4:3)</PresentationFormat>
  <Paragraphs>215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Wingdings</vt:lpstr>
      <vt:lpstr>Ретро</vt:lpstr>
      <vt:lpstr>Творческий интегрированный урок «Битва салонов»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КИБЕРБУЛЛИНГ  КАК СОЦИАЛЬНАЯ ПРОБЛЕМА СОВРЕМЕННОГО ОБЩЕСТВА</dc:title>
  <dc:creator>334</dc:creator>
  <cp:lastModifiedBy>prep</cp:lastModifiedBy>
  <cp:revision>69</cp:revision>
  <dcterms:created xsi:type="dcterms:W3CDTF">2023-02-15T05:35:40Z</dcterms:created>
  <dcterms:modified xsi:type="dcterms:W3CDTF">2024-02-26T06:52:05Z</dcterms:modified>
</cp:coreProperties>
</file>