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8" r:id="rId3"/>
    <p:sldId id="269" r:id="rId4"/>
    <p:sldId id="270" r:id="rId5"/>
    <p:sldId id="271" r:id="rId6"/>
    <p:sldId id="275" r:id="rId7"/>
    <p:sldId id="276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91" autoAdjust="0"/>
  </p:normalViewPr>
  <p:slideViewPr>
    <p:cSldViewPr>
      <p:cViewPr varScale="1">
        <p:scale>
          <a:sx n="78" d="100"/>
          <a:sy n="78" d="100"/>
        </p:scale>
        <p:origin x="1594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11ED7-B17D-44FC-A879-A3172919ACF0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6E237C-D5A4-4AD5-8A37-2D8DB22887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341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6E237C-D5A4-4AD5-8A37-2D8DB228874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906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6.jpeg"/><Relationship Id="rId4" Type="http://schemas.openxmlformats.org/officeDocument/2006/relationships/image" Target="../media/image21.jpeg"/><Relationship Id="rId9" Type="http://schemas.openxmlformats.org/officeDocument/2006/relationships/image" Target="../media/image2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0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4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48.jpeg"/><Relationship Id="rId5" Type="http://schemas.openxmlformats.org/officeDocument/2006/relationships/image" Target="../media/image43.jpeg"/><Relationship Id="rId10" Type="http://schemas.openxmlformats.org/officeDocument/2006/relationships/image" Target="../media/image47.png"/><Relationship Id="rId4" Type="http://schemas.openxmlformats.org/officeDocument/2006/relationships/image" Target="../media/image42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5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oleObject" Target="../embeddings/oleObject3.bin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0.jpeg"/><Relationship Id="rId18" Type="http://schemas.openxmlformats.org/officeDocument/2006/relationships/image" Target="../media/image74.jpeg"/><Relationship Id="rId3" Type="http://schemas.openxmlformats.org/officeDocument/2006/relationships/image" Target="../media/image6.png"/><Relationship Id="rId7" Type="http://schemas.openxmlformats.org/officeDocument/2006/relationships/image" Target="../media/image65.jpeg"/><Relationship Id="rId12" Type="http://schemas.openxmlformats.org/officeDocument/2006/relationships/image" Target="../media/image69.jpeg"/><Relationship Id="rId17" Type="http://schemas.openxmlformats.org/officeDocument/2006/relationships/image" Target="../media/image7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11" Type="http://schemas.openxmlformats.org/officeDocument/2006/relationships/image" Target="../media/image27.jpeg"/><Relationship Id="rId5" Type="http://schemas.openxmlformats.org/officeDocument/2006/relationships/image" Target="../media/image63.jpeg"/><Relationship Id="rId15" Type="http://schemas.openxmlformats.org/officeDocument/2006/relationships/image" Target="../media/image3.jpeg"/><Relationship Id="rId10" Type="http://schemas.openxmlformats.org/officeDocument/2006/relationships/image" Target="../media/image68.jpeg"/><Relationship Id="rId19" Type="http://schemas.openxmlformats.org/officeDocument/2006/relationships/image" Target="../media/image75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Relationship Id="rId14" Type="http://schemas.openxmlformats.org/officeDocument/2006/relationships/image" Target="../media/image7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0558"/>
            <a:ext cx="913535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858844" y="5924550"/>
            <a:ext cx="7258289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Дзюбленко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Ольга Игоревна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учитель-дефектолог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МАОУ СОШ № 3 им. А.С. Пушкина ст. Брюховецкой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485" y="3167631"/>
            <a:ext cx="2707561" cy="2707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F6B566B-CFE8-4EAE-BEB9-9E8A5818DC51}"/>
              </a:ext>
            </a:extLst>
          </p:cNvPr>
          <p:cNvSpPr txBox="1"/>
          <p:nvPr/>
        </p:nvSpPr>
        <p:spPr>
          <a:xfrm>
            <a:off x="2601301" y="2185702"/>
            <a:ext cx="6515832" cy="7718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563"/>
              </a:spcAft>
            </a:pP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ем больше мастерства в детской руке, тем умнее ребёнок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r>
              <a:rPr lang="ru-RU" sz="105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В. А. Сухомлинский</a:t>
            </a: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89B0DF3-9389-460E-80D7-E781F4CDDE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" r="259"/>
          <a:stretch/>
        </p:blipFill>
        <p:spPr>
          <a:xfrm>
            <a:off x="26865" y="474469"/>
            <a:ext cx="2024855" cy="1938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D:\Проект Кира и Лиля\IMG_20240321_110352.jpg">
            <a:extLst>
              <a:ext uri="{FF2B5EF4-FFF2-40B4-BE49-F238E27FC236}">
                <a16:creationId xmlns:a16="http://schemas.microsoft.com/office/drawing/2014/main" id="{75F6ADFE-55AD-414A-9803-BB49ADE020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"/>
          <a:stretch/>
        </p:blipFill>
        <p:spPr bwMode="auto">
          <a:xfrm>
            <a:off x="6693390" y="3293356"/>
            <a:ext cx="2623832" cy="25119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WordArt 2">
            <a:extLst>
              <a:ext uri="{FF2B5EF4-FFF2-40B4-BE49-F238E27FC236}">
                <a16:creationId xmlns:a16="http://schemas.microsoft.com/office/drawing/2014/main" id="{E3B326FB-7FAE-4B34-B9D6-511472869D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84822" y="640939"/>
            <a:ext cx="6928752" cy="147002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00206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Роль рисования в </a:t>
            </a:r>
          </a:p>
          <a:p>
            <a:pPr algn="ctr"/>
            <a:r>
              <a:rPr lang="ru-RU" sz="3600" b="1" kern="10" dirty="0">
                <a:solidFill>
                  <a:srgbClr val="00206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развитии ребёнка</a:t>
            </a:r>
          </a:p>
        </p:txBody>
      </p:sp>
    </p:spTree>
    <p:extLst>
      <p:ext uri="{BB962C8B-B14F-4D97-AF65-F5344CB8AC3E}">
        <p14:creationId xmlns:p14="http://schemas.microsoft.com/office/powerpoint/2010/main" val="366181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" y="0"/>
            <a:ext cx="909967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одзаголовок 2">
            <a:extLst>
              <a:ext uri="{FF2B5EF4-FFF2-40B4-BE49-F238E27FC236}">
                <a16:creationId xmlns:a16="http://schemas.microsoft.com/office/drawing/2014/main" id="{245CC437-E10F-46D2-BC01-FE1D3E4FA536}"/>
              </a:ext>
            </a:extLst>
          </p:cNvPr>
          <p:cNvSpPr txBox="1">
            <a:spLocks/>
          </p:cNvSpPr>
          <p:nvPr/>
        </p:nvSpPr>
        <p:spPr>
          <a:xfrm>
            <a:off x="199512" y="80694"/>
            <a:ext cx="8922327" cy="6777306"/>
          </a:xfrm>
          <a:prstGeom prst="rect">
            <a:avLst/>
          </a:prstGeom>
          <a:noFill/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450"/>
              </a:spcBef>
            </a:pPr>
            <a:r>
              <a:rPr lang="ru-RU" sz="175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Цель работы:</a:t>
            </a:r>
            <a:r>
              <a:rPr lang="ru-RU" sz="175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75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выявить степень влияния изобразительного искусства на развитие ребёнка.</a:t>
            </a:r>
          </a:p>
          <a:p>
            <a:pPr algn="l">
              <a:spcBef>
                <a:spcPts val="450"/>
              </a:spcBef>
            </a:pPr>
            <a:r>
              <a:rPr lang="ru-RU" sz="175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Объект исследования</a:t>
            </a:r>
            <a:r>
              <a:rPr lang="ru-RU" sz="175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: </a:t>
            </a: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материалы, позволяющие определить роль занятий рисованием в жизни ребенка.</a:t>
            </a:r>
          </a:p>
          <a:p>
            <a:pPr algn="l">
              <a:spcBef>
                <a:spcPts val="450"/>
              </a:spcBef>
            </a:pPr>
            <a:r>
              <a:rPr lang="ru-RU" sz="175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Предмет исследования</a:t>
            </a:r>
            <a:r>
              <a:rPr lang="ru-RU" sz="175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:</a:t>
            </a:r>
            <a:r>
              <a:rPr lang="ru-RU" sz="175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как искусство.</a:t>
            </a:r>
          </a:p>
          <a:p>
            <a:pPr algn="l">
              <a:spcBef>
                <a:spcPts val="450"/>
              </a:spcBef>
              <a:defRPr/>
            </a:pPr>
            <a:r>
              <a:rPr lang="ru-RU" sz="175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Методы исследования</a:t>
            </a:r>
            <a:r>
              <a:rPr lang="ru-RU" sz="175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:</a:t>
            </a:r>
            <a:r>
              <a:rPr lang="ru-RU" sz="175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сбор и анализ информации, беседа с взрослыми, представителями разных профессий, школьниками и  их опрос, эксперимент с разными техниками и материалами для рисования, создание презентации и памяток-рекомендаций для школьников.</a:t>
            </a:r>
          </a:p>
          <a:p>
            <a:pPr algn="l">
              <a:spcBef>
                <a:spcPts val="450"/>
              </a:spcBef>
              <a:defRPr/>
            </a:pPr>
            <a:r>
              <a:rPr lang="ru-RU" sz="175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Гипотеза:</a:t>
            </a:r>
            <a:r>
              <a:rPr lang="ru-RU" sz="175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75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 совершенствовать умения и навыки в области изобразительного искусства, то это плодотворно отразится на развитии ребёнка. </a:t>
            </a: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itchFamily="18" charset="0"/>
              </a:rPr>
              <a:t>Задачи исследования</a:t>
            </a:r>
            <a:r>
              <a:rPr lang="ru-RU" sz="175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: </a:t>
            </a: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изучить литературные, научные и интернет-источники по данной проблеме;</a:t>
            </a: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определить роль занятий рисованием в развитии ребенка;</a:t>
            </a:r>
            <a:endParaRPr lang="ru-RU" sz="175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установить связь умения рисовать с умственными способностями детей и успеваемостью;</a:t>
            </a: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75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провести сравнительный анализ рисунков леворуких и праворуких школьников;</a:t>
            </a:r>
            <a:endParaRPr lang="ru-RU" sz="175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 помощью опроса </a:t>
            </a:r>
            <a:r>
              <a:rPr lang="ru-RU" sz="175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выяснить степень отношения мальчиков и девочек  одного возраста к рисованию;</a:t>
            </a: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провести эксперимент по созданию рисунков с разными техниками и материалами для рисования; </a:t>
            </a: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провести опрос взрослых о роли рисования в разных профессиях;</a:t>
            </a:r>
            <a:endParaRPr lang="ru-RU" sz="175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Bef>
                <a:spcPts val="450"/>
              </a:spcBef>
              <a:defRPr/>
            </a:pPr>
            <a:r>
              <a:rPr lang="ru-RU" sz="175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составить памятки-рекомендации.</a:t>
            </a:r>
          </a:p>
        </p:txBody>
      </p:sp>
    </p:spTree>
    <p:extLst>
      <p:ext uri="{BB962C8B-B14F-4D97-AF65-F5344CB8AC3E}">
        <p14:creationId xmlns:p14="http://schemas.microsoft.com/office/powerpoint/2010/main" val="1391523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37949E-7DD3-4D92-8D6B-5A2EFEF03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186FF4-E2A1-4266-9583-5FF2462376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4721ACF-C2C6-47E2-8C33-F2DF48CA5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72"/>
            <a:ext cx="9127724" cy="6870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CC309B0B-5F83-4835-BD2D-4F205F975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624" y="89623"/>
            <a:ext cx="6552727" cy="4385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8576" tIns="34288" rIns="68576" bIns="34288"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ИСТОРИЯ РАЗВИТИЯ РИСОВАНИЯ</a:t>
            </a:r>
          </a:p>
        </p:txBody>
      </p:sp>
      <p:sp>
        <p:nvSpPr>
          <p:cNvPr id="6" name="TextBox 10">
            <a:extLst>
              <a:ext uri="{FF2B5EF4-FFF2-40B4-BE49-F238E27FC236}">
                <a16:creationId xmlns:a16="http://schemas.microsoft.com/office/drawing/2014/main" id="{ACBC01A4-296E-49DA-89EF-01DDC07C9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764" y="528201"/>
            <a:ext cx="88204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итальянском языке - «рисунок» </a:t>
            </a:r>
            <a:r>
              <a:rPr lang="ru-RU" alt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ru-RU" alt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disegno</a:t>
            </a:r>
            <a:r>
              <a:rPr lang="ru-RU" alt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r>
              <a:rPr lang="ru-RU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замысел,</a:t>
            </a:r>
            <a:r>
              <a:rPr lang="ru-RU" alt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намерение.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915245F-207E-49C0-874E-1E7F95591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0" y="832381"/>
            <a:ext cx="2434801" cy="16934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33">
            <a:extLst>
              <a:ext uri="{FF2B5EF4-FFF2-40B4-BE49-F238E27FC236}">
                <a16:creationId xmlns:a16="http://schemas.microsoft.com/office/drawing/2014/main" id="{A67A347A-3B20-45D6-95EF-ACBA892DE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531" y="888772"/>
            <a:ext cx="2112631" cy="16511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">
            <a:extLst>
              <a:ext uri="{FF2B5EF4-FFF2-40B4-BE49-F238E27FC236}">
                <a16:creationId xmlns:a16="http://schemas.microsoft.com/office/drawing/2014/main" id="{C27531D4-833C-4EA4-8863-907B8AD9A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481" y="892395"/>
            <a:ext cx="1905572" cy="1615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39" descr="История развития изобразительного искусства: от пещерных рисунков до современного искусства">
            <a:extLst>
              <a:ext uri="{FF2B5EF4-FFF2-40B4-BE49-F238E27FC236}">
                <a16:creationId xmlns:a16="http://schemas.microsoft.com/office/drawing/2014/main" id="{B773A88E-C4D3-4CC6-AC0F-A4653DACF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771" y="879992"/>
            <a:ext cx="1783146" cy="1669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40" descr="История развития изобразительного искусства: от пещерных рисунков до современного искусства">
            <a:extLst>
              <a:ext uri="{FF2B5EF4-FFF2-40B4-BE49-F238E27FC236}">
                <a16:creationId xmlns:a16="http://schemas.microsoft.com/office/drawing/2014/main" id="{0044FB62-50CB-4074-B412-59C749FAB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1" y="3014379"/>
            <a:ext cx="1954844" cy="1343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7" descr="История развития изобразительного искусства: от пещерных рисунков до современного искусства">
            <a:extLst>
              <a:ext uri="{FF2B5EF4-FFF2-40B4-BE49-F238E27FC236}">
                <a16:creationId xmlns:a16="http://schemas.microsoft.com/office/drawing/2014/main" id="{60EE4C25-CEBC-4EA1-A636-B0E07FA6B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316" y="3017325"/>
            <a:ext cx="1652657" cy="1326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8" descr="История развития изобразительного искусства: от пещерных рисунков до современного искусства">
            <a:extLst>
              <a:ext uri="{FF2B5EF4-FFF2-40B4-BE49-F238E27FC236}">
                <a16:creationId xmlns:a16="http://schemas.microsoft.com/office/drawing/2014/main" id="{8AFA936B-EE45-42BD-9545-C203FB92B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554" y="3040777"/>
            <a:ext cx="1647178" cy="132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47" descr="История развития изобразительного искусства: от пещерных рисунков до современного искусства">
            <a:extLst>
              <a:ext uri="{FF2B5EF4-FFF2-40B4-BE49-F238E27FC236}">
                <a16:creationId xmlns:a16="http://schemas.microsoft.com/office/drawing/2014/main" id="{65D27BFE-EBBD-4ECF-A14A-8A2285BC8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639" y="3033127"/>
            <a:ext cx="1761231" cy="1316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0" descr="Модернизм">
            <a:extLst>
              <a:ext uri="{FF2B5EF4-FFF2-40B4-BE49-F238E27FC236}">
                <a16:creationId xmlns:a16="http://schemas.microsoft.com/office/drawing/2014/main" id="{498B1D1A-778B-4483-9079-82EC7D2AF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5577" r="877" b="4434"/>
          <a:stretch>
            <a:fillRect/>
          </a:stretch>
        </p:blipFill>
        <p:spPr bwMode="auto">
          <a:xfrm>
            <a:off x="7407960" y="3040777"/>
            <a:ext cx="1640681" cy="130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20">
            <a:extLst>
              <a:ext uri="{FF2B5EF4-FFF2-40B4-BE49-F238E27FC236}">
                <a16:creationId xmlns:a16="http://schemas.microsoft.com/office/drawing/2014/main" id="{7AD985CC-BE1B-4944-99A0-6D765BE81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22" y="2390148"/>
            <a:ext cx="24348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Наскальные рисунки до 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VIII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в. до н.э.</a:t>
            </a:r>
            <a:endParaRPr lang="ru-RU" altLang="ru-RU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192D1AE3-E2D9-4732-B75B-EC6523600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2921" y="2432550"/>
            <a:ext cx="66893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Древний Египет           Античная Греция               Римская империя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VIII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в. до н.э. - 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в. н.э.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34">
            <a:extLst>
              <a:ext uri="{FF2B5EF4-FFF2-40B4-BE49-F238E27FC236}">
                <a16:creationId xmlns:a16="http://schemas.microsoft.com/office/drawing/2014/main" id="{574621FF-ADB9-4A19-95A2-33DB78A1C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22" y="4286787"/>
            <a:ext cx="20779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Средневековье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- 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IV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в.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34">
            <a:extLst>
              <a:ext uri="{FF2B5EF4-FFF2-40B4-BE49-F238E27FC236}">
                <a16:creationId xmlns:a16="http://schemas.microsoft.com/office/drawing/2014/main" id="{E3D8D29C-F4AA-4B33-8AE7-0D2B077E4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8316" y="4267018"/>
            <a:ext cx="19035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Возрождение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IV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- 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в.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34">
            <a:extLst>
              <a:ext uri="{FF2B5EF4-FFF2-40B4-BE49-F238E27FC236}">
                <a16:creationId xmlns:a16="http://schemas.microsoft.com/office/drawing/2014/main" id="{A5A8D67A-4A4F-4D82-A0C6-A83C2B08A2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0004" y="4286787"/>
            <a:ext cx="17433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Барокко Рококо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- 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VIII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в.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34">
            <a:extLst>
              <a:ext uri="{FF2B5EF4-FFF2-40B4-BE49-F238E27FC236}">
                <a16:creationId xmlns:a16="http://schemas.microsoft.com/office/drawing/2014/main" id="{781D388A-AB6B-493B-B97C-97E989D6CB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8143" y="4276366"/>
            <a:ext cx="22675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 и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Романтизм 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VI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-Х</a:t>
            </a:r>
            <a:r>
              <a:rPr lang="en-US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ru-RU" alt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Хв</a:t>
            </a:r>
            <a:r>
              <a:rPr lang="ru-RU" alt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38">
            <a:extLst>
              <a:ext uri="{FF2B5EF4-FFF2-40B4-BE49-F238E27FC236}">
                <a16:creationId xmlns:a16="http://schemas.microsoft.com/office/drawing/2014/main" id="{D6551B6C-0FE1-4312-A59A-B903C13FD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6519" y="4286899"/>
            <a:ext cx="176884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Модернизм начало </a:t>
            </a:r>
            <a:r>
              <a:rPr lang="ru-RU" alt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XXв</a:t>
            </a: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37024208-2EE2-4FA5-8AAB-063BD52D5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7504" y="6400262"/>
            <a:ext cx="668931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Выставки современного искусства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D26F423B-CBF7-424B-BEA9-71EF5D6AE69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9" y="4918699"/>
            <a:ext cx="2141677" cy="1573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EEB833E7-DA43-456E-9CE2-8BA0FBEE2A6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491" y="4949019"/>
            <a:ext cx="2497272" cy="1476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B5754526-7578-4A12-9BFC-9C775D6137D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168" y="4918699"/>
            <a:ext cx="2267555" cy="1510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5C5FDFB-12F5-4A01-A588-2ECA417F62F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97" y="4949020"/>
            <a:ext cx="2084068" cy="1476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6688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647185-E2CB-49B0-BC22-42D5A119B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511B02-B50C-42AD-AA62-0BC7B10154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445E867-DDC8-499E-B493-7A3F76704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5" y="0"/>
            <a:ext cx="90996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2">
            <a:extLst>
              <a:ext uri="{FF2B5EF4-FFF2-40B4-BE49-F238E27FC236}">
                <a16:creationId xmlns:a16="http://schemas.microsoft.com/office/drawing/2014/main" id="{8CCC6BF3-B524-400E-9DF5-901A94ECD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"/>
          <a:stretch>
            <a:fillRect/>
          </a:stretch>
        </p:blipFill>
        <p:spPr bwMode="auto">
          <a:xfrm>
            <a:off x="1810137" y="595229"/>
            <a:ext cx="553709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">
            <a:extLst>
              <a:ext uri="{FF2B5EF4-FFF2-40B4-BE49-F238E27FC236}">
                <a16:creationId xmlns:a16="http://schemas.microsoft.com/office/drawing/2014/main" id="{595C45BC-99F9-4461-BCB3-17E97833E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113534"/>
            <a:ext cx="6552727" cy="4385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8576" tIns="34288" rIns="68576" bIns="34288"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РОЛЬ ЗАНЯТИЙ ПО РИСОВАНИЮ</a:t>
            </a:r>
          </a:p>
        </p:txBody>
      </p:sp>
      <p:sp>
        <p:nvSpPr>
          <p:cNvPr id="9" name="TextBox 34">
            <a:extLst>
              <a:ext uri="{FF2B5EF4-FFF2-40B4-BE49-F238E27FC236}">
                <a16:creationId xmlns:a16="http://schemas.microsoft.com/office/drawing/2014/main" id="{2BDCA6D8-D61C-47A9-8718-590579E37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5478" y="2893662"/>
            <a:ext cx="157665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КООРДИНАЦИЯ</a:t>
            </a:r>
            <a:endParaRPr lang="ru-RU" altLang="ru-RU" sz="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:a16="http://schemas.microsoft.com/office/drawing/2014/main" id="{D54ECFCB-B410-4F1D-94D4-0D795BF62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8963" y="1429069"/>
            <a:ext cx="1630978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УСИДЧИВОСТЬ</a:t>
            </a:r>
            <a:endParaRPr lang="ru-RU" altLang="ru-RU" sz="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60">
            <a:extLst>
              <a:ext uri="{FF2B5EF4-FFF2-40B4-BE49-F238E27FC236}">
                <a16:creationId xmlns:a16="http://schemas.microsoft.com/office/drawing/2014/main" id="{B218694D-4308-4ECB-A1DA-66B1C29B9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5478" y="1450995"/>
            <a:ext cx="182836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МЕЛКАЯ  МОТОРИКА</a:t>
            </a:r>
            <a:endParaRPr lang="ru-RU" alt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7" descr="D:\Проект Кира и Лиля\IMG_20240321_111732.jpg">
            <a:extLst>
              <a:ext uri="{FF2B5EF4-FFF2-40B4-BE49-F238E27FC236}">
                <a16:creationId xmlns:a16="http://schemas.microsoft.com/office/drawing/2014/main" id="{94F3C7F4-D443-40EA-B329-E227EAA41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21" b="20642"/>
          <a:stretch>
            <a:fillRect/>
          </a:stretch>
        </p:blipFill>
        <p:spPr bwMode="auto">
          <a:xfrm>
            <a:off x="301431" y="4738912"/>
            <a:ext cx="3294265" cy="2082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Диаграмма 21">
            <a:extLst>
              <a:ext uri="{FF2B5EF4-FFF2-40B4-BE49-F238E27FC236}">
                <a16:creationId xmlns:a16="http://schemas.microsoft.com/office/drawing/2014/main" id="{36A999AC-0CB5-4E1D-85DE-2E8F17B505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2235104"/>
              </p:ext>
            </p:extLst>
          </p:nvPr>
        </p:nvGraphicFramePr>
        <p:xfrm>
          <a:off x="3651435" y="4117171"/>
          <a:ext cx="3854070" cy="2480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5" imgW="2591025" imgH="2188654" progId="Excel.Chart.8">
                  <p:embed/>
                </p:oleObj>
              </mc:Choice>
              <mc:Fallback>
                <p:oleObj name="Chart" r:id="rId5" imgW="2591025" imgH="2188654" progId="Excel.Chart.8">
                  <p:embed/>
                  <p:pic>
                    <p:nvPicPr>
                      <p:cNvPr id="3100" name="Диаграмма 21">
                        <a:extLst>
                          <a:ext uri="{FF2B5EF4-FFF2-40B4-BE49-F238E27FC236}">
                            <a16:creationId xmlns:a16="http://schemas.microsoft.com/office/drawing/2014/main" id="{5D7F3E2B-DBC8-4FE1-A697-FBF1EAC4537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435" y="4117171"/>
                        <a:ext cx="3854070" cy="24800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34">
            <a:extLst>
              <a:ext uri="{FF2B5EF4-FFF2-40B4-BE49-F238E27FC236}">
                <a16:creationId xmlns:a16="http://schemas.microsoft.com/office/drawing/2014/main" id="{1FEB9AA9-156E-44EB-9E0C-AF2FA8027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5587" y="6468401"/>
            <a:ext cx="43517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успеваемости (4 класс)</a:t>
            </a:r>
          </a:p>
        </p:txBody>
      </p:sp>
      <p:pic>
        <p:nvPicPr>
          <p:cNvPr id="15" name="Объект 9">
            <a:extLst>
              <a:ext uri="{FF2B5EF4-FFF2-40B4-BE49-F238E27FC236}">
                <a16:creationId xmlns:a16="http://schemas.microsoft.com/office/drawing/2014/main" id="{070E2529-68CC-4CF1-90A9-4749BC286D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2" t="6712" r="12746" b="2"/>
          <a:stretch>
            <a:fillRect/>
          </a:stretch>
        </p:blipFill>
        <p:spPr bwMode="auto">
          <a:xfrm>
            <a:off x="7362191" y="32374"/>
            <a:ext cx="1815373" cy="21681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AFEC5D3-3CC8-4851-83D9-7069BE450CA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0902" b="3800"/>
          <a:stretch/>
        </p:blipFill>
        <p:spPr>
          <a:xfrm>
            <a:off x="87459" y="479252"/>
            <a:ext cx="1748777" cy="1608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DA5AFD0-D073-47AC-90EF-967896DC3AC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721" t="3879" b="8263"/>
          <a:stretch/>
        </p:blipFill>
        <p:spPr>
          <a:xfrm>
            <a:off x="7550868" y="2152157"/>
            <a:ext cx="1433921" cy="1745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2B83C22-3683-438F-A272-0B2E9625286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292" y="3954499"/>
            <a:ext cx="1517702" cy="1638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9" descr="D:\Проект Кира и Лиля\IMG_20240318_133254.jpg">
            <a:extLst>
              <a:ext uri="{FF2B5EF4-FFF2-40B4-BE49-F238E27FC236}">
                <a16:creationId xmlns:a16="http://schemas.microsoft.com/office/drawing/2014/main" id="{FDD59CB6-8D7A-4142-8C50-CEF4A64D6E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/>
          <a:srcRect l="1807" t="4739" r="32506" b="38738"/>
          <a:stretch/>
        </p:blipFill>
        <p:spPr bwMode="auto">
          <a:xfrm>
            <a:off x="158843" y="1993485"/>
            <a:ext cx="1579910" cy="1477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B2205BC-74CA-4368-874A-C9AC223B3BE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31" y="3470856"/>
            <a:ext cx="1337064" cy="1315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DCC5D879-AD97-41A8-8C3E-9C071B538C54}"/>
              </a:ext>
            </a:extLst>
          </p:cNvPr>
          <p:cNvSpPr/>
          <p:nvPr/>
        </p:nvSpPr>
        <p:spPr>
          <a:xfrm>
            <a:off x="3461431" y="1600200"/>
            <a:ext cx="2481195" cy="1143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altLang="ru-RU" sz="2000" b="1" kern="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развивает</a:t>
            </a:r>
          </a:p>
        </p:txBody>
      </p:sp>
    </p:spTree>
    <p:extLst>
      <p:ext uri="{BB962C8B-B14F-4D97-AF65-F5344CB8AC3E}">
        <p14:creationId xmlns:p14="http://schemas.microsoft.com/office/powerpoint/2010/main" val="2034656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7BF05-6B93-4606-A6CD-D32E33C25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79A15D-3146-4AAC-8D15-C954F274E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7A23F7A-A770-486A-BD59-C7849F675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" y="8090"/>
            <a:ext cx="9144108" cy="6849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145985EF-FCF3-410A-8B13-69C3AACB3176}"/>
              </a:ext>
            </a:extLst>
          </p:cNvPr>
          <p:cNvSpPr txBox="1">
            <a:spLocks/>
          </p:cNvSpPr>
          <p:nvPr/>
        </p:nvSpPr>
        <p:spPr bwMode="auto">
          <a:xfrm>
            <a:off x="2454950" y="513870"/>
            <a:ext cx="4234100" cy="435933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1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Психофизиологические особенности</a:t>
            </a:r>
          </a:p>
        </p:txBody>
      </p:sp>
      <p:pic>
        <p:nvPicPr>
          <p:cNvPr id="7" name="Содержимое 3">
            <a:extLst>
              <a:ext uri="{FF2B5EF4-FFF2-40B4-BE49-F238E27FC236}">
                <a16:creationId xmlns:a16="http://schemas.microsoft.com/office/drawing/2014/main" id="{844AA35D-11D4-4F5C-B812-5465C4EAB4B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b="3355"/>
          <a:stretch>
            <a:fillRect/>
          </a:stretch>
        </p:blipFill>
        <p:spPr bwMode="auto">
          <a:xfrm>
            <a:off x="2161416" y="879911"/>
            <a:ext cx="4785226" cy="3343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36">
            <a:extLst>
              <a:ext uri="{FF2B5EF4-FFF2-40B4-BE49-F238E27FC236}">
                <a16:creationId xmlns:a16="http://schemas.microsoft.com/office/drawing/2014/main" id="{2EE972C3-0D7F-4643-ACD1-8784D5CFB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06" y="2047506"/>
            <a:ext cx="1511625" cy="17251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D:\Проект Кира и Лиля\IMG_20240321_110352.jpg">
            <a:extLst>
              <a:ext uri="{FF2B5EF4-FFF2-40B4-BE49-F238E27FC236}">
                <a16:creationId xmlns:a16="http://schemas.microsoft.com/office/drawing/2014/main" id="{84E522C2-F54E-48BE-93F8-6CA3E0EA3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5" y="3757759"/>
            <a:ext cx="1828465" cy="16252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37">
            <a:extLst>
              <a:ext uri="{FF2B5EF4-FFF2-40B4-BE49-F238E27FC236}">
                <a16:creationId xmlns:a16="http://schemas.microsoft.com/office/drawing/2014/main" id="{51DD53F4-5C70-4BA9-BFD5-A60EB3201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354" y="1976933"/>
            <a:ext cx="1527140" cy="17257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D:\Проект Кира и Лиля\IMG_20240321_110246.jpg">
            <a:extLst>
              <a:ext uri="{FF2B5EF4-FFF2-40B4-BE49-F238E27FC236}">
                <a16:creationId xmlns:a16="http://schemas.microsoft.com/office/drawing/2014/main" id="{0A90A80B-A93B-4DF4-9130-0F85E2A4D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9" y="3682570"/>
            <a:ext cx="1902852" cy="1700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8E8E1B7-E252-4ECA-B4B0-39E62245866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44"/>
          <a:stretch/>
        </p:blipFill>
        <p:spPr>
          <a:xfrm>
            <a:off x="3008952" y="4254909"/>
            <a:ext cx="3238468" cy="2479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Box 3">
            <a:extLst>
              <a:ext uri="{FF2B5EF4-FFF2-40B4-BE49-F238E27FC236}">
                <a16:creationId xmlns:a16="http://schemas.microsoft.com/office/drawing/2014/main" id="{BCC153A7-7207-4BD4-8ED5-D3F8BEF78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114" y="104290"/>
            <a:ext cx="7962833" cy="4385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8576" tIns="34288" rIns="68576" bIns="34288"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АНАЛИЗ РИСУНКОВ ЛЕВШЕЙ И ПРАВШЕЙ</a:t>
            </a:r>
          </a:p>
        </p:txBody>
      </p:sp>
      <p:pic>
        <p:nvPicPr>
          <p:cNvPr id="21" name="Рисунок 36">
            <a:extLst>
              <a:ext uri="{FF2B5EF4-FFF2-40B4-BE49-F238E27FC236}">
                <a16:creationId xmlns:a16="http://schemas.microsoft.com/office/drawing/2014/main" id="{744657D0-1459-4187-9664-93EB9D921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8" y="513870"/>
            <a:ext cx="1565987" cy="15336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4">
            <a:extLst>
              <a:ext uri="{FF2B5EF4-FFF2-40B4-BE49-F238E27FC236}">
                <a16:creationId xmlns:a16="http://schemas.microsoft.com/office/drawing/2014/main" id="{E845870C-18B1-480C-8C61-56FACADC1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176" y="513871"/>
            <a:ext cx="1482156" cy="15336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C897E40-F4CB-49A6-A1D6-47404FD1C8BA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040" y="5370295"/>
            <a:ext cx="1404578" cy="1325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4638414-6C53-4301-8FA1-0B78A3871474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75595" y="5370296"/>
            <a:ext cx="1366900" cy="1363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1D6DB12-CB24-47E7-AF73-DFFFFACB1E45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528" y="5382963"/>
            <a:ext cx="1366901" cy="1314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7B5F98C-74EF-409B-A809-9F95DC6193E0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584" y="5408332"/>
            <a:ext cx="1255933" cy="1287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7443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7BF05-6B93-4606-A6CD-D32E33C25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79A15D-3146-4AAC-8D15-C954F274E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7A23F7A-A770-486A-BD59-C7849F675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7378" cy="6838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35">
            <a:extLst>
              <a:ext uri="{FF2B5EF4-FFF2-40B4-BE49-F238E27FC236}">
                <a16:creationId xmlns:a16="http://schemas.microsoft.com/office/drawing/2014/main" id="{C2E82234-3096-478E-A2FC-73256A178A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842" y="69417"/>
            <a:ext cx="5622082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altLang="ru-RU" sz="2000" b="1" dirty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altLang="ru-RU" sz="20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Художество – женское или мужское ремесло? </a:t>
            </a:r>
            <a:endParaRPr lang="ru-RU" altLang="ru-RU" sz="2000" dirty="0">
              <a:solidFill>
                <a:srgbClr val="C00000"/>
              </a:solidFill>
            </a:endParaRPr>
          </a:p>
        </p:txBody>
      </p:sp>
      <p:pic>
        <p:nvPicPr>
          <p:cNvPr id="16" name="Объект 7">
            <a:extLst>
              <a:ext uri="{FF2B5EF4-FFF2-40B4-BE49-F238E27FC236}">
                <a16:creationId xmlns:a16="http://schemas.microsoft.com/office/drawing/2014/main" id="{4D2F97FF-D804-4F64-A74F-25878A1063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09" y="505334"/>
            <a:ext cx="1471816" cy="1479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5">
            <a:extLst>
              <a:ext uri="{FF2B5EF4-FFF2-40B4-BE49-F238E27FC236}">
                <a16:creationId xmlns:a16="http://schemas.microsoft.com/office/drawing/2014/main" id="{4D094BAF-37FE-40A9-AC3D-B63CF67CE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910" y="514545"/>
            <a:ext cx="2165084" cy="1461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48">
            <a:extLst>
              <a:ext uri="{FF2B5EF4-FFF2-40B4-BE49-F238E27FC236}">
                <a16:creationId xmlns:a16="http://schemas.microsoft.com/office/drawing/2014/main" id="{341027EF-5C50-4805-AC35-34DCEECAE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095" y="541788"/>
            <a:ext cx="1148916" cy="1444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3">
            <a:extLst>
              <a:ext uri="{FF2B5EF4-FFF2-40B4-BE49-F238E27FC236}">
                <a16:creationId xmlns:a16="http://schemas.microsoft.com/office/drawing/2014/main" id="{9BCC2A64-13E3-4273-A305-8253E2381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r="60722" b="22012"/>
          <a:stretch>
            <a:fillRect/>
          </a:stretch>
        </p:blipFill>
        <p:spPr bwMode="auto">
          <a:xfrm>
            <a:off x="5217223" y="542659"/>
            <a:ext cx="1119409" cy="1461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 descr="D:\Проект Кира и Лиля\Эдуард Мане.jpg">
            <a:extLst>
              <a:ext uri="{FF2B5EF4-FFF2-40B4-BE49-F238E27FC236}">
                <a16:creationId xmlns:a16="http://schemas.microsoft.com/office/drawing/2014/main" id="{0E50D4D3-79FB-4001-98D3-1BA084355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612" y="523755"/>
            <a:ext cx="1032242" cy="149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5">
            <a:extLst>
              <a:ext uri="{FF2B5EF4-FFF2-40B4-BE49-F238E27FC236}">
                <a16:creationId xmlns:a16="http://schemas.microsoft.com/office/drawing/2014/main" id="{DFF75EC9-928A-45F9-A430-8451855C6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181" y="524147"/>
            <a:ext cx="1128973" cy="1516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34">
            <a:extLst>
              <a:ext uri="{FF2B5EF4-FFF2-40B4-BE49-F238E27FC236}">
                <a16:creationId xmlns:a16="http://schemas.microsoft.com/office/drawing/2014/main" id="{60CEFD70-CC3D-40A8-AB0F-3408EFB256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127" y="1975999"/>
            <a:ext cx="129659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Монахи-иконописцы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34">
            <a:extLst>
              <a:ext uri="{FF2B5EF4-FFF2-40B4-BE49-F238E27FC236}">
                <a16:creationId xmlns:a16="http://schemas.microsoft.com/office/drawing/2014/main" id="{681DFE49-6D76-4679-8CC5-327349997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9895" y="1992584"/>
            <a:ext cx="18141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Художественные мастерские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34">
            <a:extLst>
              <a:ext uri="{FF2B5EF4-FFF2-40B4-BE49-F238E27FC236}">
                <a16:creationId xmlns:a16="http://schemas.microsoft.com/office/drawing/2014/main" id="{6AB484D0-7D90-4A1E-A74B-231CA028D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3596" y="2019005"/>
            <a:ext cx="14566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Микеланджело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34">
            <a:extLst>
              <a:ext uri="{FF2B5EF4-FFF2-40B4-BE49-F238E27FC236}">
                <a16:creationId xmlns:a16="http://schemas.microsoft.com/office/drawing/2014/main" id="{16891F0A-8745-4208-B78E-D002083E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7223" y="2010275"/>
            <a:ext cx="10747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 Репин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34">
            <a:extLst>
              <a:ext uri="{FF2B5EF4-FFF2-40B4-BE49-F238E27FC236}">
                <a16:creationId xmlns:a16="http://schemas.microsoft.com/office/drawing/2014/main" id="{9E02B288-3954-49A3-B80C-1AF13D228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744" y="2040180"/>
            <a:ext cx="122750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Э. Мане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34">
            <a:extLst>
              <a:ext uri="{FF2B5EF4-FFF2-40B4-BE49-F238E27FC236}">
                <a16:creationId xmlns:a16="http://schemas.microsoft.com/office/drawing/2014/main" id="{C0F2D2F8-4C5A-4AD7-BBC8-7F4D9A16D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4829" y="2061889"/>
            <a:ext cx="14036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 Левитан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7F2F0472-D47D-4568-8D0B-91C5F50E0628}"/>
              </a:ext>
            </a:extLst>
          </p:cNvPr>
          <p:cNvSpPr/>
          <p:nvPr/>
        </p:nvSpPr>
        <p:spPr>
          <a:xfrm>
            <a:off x="2574686" y="2621655"/>
            <a:ext cx="3994628" cy="617195"/>
          </a:xfrm>
          <a:prstGeom prst="rect">
            <a:avLst/>
          </a:prstGeom>
          <a:noFill/>
        </p:spPr>
        <p:txBody>
          <a:bodyPr wrap="square" lIns="62586" tIns="31293" rIns="62586" bIns="31293">
            <a:spAutoFit/>
          </a:bodyPr>
          <a:lstStyle/>
          <a:p>
            <a:pPr algn="ctr" eaLnBrk="1" hangingPunct="1">
              <a:defRPr/>
            </a:pPr>
            <a:r>
              <a:rPr lang="ru-RU" b="1" kern="10" dirty="0">
                <a:ln w="9525">
                  <a:noFill/>
                  <a:round/>
                  <a:headEnd/>
                  <a:tailEnd/>
                </a:ln>
                <a:solidFill>
                  <a:srgbClr val="C00000"/>
                </a:solidFill>
                <a:latin typeface="Times New Roman"/>
                <a:cs typeface="Times New Roman"/>
              </a:rPr>
              <a:t>Результаты опроса обучающихся 4Гкласса 29 чел.</a:t>
            </a:r>
          </a:p>
        </p:txBody>
      </p:sp>
      <p:graphicFrame>
        <p:nvGraphicFramePr>
          <p:cNvPr id="29" name="Диаграмма 60">
            <a:extLst>
              <a:ext uri="{FF2B5EF4-FFF2-40B4-BE49-F238E27FC236}">
                <a16:creationId xmlns:a16="http://schemas.microsoft.com/office/drawing/2014/main" id="{19AD18FA-7849-40A6-A092-DD9A346972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4185817"/>
              </p:ext>
            </p:extLst>
          </p:nvPr>
        </p:nvGraphicFramePr>
        <p:xfrm>
          <a:off x="1970484" y="3155675"/>
          <a:ext cx="5347703" cy="35051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9" imgW="4986960" imgH="3810330" progId="Excel.Chart.8">
                  <p:embed/>
                </p:oleObj>
              </mc:Choice>
              <mc:Fallback>
                <p:oleObj name="Chart" r:id="rId9" imgW="4986960" imgH="3810330" progId="Excel.Chart.8">
                  <p:embed/>
                  <p:pic>
                    <p:nvPicPr>
                      <p:cNvPr id="5147" name="Диаграмма 60">
                        <a:extLst>
                          <a:ext uri="{FF2B5EF4-FFF2-40B4-BE49-F238E27FC236}">
                            <a16:creationId xmlns:a16="http://schemas.microsoft.com/office/drawing/2014/main" id="{4AB8A1ED-49B7-4960-860F-FF7DC419E10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0484" y="3155675"/>
                        <a:ext cx="5347703" cy="35051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" name="Рисунок 61">
            <a:extLst>
              <a:ext uri="{FF2B5EF4-FFF2-40B4-BE49-F238E27FC236}">
                <a16:creationId xmlns:a16="http://schemas.microsoft.com/office/drawing/2014/main" id="{B30E8267-393D-4AD6-95DA-84C90D2FF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5" t="22972" r="2444" b="26836"/>
          <a:stretch>
            <a:fillRect/>
          </a:stretch>
        </p:blipFill>
        <p:spPr bwMode="auto">
          <a:xfrm>
            <a:off x="186303" y="2690724"/>
            <a:ext cx="2328888" cy="13389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8" descr="D:\Проект Кира и Лиля\IMG_20240321_111832.jpg">
            <a:extLst>
              <a:ext uri="{FF2B5EF4-FFF2-40B4-BE49-F238E27FC236}">
                <a16:creationId xmlns:a16="http://schemas.microsoft.com/office/drawing/2014/main" id="{2F5EA694-7019-43C4-A3C2-5A9E0EBB8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98" y="4212254"/>
            <a:ext cx="2186461" cy="1509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Объект 4">
            <a:extLst>
              <a:ext uri="{FF2B5EF4-FFF2-40B4-BE49-F238E27FC236}">
                <a16:creationId xmlns:a16="http://schemas.microsoft.com/office/drawing/2014/main" id="{14142DD7-717E-44C9-B719-7E58B4A103E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21" b="162"/>
          <a:stretch>
            <a:fillRect/>
          </a:stretch>
        </p:blipFill>
        <p:spPr bwMode="auto">
          <a:xfrm>
            <a:off x="7521248" y="2693033"/>
            <a:ext cx="1249662" cy="1544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9F2C9F5-CED3-48FA-BF01-A4299CA2F4C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t="2140" r="-637" b="14365"/>
          <a:stretch/>
        </p:blipFill>
        <p:spPr>
          <a:xfrm>
            <a:off x="7164730" y="4374109"/>
            <a:ext cx="1927882" cy="1609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1422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AD057E-9D37-43E7-A5DC-6CA24F9EF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65C72-78BF-4A4D-840B-635E10E84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E646944-B17E-4BCA-A6D0-2049D4852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65"/>
            <a:ext cx="912911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8027F885-750A-4B65-9AB9-DB72D3E9D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104290"/>
            <a:ext cx="8928992" cy="3770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8576" tIns="34288" rIns="68576" bIns="34288">
            <a:sp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ОПРОСА ПРЕДСТАВИТЕЛЕЙ РАЗНЫХ ПРОФЕССИЙ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07DF5B2-B173-4250-8AAC-81D84CE22E60}"/>
              </a:ext>
            </a:extLst>
          </p:cNvPr>
          <p:cNvSpPr/>
          <p:nvPr/>
        </p:nvSpPr>
        <p:spPr>
          <a:xfrm>
            <a:off x="1367644" y="528167"/>
            <a:ext cx="6408712" cy="340196"/>
          </a:xfrm>
          <a:prstGeom prst="rect">
            <a:avLst/>
          </a:prstGeom>
          <a:noFill/>
        </p:spPr>
        <p:txBody>
          <a:bodyPr wrap="square" lIns="62586" tIns="31293" rIns="62586" bIns="31293">
            <a:spAutoFit/>
          </a:bodyPr>
          <a:lstStyle/>
          <a:p>
            <a:pPr algn="ctr" eaLnBrk="1" hangingPunct="1">
              <a:defRPr/>
            </a:pPr>
            <a:r>
              <a:rPr lang="ru-RU" b="1" kern="10" dirty="0">
                <a:ln w="9525">
                  <a:noFill/>
                  <a:round/>
                  <a:headEnd/>
                  <a:tailEnd/>
                </a:ln>
                <a:solidFill>
                  <a:srgbClr val="C00000"/>
                </a:solidFill>
                <a:latin typeface="Times New Roman"/>
                <a:cs typeface="Times New Roman"/>
              </a:rPr>
              <a:t>«Пригодилось ли вам в жизни умение рисовать?»</a:t>
            </a:r>
          </a:p>
        </p:txBody>
      </p:sp>
      <p:graphicFrame>
        <p:nvGraphicFramePr>
          <p:cNvPr id="10" name="Диаграмма 50">
            <a:extLst>
              <a:ext uri="{FF2B5EF4-FFF2-40B4-BE49-F238E27FC236}">
                <a16:creationId xmlns:a16="http://schemas.microsoft.com/office/drawing/2014/main" id="{C8D3A944-A7BA-42C5-9A63-76D6DEB949D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0232336"/>
              </p:ext>
            </p:extLst>
          </p:nvPr>
        </p:nvGraphicFramePr>
        <p:xfrm>
          <a:off x="3073400" y="895524"/>
          <a:ext cx="3514824" cy="3181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2731245" imgH="2694666" progId="Excel.Chart.8">
                  <p:embed/>
                </p:oleObj>
              </mc:Choice>
              <mc:Fallback>
                <p:oleObj name="Chart" r:id="rId3" imgW="2731245" imgH="2694666" progId="Excel.Chart.8">
                  <p:embed/>
                  <p:pic>
                    <p:nvPicPr>
                      <p:cNvPr id="7189" name="Диаграмма 50">
                        <a:extLst>
                          <a:ext uri="{FF2B5EF4-FFF2-40B4-BE49-F238E27FC236}">
                            <a16:creationId xmlns:a16="http://schemas.microsoft.com/office/drawing/2014/main" id="{62D90223-B320-4A57-B57F-847AF36C3B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895524"/>
                        <a:ext cx="3514824" cy="31815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5" descr="D:\Проект Кира и Лиля\IMG-20240316-WA0128.jpg">
            <a:extLst>
              <a:ext uri="{FF2B5EF4-FFF2-40B4-BE49-F238E27FC236}">
                <a16:creationId xmlns:a16="http://schemas.microsoft.com/office/drawing/2014/main" id="{B020F025-50CB-4D91-83E5-2299FBFB9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51660"/>
            <a:ext cx="1486758" cy="19815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D:\Проект Кира и Лиля\IMG_20240317_144813.jpg">
            <a:extLst>
              <a:ext uri="{FF2B5EF4-FFF2-40B4-BE49-F238E27FC236}">
                <a16:creationId xmlns:a16="http://schemas.microsoft.com/office/drawing/2014/main" id="{BDE64153-8BB0-4C8D-B133-F4398AA43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22" y="4104233"/>
            <a:ext cx="1628085" cy="18179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D:\Проект Кира и Лиля\IMG_20240318_104547.jpg">
            <a:extLst>
              <a:ext uri="{FF2B5EF4-FFF2-40B4-BE49-F238E27FC236}">
                <a16:creationId xmlns:a16="http://schemas.microsoft.com/office/drawing/2014/main" id="{26E852A0-8E78-4431-B2B8-3B8A5259D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23" y="3451380"/>
            <a:ext cx="1545741" cy="1589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34">
            <a:extLst>
              <a:ext uri="{FF2B5EF4-FFF2-40B4-BE49-F238E27FC236}">
                <a16:creationId xmlns:a16="http://schemas.microsoft.com/office/drawing/2014/main" id="{075B9426-5DD9-423A-900C-3BBB0BF95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4418" y="6231599"/>
            <a:ext cx="13507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Водитель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С.И. </a:t>
            </a:r>
            <a:r>
              <a:rPr lang="ru-RU" altLang="ru-RU" sz="1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Реуцкий</a:t>
            </a:r>
            <a:endParaRPr lang="ru-RU" alt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0" descr="D:\Проект Кира и Лиля\IMG-20240317-WA0083.jpg">
            <a:extLst>
              <a:ext uri="{FF2B5EF4-FFF2-40B4-BE49-F238E27FC236}">
                <a16:creationId xmlns:a16="http://schemas.microsoft.com/office/drawing/2014/main" id="{1B73E5B2-2D31-4650-B1B2-686F0F065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03357"/>
            <a:ext cx="2160935" cy="17527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34">
            <a:extLst>
              <a:ext uri="{FF2B5EF4-FFF2-40B4-BE49-F238E27FC236}">
                <a16:creationId xmlns:a16="http://schemas.microsoft.com/office/drawing/2014/main" id="{66DBCA8B-F5FE-4DF4-B198-574701EB86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5364" y="2629447"/>
            <a:ext cx="26642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 аптеки «Апрель»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Е.С. </a:t>
            </a:r>
            <a:r>
              <a:rPr lang="ru-RU" altLang="ru-RU" sz="1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Реуцкая</a:t>
            </a:r>
            <a:endParaRPr lang="ru-RU" alt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4" descr="D:\Проект Кира и Лиля\IMG_20240316_134934.jpg">
            <a:extLst>
              <a:ext uri="{FF2B5EF4-FFF2-40B4-BE49-F238E27FC236}">
                <a16:creationId xmlns:a16="http://schemas.microsoft.com/office/drawing/2014/main" id="{D0C74ABB-1B2E-49CB-9BF7-57A8C7FE9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691" y="3493858"/>
            <a:ext cx="1545163" cy="1542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4" descr="D:\Проект Кира и Лиля\IMG-20240317-WA0018.jpg">
            <a:extLst>
              <a:ext uri="{FF2B5EF4-FFF2-40B4-BE49-F238E27FC236}">
                <a16:creationId xmlns:a16="http://schemas.microsoft.com/office/drawing/2014/main" id="{3A52610D-3CE8-4F2A-97F1-62515BA96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7"/>
          <a:stretch>
            <a:fillRect/>
          </a:stretch>
        </p:blipFill>
        <p:spPr bwMode="auto">
          <a:xfrm>
            <a:off x="7665216" y="5160023"/>
            <a:ext cx="1451432" cy="166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3">
            <a:extLst>
              <a:ext uri="{FF2B5EF4-FFF2-40B4-BE49-F238E27FC236}">
                <a16:creationId xmlns:a16="http://schemas.microsoft.com/office/drawing/2014/main" id="{77D0F1B2-AC0A-4AF7-8F15-A7FA5BCD2E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/>
          <a:srcRect l="3813" t="10886" r="34010" b="13317"/>
          <a:stretch/>
        </p:blipFill>
        <p:spPr bwMode="auto">
          <a:xfrm>
            <a:off x="6968392" y="3161517"/>
            <a:ext cx="1473507" cy="1571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TextBox 34">
            <a:extLst>
              <a:ext uri="{FF2B5EF4-FFF2-40B4-BE49-F238E27FC236}">
                <a16:creationId xmlns:a16="http://schemas.microsoft.com/office/drawing/2014/main" id="{C0AE5BF4-0F09-44B9-9371-3EABF3E73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3052" y="4636803"/>
            <a:ext cx="25286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Е.В. Свирская дефектолог О.И. </a:t>
            </a:r>
            <a:r>
              <a:rPr lang="ru-RU" altLang="ru-RU" sz="1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Дзюбленко</a:t>
            </a:r>
            <a:endParaRPr lang="ru-RU" alt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Рисунок 6">
            <a:extLst>
              <a:ext uri="{FF2B5EF4-FFF2-40B4-BE49-F238E27FC236}">
                <a16:creationId xmlns:a16="http://schemas.microsoft.com/office/drawing/2014/main" id="{9C2FD37B-0902-4143-82C6-98194EB52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99" r="32962" b="13837"/>
          <a:stretch>
            <a:fillRect/>
          </a:stretch>
        </p:blipFill>
        <p:spPr bwMode="auto">
          <a:xfrm>
            <a:off x="1770326" y="916447"/>
            <a:ext cx="1355630" cy="166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34">
            <a:extLst>
              <a:ext uri="{FF2B5EF4-FFF2-40B4-BE49-F238E27FC236}">
                <a16:creationId xmlns:a16="http://schemas.microsoft.com/office/drawing/2014/main" id="{C77ADB97-6555-4285-B1D5-88F9A7EE2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0326" y="2613319"/>
            <a:ext cx="155519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Библиотекарь Г.Г. Доронина</a:t>
            </a:r>
          </a:p>
        </p:txBody>
      </p:sp>
      <p:sp>
        <p:nvSpPr>
          <p:cNvPr id="30" name="Подзаголовок 2">
            <a:extLst>
              <a:ext uri="{FF2B5EF4-FFF2-40B4-BE49-F238E27FC236}">
                <a16:creationId xmlns:a16="http://schemas.microsoft.com/office/drawing/2014/main" id="{A02A61A4-CD25-481F-9ECD-EB2B6D56005C}"/>
              </a:ext>
            </a:extLst>
          </p:cNvPr>
          <p:cNvSpPr txBox="1">
            <a:spLocks/>
          </p:cNvSpPr>
          <p:nvPr/>
        </p:nvSpPr>
        <p:spPr>
          <a:xfrm>
            <a:off x="14884" y="2601098"/>
            <a:ext cx="1885301" cy="8502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Продавец магазина «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Доброцен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И.Н. Мирошниченко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id="{76AD6B8C-C163-49CD-AA4D-51D75472E1C6}"/>
              </a:ext>
            </a:extLst>
          </p:cNvPr>
          <p:cNvSpPr txBox="1">
            <a:spLocks/>
          </p:cNvSpPr>
          <p:nvPr/>
        </p:nvSpPr>
        <p:spPr>
          <a:xfrm>
            <a:off x="3971762" y="6193577"/>
            <a:ext cx="2104839" cy="5147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Строитель-отделочник </a:t>
            </a:r>
          </a:p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С.Н.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Дзюбленко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одзаголовок 2">
            <a:extLst>
              <a:ext uri="{FF2B5EF4-FFF2-40B4-BE49-F238E27FC236}">
                <a16:creationId xmlns:a16="http://schemas.microsoft.com/office/drawing/2014/main" id="{314D6ADB-422A-4445-897C-C2D35B97B847}"/>
              </a:ext>
            </a:extLst>
          </p:cNvPr>
          <p:cNvSpPr txBox="1">
            <a:spLocks/>
          </p:cNvSpPr>
          <p:nvPr/>
        </p:nvSpPr>
        <p:spPr>
          <a:xfrm>
            <a:off x="14884" y="5021770"/>
            <a:ext cx="1935893" cy="5147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Повар школьной столовой  Н.С. Зозуля</a:t>
            </a:r>
          </a:p>
        </p:txBody>
      </p:sp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398680F0-8471-4385-8416-6ACF17E3F221}"/>
              </a:ext>
            </a:extLst>
          </p:cNvPr>
          <p:cNvSpPr txBox="1">
            <a:spLocks/>
          </p:cNvSpPr>
          <p:nvPr/>
        </p:nvSpPr>
        <p:spPr>
          <a:xfrm>
            <a:off x="1835352" y="5021770"/>
            <a:ext cx="1914919" cy="583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по маникюру </a:t>
            </a:r>
          </a:p>
          <a:p>
            <a:pPr marL="0" indent="0" algn="ctr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К.К.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Кохно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Picture 12" descr="D:\Проект Кира и Лиля\IMG_20240317_144559.jpg">
            <a:extLst>
              <a:ext uri="{FF2B5EF4-FFF2-40B4-BE49-F238E27FC236}">
                <a16:creationId xmlns:a16="http://schemas.microsoft.com/office/drawing/2014/main" id="{0C2EADA1-A5E8-4A14-A0FC-6F9AA509A7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2" r="12781"/>
          <a:stretch/>
        </p:blipFill>
        <p:spPr bwMode="auto">
          <a:xfrm>
            <a:off x="3691412" y="4775841"/>
            <a:ext cx="1269280" cy="15428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8412C77C-D824-43F6-B460-CC2BD57DBF81}"/>
              </a:ext>
            </a:extLst>
          </p:cNvPr>
          <p:cNvSpPr txBox="1"/>
          <p:nvPr/>
        </p:nvSpPr>
        <p:spPr>
          <a:xfrm>
            <a:off x="137736" y="5838970"/>
            <a:ext cx="35412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4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«В любом искусстве лучший учитель — опыт»                     </a:t>
            </a:r>
            <a:r>
              <a:rPr lang="ru-RU" sz="1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Мигель де Сервантес</a:t>
            </a:r>
            <a:endParaRPr lang="ru-RU" b="1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947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8" y="0"/>
            <a:ext cx="914359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230" y="756565"/>
            <a:ext cx="1535218" cy="360040"/>
          </a:xfrm>
        </p:spPr>
        <p:txBody>
          <a:bodyPr>
            <a:normAutofit/>
          </a:bodyPr>
          <a:lstStyle/>
          <a:p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Кляксография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963560" y="772403"/>
            <a:ext cx="1492517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Хэппининг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127970" y="772403"/>
            <a:ext cx="1184193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Набрызг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238263" y="774951"/>
            <a:ext cx="2175036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</a:t>
            </a:r>
            <a:r>
              <a:rPr lang="ru-RU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пальчиками</a:t>
            </a: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6312448" y="4471445"/>
            <a:ext cx="2105688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Поролоновый рисунок</a:t>
            </a:r>
          </a:p>
        </p:txBody>
      </p:sp>
      <p:pic>
        <p:nvPicPr>
          <p:cNvPr id="2050" name="Picture 2" descr="D:\Проект Кира и Лиля\IMG-20240317-WA017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42"/>
          <a:stretch/>
        </p:blipFill>
        <p:spPr bwMode="auto">
          <a:xfrm>
            <a:off x="298358" y="1072558"/>
            <a:ext cx="1338749" cy="1546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Проект Кира и Лиля\IMG-20240317-WA016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975" y="1093922"/>
            <a:ext cx="1165393" cy="1553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Проект Кира и Лиля\IMG-20240317-WA017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26" y="4808377"/>
            <a:ext cx="1243311" cy="1657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Проект Кира и Лиля\IMG_20240317_20060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246" y="1097279"/>
            <a:ext cx="1546854" cy="15468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Проект Кира и Лиля\IMG_20240317_20212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788" y="1078013"/>
            <a:ext cx="1546855" cy="1546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Проект Кира и Лиля\IMG_20240317_195653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04"/>
          <a:stretch/>
        </p:blipFill>
        <p:spPr bwMode="auto">
          <a:xfrm>
            <a:off x="3653888" y="1092207"/>
            <a:ext cx="2006406" cy="1546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Проект Кира и Лиля\IMG_20240318_13390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372" y="4471445"/>
            <a:ext cx="2351667" cy="23628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Проект Кира и Лиля\IMG_20240318_133254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81" y="2870673"/>
            <a:ext cx="1565024" cy="1565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Проект Кира и Лиля\IMG_20240318_13332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635" y="2870673"/>
            <a:ext cx="1546855" cy="15468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E0105E1-5382-D310-687B-2CCAAAB93EB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07" y="4471445"/>
            <a:ext cx="1367366" cy="1367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F411BD9-FDB0-3758-9A57-06C6527E3B8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509" y="4822400"/>
            <a:ext cx="1546855" cy="1643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C06AD06-06C5-D7C7-0844-CF795BC9981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806" y="2879757"/>
            <a:ext cx="1546855" cy="154685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CDBE25B-912E-F239-BEB0-8386E8CDE37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977" y="2879757"/>
            <a:ext cx="1546855" cy="154685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AFBCB76-A15F-39B1-2B1A-12BC4BE570F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913" y="2870673"/>
            <a:ext cx="1546854" cy="1546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41A10A8-0038-7BCD-7A71-71054B0EA8F1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512" y="4469517"/>
            <a:ext cx="1521390" cy="1369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6EC586C-DEC0-CF8B-65A4-E858CFAC31B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41" y="5668591"/>
            <a:ext cx="1144127" cy="1144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TextBox 3">
            <a:extLst>
              <a:ext uri="{FF2B5EF4-FFF2-40B4-BE49-F238E27FC236}">
                <a16:creationId xmlns:a16="http://schemas.microsoft.com/office/drawing/2014/main" id="{C38C1AB5-AE0E-4155-9084-09CE4F092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45" y="93949"/>
            <a:ext cx="8928992" cy="6232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8576" tIns="34288" rIns="68576" bIns="34288">
            <a:sp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ЭКСПЕРИМЕНТ </a:t>
            </a:r>
          </a:p>
          <a:p>
            <a:pPr algn="ctr" eaLnBrk="1" hangingPunct="1"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 СОЗДАНИЮ  РИСУНКОВ  В  НЕТРАДИЦИОННЫХ  ТЕХНИКАХ</a:t>
            </a:r>
          </a:p>
        </p:txBody>
      </p:sp>
      <p:sp>
        <p:nvSpPr>
          <p:cNvPr id="25" name="Подзаголовок 2">
            <a:extLst>
              <a:ext uri="{FF2B5EF4-FFF2-40B4-BE49-F238E27FC236}">
                <a16:creationId xmlns:a16="http://schemas.microsoft.com/office/drawing/2014/main" id="{E9F1DC99-4AB8-454C-8722-759119ED6059}"/>
              </a:ext>
            </a:extLst>
          </p:cNvPr>
          <p:cNvSpPr txBox="1">
            <a:spLocks/>
          </p:cNvSpPr>
          <p:nvPr/>
        </p:nvSpPr>
        <p:spPr>
          <a:xfrm>
            <a:off x="805210" y="2501843"/>
            <a:ext cx="7400046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работы школьников в разных техниках  рисования</a:t>
            </a:r>
          </a:p>
        </p:txBody>
      </p:sp>
    </p:spTree>
    <p:extLst>
      <p:ext uri="{BB962C8B-B14F-4D97-AF65-F5344CB8AC3E}">
        <p14:creationId xmlns:p14="http://schemas.microsoft.com/office/powerpoint/2010/main" val="1211081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1" y="0"/>
            <a:ext cx="909551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62348"/>
            <a:ext cx="3644792" cy="699351"/>
          </a:xfrm>
        </p:spPr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о пользе рисования для развития ребенка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A4630504-0677-3B47-6540-2D3720319E4D}"/>
              </a:ext>
            </a:extLst>
          </p:cNvPr>
          <p:cNvSpPr txBox="1">
            <a:spLocks/>
          </p:cNvSpPr>
          <p:nvPr/>
        </p:nvSpPr>
        <p:spPr>
          <a:xfrm>
            <a:off x="5428971" y="478721"/>
            <a:ext cx="3384375" cy="71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Буклет «Нетрадиционные техники рисования»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CF54EE-01E1-DFC8-A1C3-B56F842AD1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85548"/>
            <a:ext cx="2607886" cy="1819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60FDE4A-9348-21F0-2136-C7CB61FEC1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543" y="2095155"/>
            <a:ext cx="2505077" cy="1771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75C7859-8DA5-D7F1-8DB6-DD1E997961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23" y="1181902"/>
            <a:ext cx="2499494" cy="1767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EFE5499-5794-A845-3FE6-47ED46D920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036" y="2124216"/>
            <a:ext cx="2580310" cy="1771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3">
            <a:extLst>
              <a:ext uri="{FF2B5EF4-FFF2-40B4-BE49-F238E27FC236}">
                <a16:creationId xmlns:a16="http://schemas.microsoft.com/office/drawing/2014/main" id="{459B58BE-39D3-4365-B235-576C6AD07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1203" y="78415"/>
            <a:ext cx="5436096" cy="3770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8576" tIns="34288" rIns="68576" bIns="34288">
            <a:sp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  ИССЛЕДОВАНИЯ </a:t>
            </a:r>
          </a:p>
        </p:txBody>
      </p:sp>
      <p:sp>
        <p:nvSpPr>
          <p:cNvPr id="14" name="Прямоугольник 6">
            <a:extLst>
              <a:ext uri="{FF2B5EF4-FFF2-40B4-BE49-F238E27FC236}">
                <a16:creationId xmlns:a16="http://schemas.microsoft.com/office/drawing/2014/main" id="{BCECC422-8D4B-4D11-A1F4-BC66B2A20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79" y="3918015"/>
            <a:ext cx="64454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alt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цель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 достигнута - </a:t>
            </a:r>
            <a:r>
              <a:rPr lang="ru-RU" altLang="ru-RU" sz="1600" b="1" dirty="0">
                <a:latin typeface="Times New Roman" panose="02020603050405020304" pitchFamily="18" charset="0"/>
                <a:cs typeface="Calibri" panose="020F0502020204030204" pitchFamily="34" charset="0"/>
              </a:rPr>
              <a:t>результаты исследования стали важной информацией для взрослых и школьников, позволяющей привлечь их внимание к изобразительной деятельности;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6">
            <a:extLst>
              <a:ext uri="{FF2B5EF4-FFF2-40B4-BE49-F238E27FC236}">
                <a16:creationId xmlns:a16="http://schemas.microsoft.com/office/drawing/2014/main" id="{0648F523-42A6-41E1-AA4C-91DB6B5C1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79" y="4731983"/>
            <a:ext cx="471724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подтвердилась – </a:t>
            </a:r>
            <a:r>
              <a:rPr lang="ru-RU" altLang="ru-RU" sz="1600" b="1" dirty="0">
                <a:latin typeface="Times New Roman" panose="02020603050405020304" pitchFamily="18" charset="0"/>
                <a:cs typeface="Calibri" panose="020F0502020204030204" pitchFamily="34" charset="0"/>
              </a:rPr>
              <a:t>если ребенок целенаправленно занимается совершенствованием умений и навыков в области изобразительного искусства, рисования, то это плодотворно отражается на его развитии.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85">
            <a:extLst>
              <a:ext uri="{FF2B5EF4-FFF2-40B4-BE49-F238E27FC236}">
                <a16:creationId xmlns:a16="http://schemas.microsoft.com/office/drawing/2014/main" id="{1D86044F-CBF2-4603-9123-E3FE0885C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8903" y="5349662"/>
            <a:ext cx="438817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15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«Истоки способностей и дарования детей на кончиках их пальцев. От пальцев идут тончайшие нити – ручейки, которые питают источник творческой мысли. Чем больше мастерства в детской руке, тем умнее ребенок»</a:t>
            </a:r>
          </a:p>
          <a:p>
            <a:r>
              <a:rPr lang="ru-RU" altLang="ru-RU" sz="15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В.А. Сухомлинский</a:t>
            </a:r>
            <a:endParaRPr lang="ru-RU" altLang="ru-RU" sz="1500" b="1" dirty="0">
              <a:solidFill>
                <a:srgbClr val="C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9E82BBB-D0D2-4DEB-A3A0-7C46C770B3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753" y="3652573"/>
            <a:ext cx="1748154" cy="1748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4009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21443882">
            <a:off x="1493171" y="2210037"/>
            <a:ext cx="6681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</a:t>
            </a:r>
          </a:p>
        </p:txBody>
      </p:sp>
      <p:pic>
        <p:nvPicPr>
          <p:cNvPr id="7" name="Рисунок 6" descr="Правши vs левши: какая между ними разница? Развенчиваем популярные мифы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8459">
            <a:off x="2709321" y="3392552"/>
            <a:ext cx="4505038" cy="28000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04639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589</Words>
  <Application>Microsoft Office PowerPoint</Application>
  <PresentationFormat>Экран (4:3)</PresentationFormat>
  <Paragraphs>83</Paragraphs>
  <Slides>10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Chart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78</cp:revision>
  <dcterms:created xsi:type="dcterms:W3CDTF">2024-03-18T05:58:53Z</dcterms:created>
  <dcterms:modified xsi:type="dcterms:W3CDTF">2025-06-17T17:28:30Z</dcterms:modified>
</cp:coreProperties>
</file>