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Century Gothic" panose="020B050202020202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 txBox="1"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5400"/>
              <a:buFont typeface="Century Gothic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"/>
          <p:cNvSpPr txBox="1"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0" y="4323810"/>
            <a:ext cx="1744652" cy="778589"/>
          </a:xfrm>
          <a:custGeom>
            <a:avLst/>
            <a:gdLst/>
            <a:ahLst/>
            <a:cxnLst/>
            <a:rect l="l" t="t" r="r" b="b"/>
            <a:pathLst>
              <a:path w="372" h="166" extrusionOk="0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"/>
          <p:cNvSpPr txBox="1">
            <a:spLocks noGrp="1"/>
          </p:cNvSpPr>
          <p:nvPr>
            <p:ph type="sldNum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5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6"/>
          <p:cNvSpPr txBox="1"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000"/>
              <a:buFont typeface="Century Gothic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6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6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7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73" name="Google Shape;73;p7"/>
          <p:cNvSpPr txBox="1">
            <a:spLocks noGrp="1"/>
          </p:cNvSpPr>
          <p:nvPr>
            <p:ph type="body" idx="2"/>
          </p:nvPr>
        </p:nvSpPr>
        <p:spPr>
          <a:xfrm>
            <a:off x="7190747" y="2126222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7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8"/>
          <p:cNvSpPr txBox="1"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1" name="Google Shape;81;p8"/>
          <p:cNvSpPr txBox="1">
            <a:spLocks noGrp="1"/>
          </p:cNvSpPr>
          <p:nvPr>
            <p:ph type="body" idx="2"/>
          </p:nvPr>
        </p:nvSpPr>
        <p:spPr>
          <a:xfrm>
            <a:off x="2589212" y="2548966"/>
            <a:ext cx="4342893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82" name="Google Shape;82;p8"/>
          <p:cNvSpPr txBox="1">
            <a:spLocks noGrp="1"/>
          </p:cNvSpPr>
          <p:nvPr>
            <p:ph type="body" idx="3"/>
          </p:nvPr>
        </p:nvSpPr>
        <p:spPr>
          <a:xfrm>
            <a:off x="7506629" y="1969475"/>
            <a:ext cx="399900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3" name="Google Shape;83;p8"/>
          <p:cNvSpPr txBox="1">
            <a:spLocks noGrp="1"/>
          </p:cNvSpPr>
          <p:nvPr>
            <p:ph type="body" idx="4"/>
          </p:nvPr>
        </p:nvSpPr>
        <p:spPr>
          <a:xfrm>
            <a:off x="7166957" y="2545738"/>
            <a:ext cx="4338674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84" name="Google Shape;84;p8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8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8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8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9"/>
          <p:cNvSpPr txBox="1"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2000"/>
              <a:buFont typeface="Century Gothic"/>
              <a:buNone/>
              <a:defRPr sz="20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9"/>
          <p:cNvSpPr txBox="1">
            <a:spLocks noGrp="1"/>
          </p:cNvSpPr>
          <p:nvPr>
            <p:ph type="body" idx="1"/>
          </p:nvPr>
        </p:nvSpPr>
        <p:spPr>
          <a:xfrm>
            <a:off x="6323012" y="446088"/>
            <a:ext cx="5181600" cy="5414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91" name="Google Shape;91;p9"/>
          <p:cNvSpPr txBox="1">
            <a:spLocks noGrp="1"/>
          </p:cNvSpPr>
          <p:nvPr>
            <p:ph type="body" idx="2"/>
          </p:nvPr>
        </p:nvSpPr>
        <p:spPr>
          <a:xfrm>
            <a:off x="2589212" y="1598613"/>
            <a:ext cx="3505199" cy="4262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2" name="Google Shape;92;p9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9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9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9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0"/>
          <p:cNvSpPr txBox="1"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0"/>
          <p:cNvSpPr>
            <a:spLocks noGrp="1"/>
          </p:cNvSpPr>
          <p:nvPr>
            <p:ph type="pic" idx="2"/>
          </p:nvPr>
        </p:nvSpPr>
        <p:spPr>
          <a:xfrm>
            <a:off x="2589212" y="634965"/>
            <a:ext cx="8915400" cy="3854970"/>
          </a:xfrm>
          <a:prstGeom prst="rect">
            <a:avLst/>
          </a:prstGeom>
          <a:noFill/>
          <a:ln>
            <a:noFill/>
          </a:ln>
        </p:spPr>
      </p:sp>
      <p:sp>
        <p:nvSpPr>
          <p:cNvPr id="99" name="Google Shape;99;p10"/>
          <p:cNvSpPr txBox="1">
            <a:spLocks noGrp="1"/>
          </p:cNvSpPr>
          <p:nvPr>
            <p:ph type="body" idx="1"/>
          </p:nvPr>
        </p:nvSpPr>
        <p:spPr>
          <a:xfrm>
            <a:off x="2589213" y="5367338"/>
            <a:ext cx="8915400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0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1"/>
          <p:cNvSpPr txBox="1"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7" name="Google Shape;107;p1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1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1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body" idx="1"/>
          </p:nvPr>
        </p:nvSpPr>
        <p:spPr>
          <a:xfrm>
            <a:off x="3275012" y="3505200"/>
            <a:ext cx="753655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body" idx="2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2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2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9" name="Google Shape;119;p12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0" name="Google Shape;120;p12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3"/>
          <p:cNvSpPr txBox="1"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800"/>
              <a:buFont typeface="Century Gothic"/>
              <a:buNone/>
              <a:defRPr sz="4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3"/>
          <p:cNvSpPr txBox="1">
            <a:spLocks noGrp="1"/>
          </p:cNvSpPr>
          <p:nvPr>
            <p:ph type="body" idx="1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24" name="Google Shape;124;p1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3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13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4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4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31" name="Google Shape;131;p14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32" name="Google Shape;132;p1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1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14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4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6" name="Google Shape;136;p14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37" name="Google Shape;137;p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"/>
          <p:cNvSpPr txBox="1"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4800"/>
              <a:buFont typeface="Century Gothic"/>
              <a:buNone/>
              <a:defRPr sz="4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5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15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5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6"/>
          <p:cNvSpPr txBox="1">
            <a:spLocks noGrp="1"/>
          </p:cNvSpPr>
          <p:nvPr>
            <p:ph type="body" idx="1"/>
          </p:nvPr>
        </p:nvSpPr>
        <p:spPr>
          <a:xfrm rot="5400000">
            <a:off x="5103812" y="-381000"/>
            <a:ext cx="3886200" cy="89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9" name="Google Shape;149;p16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6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 txBox="1">
            <a:spLocks noGrp="1"/>
          </p:cNvSpPr>
          <p:nvPr>
            <p:ph type="title"/>
          </p:nvPr>
        </p:nvSpPr>
        <p:spPr>
          <a:xfrm rot="5400000">
            <a:off x="7756704" y="2165513"/>
            <a:ext cx="5283817" cy="220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17"/>
          <p:cNvSpPr txBox="1">
            <a:spLocks noGrp="1"/>
          </p:cNvSpPr>
          <p:nvPr>
            <p:ph type="body" idx="1"/>
          </p:nvPr>
        </p:nvSpPr>
        <p:spPr>
          <a:xfrm rot="5400000">
            <a:off x="3185803" y="30814"/>
            <a:ext cx="5283817" cy="6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56" name="Google Shape;156;p17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17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7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7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C4DCE3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7" name="Google Shape;7;p1"/>
            <p:cNvSpPr/>
            <p:nvPr/>
          </p:nvSpPr>
          <p:spPr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l" t="t" r="r" b="b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l" t="t" r="r" b="b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l" t="t" r="r" b="b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l" t="t" r="r" b="b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l" t="t" r="r" b="b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l" t="t" r="r" b="b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l" t="t" r="r" b="b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l" t="t" r="r" b="b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l" t="t" r="r" b="b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l" t="t" r="r" b="b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l" t="t" r="r" b="b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" name="Google Shape;19;p1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20" name="Google Shape;20;p1"/>
            <p:cNvSpPr/>
            <p:nvPr/>
          </p:nvSpPr>
          <p:spPr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l" t="t" r="r" b="b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l" t="t" r="r" b="b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l" t="t" r="r" b="b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l" t="t" r="r" b="b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l" t="t" r="r" b="b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l" t="t" r="r" b="b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l" t="t" r="r" b="b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l" t="t" r="r" b="b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l" t="t" r="r" b="b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l" t="t" r="r" b="b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l" t="t" r="r" b="b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Google Shape;32;p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1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  <a:defRPr sz="3600" b="0" i="0" u="none" strike="noStrike" cap="none">
                <a:solidFill>
                  <a:srgbClr val="168DB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🠶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🠶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🠶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5" name="Google Shape;35;p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6" name="Google Shape;36;p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" name="Google Shape;37;p1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slide" Target="slide19.xml"/><Relationship Id="rId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5400"/>
              <a:buFont typeface="Century Gothic"/>
              <a:buNone/>
            </a:pPr>
            <a:r>
              <a:rPr lang="ru-RU" dirty="0"/>
              <a:t>Мой край родной, Башкортостан</a:t>
            </a:r>
            <a:endParaRPr dirty="0"/>
          </a:p>
        </p:txBody>
      </p:sp>
      <p:sp>
        <p:nvSpPr>
          <p:cNvPr id="165" name="Google Shape;165;p18"/>
          <p:cNvSpPr txBox="1"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pic>
        <p:nvPicPr>
          <p:cNvPr id="166" name="Google Shape;16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95012" y="5990492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Цель:</a:t>
            </a:r>
            <a:endParaRPr/>
          </a:p>
        </p:txBody>
      </p:sp>
      <p:sp>
        <p:nvSpPr>
          <p:cNvPr id="172" name="Google Shape;172;p19"/>
          <p:cNvSpPr txBox="1">
            <a:spLocks noGrp="1"/>
          </p:cNvSpPr>
          <p:nvPr>
            <p:ph type="body" idx="1"/>
          </p:nvPr>
        </p:nvSpPr>
        <p:spPr>
          <a:xfrm>
            <a:off x="2589212" y="1406769"/>
            <a:ext cx="8915400" cy="4504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Посмотреть достопримечательности и познакомиться с людьми Башкирии</a:t>
            </a:r>
            <a:endParaRPr/>
          </a:p>
        </p:txBody>
      </p:sp>
      <p:pic>
        <p:nvPicPr>
          <p:cNvPr id="173" name="Google Shape;17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88452" y="2180037"/>
            <a:ext cx="6018458" cy="4513844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9">
            <a:hlinkClick r:id="rId4" action="ppaction://hlinksldjump"/>
          </p:cNvPr>
          <p:cNvSpPr/>
          <p:nvPr/>
        </p:nvSpPr>
        <p:spPr>
          <a:xfrm>
            <a:off x="1591409" y="2839917"/>
            <a:ext cx="3077308" cy="2646484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Поехали</a:t>
            </a: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0">
            <a:hlinkClick r:id="rId3" action="ppaction://hlinksldjump"/>
          </p:cNvPr>
          <p:cNvSpPr/>
          <p:nvPr/>
        </p:nvSpPr>
        <p:spPr>
          <a:xfrm>
            <a:off x="2092569" y="1399404"/>
            <a:ext cx="2998176" cy="1802423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5875" cap="rnd" cmpd="sng">
            <a:solidFill>
              <a:srgbClr val="122C4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0" i="0" u="none" strike="noStrike" cap="none">
                <a:solidFill>
                  <a:srgbClr val="D5EFF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ДОСТОПРИМЕЧАТЕЛЬНОСТИ</a:t>
            </a:r>
            <a:endParaRPr sz="2800" b="0" i="0" u="none" strike="noStrike" cap="none">
              <a:solidFill>
                <a:srgbClr val="D5EFF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0" name="Google Shape;180;p20">
            <a:hlinkClick r:id="rId4" action="ppaction://hlinksldjump"/>
          </p:cNvPr>
          <p:cNvSpPr/>
          <p:nvPr/>
        </p:nvSpPr>
        <p:spPr>
          <a:xfrm>
            <a:off x="7148146" y="1399403"/>
            <a:ext cx="2998176" cy="1802423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ЛЮДИ</a:t>
            </a:r>
            <a:endParaRPr sz="32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1" name="Google Shape;181;p20">
            <a:hlinkClick r:id="rId5" action="ppaction://hlinksldjump"/>
          </p:cNvPr>
          <p:cNvSpPr/>
          <p:nvPr/>
        </p:nvSpPr>
        <p:spPr>
          <a:xfrm>
            <a:off x="4730263" y="4089850"/>
            <a:ext cx="2998175" cy="1802423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ОЦЕНКА РАБОТЫ</a:t>
            </a:r>
            <a:endParaRPr sz="2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1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entury Gothic"/>
              <a:buNone/>
            </a:pPr>
            <a:r>
              <a:rPr lang="ru-RU">
                <a:solidFill>
                  <a:schemeClr val="dk2"/>
                </a:solidFill>
              </a:rPr>
              <a:t>ДОСТОПРИМЕЧАТЕЛЬНОСТИ</a:t>
            </a:r>
            <a:br>
              <a:rPr lang="ru-RU">
                <a:solidFill>
                  <a:schemeClr val="dk2"/>
                </a:solidFill>
              </a:rPr>
            </a:br>
            <a:r>
              <a:rPr lang="ru-RU"/>
              <a:t>Заповедник «Шульган-Таш»</a:t>
            </a:r>
            <a:endParaRPr/>
          </a:p>
        </p:txBody>
      </p:sp>
      <p:sp>
        <p:nvSpPr>
          <p:cNvPr id="187" name="Google Shape;187;p21"/>
          <p:cNvSpPr txBox="1">
            <a:spLocks noGrp="1"/>
          </p:cNvSpPr>
          <p:nvPr>
            <p:ph type="body" idx="1"/>
          </p:nvPr>
        </p:nvSpPr>
        <p:spPr>
          <a:xfrm>
            <a:off x="6207368" y="1714501"/>
            <a:ext cx="5679831" cy="4346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Заповедник был создан в середине прошлого века и занимает территорию 22,5 тысяч га. Славится он обитающей в этих местах популяцией бурзянской пчелы, дающей знаменитый на всю страну мед. А еще одна его достопримечательность – Капова пещера протяженностью 3 км. В ее недрах были найдены уникальные наскальные рисунки животных, хижин, разных фигур и знаков. Выполнены они довольно реалистично при помощи охры, иногда и угля. Предполагают, что период из создания – XII-X тысячелетия до нашей эры. </a:t>
            </a:r>
            <a:endParaRPr/>
          </a:p>
        </p:txBody>
      </p:sp>
      <p:pic>
        <p:nvPicPr>
          <p:cNvPr id="188" name="Google Shape;18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947" y="1802423"/>
            <a:ext cx="5411422" cy="3641114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1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2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826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Янгантау</a:t>
            </a:r>
            <a:endParaRPr/>
          </a:p>
        </p:txBody>
      </p:sp>
      <p:sp>
        <p:nvSpPr>
          <p:cNvPr id="195" name="Google Shape;195;p22"/>
          <p:cNvSpPr txBox="1">
            <a:spLocks noGrp="1"/>
          </p:cNvSpPr>
          <p:nvPr>
            <p:ph type="body" idx="1"/>
          </p:nvPr>
        </p:nvSpPr>
        <p:spPr>
          <a:xfrm>
            <a:off x="6611816" y="1521070"/>
            <a:ext cx="5165358" cy="4381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Горящая гора – именно так переводится ее название. На ней расположены 5 точек, через которые на поверхность выходят горячие струи пара с температурой до +150°С. Феномен горы пока необъясним, вулканическая деятельность здесь отсутствует. Поблизости находится источник с минеральной водой Кургазак. Расположенная в этих местах популярная здравница Янган-тау использует все природные богатства – пар, воды, грязи, сухой воздух для лечения целого ряда заболеваний. </a:t>
            </a:r>
            <a:endParaRPr/>
          </a:p>
        </p:txBody>
      </p:sp>
      <p:pic>
        <p:nvPicPr>
          <p:cNvPr id="196" name="Google Shape;19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8385" y="1582616"/>
            <a:ext cx="5853431" cy="3930161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2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3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91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Гора Иремель</a:t>
            </a:r>
            <a:endParaRPr/>
          </a:p>
        </p:txBody>
      </p:sp>
      <p:sp>
        <p:nvSpPr>
          <p:cNvPr id="203" name="Google Shape;203;p23"/>
          <p:cNvSpPr txBox="1">
            <a:spLocks noGrp="1"/>
          </p:cNvSpPr>
          <p:nvPr>
            <p:ph type="body" idx="1"/>
          </p:nvPr>
        </p:nvSpPr>
        <p:spPr>
          <a:xfrm>
            <a:off x="6770077" y="1503484"/>
            <a:ext cx="5196254" cy="4070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Символ красоты и вторая по величине гора Южного Урала. Башкиры считают ее священной, раньше даже запрещено было на нее подниматься. Сейчас же тысячи туристов приезжают с целью покорить ее вершину. Для этого не нужны специальные навыки, хотя понадобится хорошая спортивная закалка — идти придется 14 км в гору и столько же назад. К тому же погода здесь очень переменчива – может начаться и дождь, и снег. С 2010 года на горе вступил в действие режим заповедной зоны.</a:t>
            </a:r>
            <a:endParaRPr/>
          </a:p>
        </p:txBody>
      </p:sp>
      <p:pic>
        <p:nvPicPr>
          <p:cNvPr id="204" name="Google Shape;20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7984" y="1582615"/>
            <a:ext cx="5542093" cy="3729037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3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4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677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Памятник Салавату Юлаеву</a:t>
            </a:r>
            <a:endParaRPr/>
          </a:p>
        </p:txBody>
      </p:sp>
      <p:pic>
        <p:nvPicPr>
          <p:cNvPr id="211" name="Google Shape;211;p2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32433" y="1647834"/>
            <a:ext cx="5663329" cy="377825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4"/>
          <p:cNvSpPr/>
          <p:nvPr/>
        </p:nvSpPr>
        <p:spPr>
          <a:xfrm>
            <a:off x="6695763" y="1647834"/>
            <a:ext cx="5496237" cy="3600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Грандиозный памятник национальному герою, поэту и сподвижнику Емельяна Пугачева создавался в течение 30 лет и был установлен в центре Уфы на берегу реки Белой в 1967 году. Это самая масштабная конная статуя во всей Европе. Ее вес – 40 тонн, а высота достигает 10 метров. Изготовлен памятник из чугуна с бронзовым покрытием. Монумент служит визитной карточкой столицы республики и символом всего башкирского народа, стремящегося к независимости. 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3" name="Google Shape;213;p24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91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Мечеть Ляля-Тюльпан</a:t>
            </a:r>
            <a:endParaRPr/>
          </a:p>
        </p:txBody>
      </p:sp>
      <p:sp>
        <p:nvSpPr>
          <p:cNvPr id="219" name="Google Shape;219;p25"/>
          <p:cNvSpPr txBox="1">
            <a:spLocks noGrp="1"/>
          </p:cNvSpPr>
          <p:nvPr>
            <p:ph type="body" idx="1"/>
          </p:nvPr>
        </p:nvSpPr>
        <p:spPr>
          <a:xfrm>
            <a:off x="6827228" y="1415562"/>
            <a:ext cx="5364772" cy="4495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Религиозный исламский центр Уфы, гордость местных жителей. Здание мечети было построено в конце прошлого столетия на берегу реки Белой. Ее минареты высотой более 50 метров напоминают цветы тюльпаны – один из символов мусульманского мира, знаменующий приход весны. Внутреннее убранство также достойно восхищения – цветные витражи, растительные орнаменты, мраморная облицовка, хрустальные люстры. В здании мечети открыто учебное заведение для мусульман – медресе. </a:t>
            </a:r>
            <a:endParaRPr/>
          </a:p>
        </p:txBody>
      </p:sp>
      <p:pic>
        <p:nvPicPr>
          <p:cNvPr id="220" name="Google Shape;22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0247" y="1512277"/>
            <a:ext cx="5736980" cy="376182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5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"/>
          <p:cNvSpPr txBox="1">
            <a:spLocks noGrp="1"/>
          </p:cNvSpPr>
          <p:nvPr>
            <p:ph type="title"/>
          </p:nvPr>
        </p:nvSpPr>
        <p:spPr>
          <a:xfrm>
            <a:off x="2592925" y="624111"/>
            <a:ext cx="8911687" cy="747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Река Белая</a:t>
            </a:r>
            <a:endParaRPr/>
          </a:p>
        </p:txBody>
      </p:sp>
      <p:sp>
        <p:nvSpPr>
          <p:cNvPr id="227" name="Google Shape;227;p26"/>
          <p:cNvSpPr txBox="1">
            <a:spLocks noGrp="1"/>
          </p:cNvSpPr>
          <p:nvPr>
            <p:ph type="body" idx="1"/>
          </p:nvPr>
        </p:nvSpPr>
        <p:spPr>
          <a:xfrm>
            <a:off x="7112977" y="1617785"/>
            <a:ext cx="4932485" cy="4220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Главная водная артерия Башкортостана, самый длинный приток Камы. Пересекает почти всю республику с юга на север, начинается в горах, а затем превращается в полноводную равнинную реку. Большой популярностью река пользуется у любителей водного туризма, путешествие по ней может занять несколько недель. Вдоль ее берегов расположено много интересных достопримечательностей – горные заводы, скалы и пещеры, крепости и др. Привлекает река и любителей рыбной ловли. </a:t>
            </a:r>
            <a:endParaRPr/>
          </a:p>
        </p:txBody>
      </p:sp>
      <p:pic>
        <p:nvPicPr>
          <p:cNvPr id="228" name="Google Shape;22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4395" y="1617785"/>
            <a:ext cx="5974373" cy="3934551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6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7"/>
          <p:cNvSpPr txBox="1">
            <a:spLocks noGrp="1"/>
          </p:cNvSpPr>
          <p:nvPr>
            <p:ph type="title"/>
          </p:nvPr>
        </p:nvSpPr>
        <p:spPr>
          <a:xfrm>
            <a:off x="2592925" y="624109"/>
            <a:ext cx="8911687" cy="765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Нугушское водохранилище</a:t>
            </a:r>
            <a:endParaRPr/>
          </a:p>
        </p:txBody>
      </p:sp>
      <p:sp>
        <p:nvSpPr>
          <p:cNvPr id="235" name="Google Shape;235;p27"/>
          <p:cNvSpPr txBox="1">
            <a:spLocks noGrp="1"/>
          </p:cNvSpPr>
          <p:nvPr>
            <p:ph type="body" idx="1"/>
          </p:nvPr>
        </p:nvSpPr>
        <p:spPr>
          <a:xfrm>
            <a:off x="6682154" y="1318847"/>
            <a:ext cx="5372100" cy="4592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Одна из природных жемчужин Башкирии, входящая в состав национального парка с одноименным названием. Водохранилище, которое называют и озером, и морем, создано в середине прошлого столетия на реке Нугуш. Его длина – 25 км. Отличается оно кристально чистой водой удивительной синевы, живописными прибрежными горами и скалами, покрытыми лесом. Это популярная зона отдыха, где туристам предлагают всевозможные развлечения не хуже, чем на морских курортах. </a:t>
            </a:r>
            <a:endParaRPr/>
          </a:p>
        </p:txBody>
      </p:sp>
      <p:pic>
        <p:nvPicPr>
          <p:cNvPr id="236" name="Google Shape;23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0505" y="1318848"/>
            <a:ext cx="5625736" cy="3608508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7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/>
          <p:nvPr/>
        </p:nvSpPr>
        <p:spPr>
          <a:xfrm>
            <a:off x="3701563" y="1200082"/>
            <a:ext cx="487973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600" b="1">
                <a:solidFill>
                  <a:schemeClr val="accent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ИГРА</a:t>
            </a:r>
            <a:endParaRPr sz="6600" b="1" cap="none">
              <a:solidFill>
                <a:schemeClr val="accent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43" name="Google Shape;243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72303" y="2308078"/>
            <a:ext cx="8678466" cy="3883613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8">
            <a:hlinkClick r:id="rId4" action="ppaction://hlinksldjump"/>
          </p:cNvPr>
          <p:cNvSpPr/>
          <p:nvPr/>
        </p:nvSpPr>
        <p:spPr>
          <a:xfrm rot="10800000"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9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entury Gothic"/>
              <a:buNone/>
            </a:pPr>
            <a:r>
              <a:rPr lang="ru-RU">
                <a:solidFill>
                  <a:schemeClr val="dk2"/>
                </a:solidFill>
              </a:rPr>
              <a:t>ЛЮДИ</a:t>
            </a:r>
            <a:r>
              <a:rPr lang="ru-RU"/>
              <a:t/>
            </a:r>
            <a:br>
              <a:rPr lang="ru-RU"/>
            </a:br>
            <a:r>
              <a:rPr lang="ru-RU"/>
              <a:t>Салават Юлаев</a:t>
            </a:r>
            <a:endParaRPr/>
          </a:p>
        </p:txBody>
      </p:sp>
      <p:sp>
        <p:nvSpPr>
          <p:cNvPr id="250" name="Google Shape;250;p29"/>
          <p:cNvSpPr txBox="1">
            <a:spLocks noGrp="1"/>
          </p:cNvSpPr>
          <p:nvPr>
            <p:ph type="body" idx="1"/>
          </p:nvPr>
        </p:nvSpPr>
        <p:spPr>
          <a:xfrm>
            <a:off x="6405074" y="1820008"/>
            <a:ext cx="5534880" cy="4273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Национальный герой, поэт-сказитель родился в 1754 году в деревне Текеево.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Активный участник Крестьянской войны, верный сподвижник Емельяна Пугачёва. После пленения Салавата отправили вместе с отцом на вечную каторгу. Местом каторги стал один из островов Балтики. Умер он в 1800 году, проведя в неволе 25 лет.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 Салават — любимец башкирского народа. Любили и уважали его за смелость, а также за чудесные сказки, которые он сочинял сам. Его образ широко отражён в башкирском и русском фольклоре. В столице Башкирии играет хоккейный клуб, носящий имя национального героя.</a:t>
            </a:r>
            <a:endParaRPr/>
          </a:p>
        </p:txBody>
      </p:sp>
      <p:pic>
        <p:nvPicPr>
          <p:cNvPr id="251" name="Google Shape;25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535" y="1905000"/>
            <a:ext cx="5633670" cy="3542267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9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0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826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Муса Гареев</a:t>
            </a:r>
            <a:endParaRPr/>
          </a:p>
        </p:txBody>
      </p:sp>
      <p:sp>
        <p:nvSpPr>
          <p:cNvPr id="258" name="Google Shape;258;p30"/>
          <p:cNvSpPr txBox="1">
            <a:spLocks noGrp="1"/>
          </p:cNvSpPr>
          <p:nvPr>
            <p:ph type="body" idx="1"/>
          </p:nvPr>
        </p:nvSpPr>
        <p:spPr>
          <a:xfrm>
            <a:off x="6506308" y="1556238"/>
            <a:ext cx="4998304" cy="43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Прославленный лётчик, участник Великой Отечественной войны родился в 1922 году, а летать учился на аэродроме Башкирского аэроклуба. После окончания лётной школы, в 1942 году ушёл на фронт.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Гареев начинал летать в звании сержанта, а ушёл в отставку в звании полковника. За боевые заслуги дважды награждён Звездой Героя СССР, орденами и медалями.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После войны Муса Гареев командовал полком, а умер в 1987 году. Захоронили героя в Уфе в Парке Победы, где благодарные уфимцы установили памятник прославленному земляку.  </a:t>
            </a:r>
            <a:endParaRPr/>
          </a:p>
        </p:txBody>
      </p:sp>
      <p:pic>
        <p:nvPicPr>
          <p:cNvPr id="259" name="Google Shape;25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7969" y="1450731"/>
            <a:ext cx="5208339" cy="4594713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0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1"/>
          <p:cNvSpPr txBox="1">
            <a:spLocks noGrp="1"/>
          </p:cNvSpPr>
          <p:nvPr>
            <p:ph type="title"/>
          </p:nvPr>
        </p:nvSpPr>
        <p:spPr>
          <a:xfrm>
            <a:off x="2724810" y="562564"/>
            <a:ext cx="8911687" cy="826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Ляйсан Утяшева</a:t>
            </a:r>
            <a:endParaRPr/>
          </a:p>
        </p:txBody>
      </p:sp>
      <p:sp>
        <p:nvSpPr>
          <p:cNvPr id="266" name="Google Shape;266;p31"/>
          <p:cNvSpPr txBox="1">
            <a:spLocks noGrp="1"/>
          </p:cNvSpPr>
          <p:nvPr>
            <p:ph type="body" idx="1"/>
          </p:nvPr>
        </p:nvSpPr>
        <p:spPr>
          <a:xfrm>
            <a:off x="6251330" y="1465246"/>
            <a:ext cx="5829301" cy="4445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Самая известная в России башкирка. Ляйсан  из небольшого башкирского городка Раевский, но в её жилах течёт русская, польская, татарская кровь.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 Родители хотели видеть дочь балериной, но, когда ей исполнилось 4 года, девочка стала заниматься художественной гимнастикой. Двукратная чемпионка Европы, неоднократный победитель международных турниров. В 2006 году ушла из большого спорта. Причиной столь раннего ухода стала тяжёлая травма колена. После завершения спортивной карьеры Ляйсан Утяшева стала популярной телеведущей.</a:t>
            </a:r>
            <a:endParaRPr/>
          </a:p>
          <a:p>
            <a:pPr marL="3429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267" name="Google Shape;26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6651" y="1465246"/>
            <a:ext cx="5773133" cy="4445976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31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2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91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Мустай Карим</a:t>
            </a:r>
            <a:endParaRPr/>
          </a:p>
        </p:txBody>
      </p:sp>
      <p:sp>
        <p:nvSpPr>
          <p:cNvPr id="274" name="Google Shape;274;p32"/>
          <p:cNvSpPr txBox="1">
            <a:spLocks noGrp="1"/>
          </p:cNvSpPr>
          <p:nvPr>
            <p:ph type="body" idx="1"/>
          </p:nvPr>
        </p:nvSpPr>
        <p:spPr>
          <a:xfrm>
            <a:off x="5785338" y="1485900"/>
            <a:ext cx="5719273" cy="4205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00"/>
              <a:buChar char="🠶"/>
            </a:pPr>
            <a:r>
              <a:rPr lang="ru-RU" sz="2200"/>
              <a:t>Мустай Карим (1919 – 2005) – знаменитый советский башкирский поэт и писатель. Благодаря своему таланту смог поднять на новый уровень классическую башкирскую литературу, а его литературное наследие стало олицетворением родного Башкортостана. Биография Мустая Карима была полна серьезных испытаний, но даже в трудные времена он не переставал преданно служить своему делу. </a:t>
            </a:r>
            <a:endParaRPr sz="2200"/>
          </a:p>
        </p:txBody>
      </p:sp>
      <p:pic>
        <p:nvPicPr>
          <p:cNvPr id="275" name="Google Shape;27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0010" y="1485900"/>
            <a:ext cx="4475328" cy="4814174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2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3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835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ct val="100000"/>
              <a:buFont typeface="Century Gothic"/>
              <a:buNone/>
            </a:pPr>
            <a:r>
              <a:rPr lang="ru-RU"/>
              <a:t>Танцор Рудольф Нуреев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/>
          </a:p>
        </p:txBody>
      </p:sp>
      <p:sp>
        <p:nvSpPr>
          <p:cNvPr id="282" name="Google Shape;282;p33"/>
          <p:cNvSpPr txBox="1">
            <a:spLocks noGrp="1"/>
          </p:cNvSpPr>
          <p:nvPr>
            <p:ph type="body" idx="1"/>
          </p:nvPr>
        </p:nvSpPr>
        <p:spPr>
          <a:xfrm>
            <a:off x="6068280" y="1433146"/>
            <a:ext cx="6123720" cy="4390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ct val="100000"/>
              <a:buChar char="🠶"/>
            </a:pPr>
            <a:r>
              <a:rPr lang="ru-RU"/>
              <a:t>Рудольф Нуреев родился в 1938 году в поезде, следовавшем во Владивосток. Во время войны маленький Рудольф вместе с сестрами и матерью вернулся в Уфу – отец будущего танцовщика был из деревни Асаново Уфимского района. В Уфе Рудольф Нуреев впервые побывал на балете и решил связать с ним свою жизнь. В 1961 году, во время гастролей в Париже, отказался возвращаться в СССР – Нуреев стал первым «невозвращенцем» среди советских артистов. Несмотря на громкую славу за границей, на родине об успехах Рудольфа Нуреева долгое время не знали – лишь в 1987 году танцовщик смог вернуться в Уфу на 72 часа, чтобы проститься с умирающей матерью. При этом известному уфимцу ограничили возможность контакта со всеми, с кем он общался в юности.</a:t>
            </a:r>
            <a:endParaRPr/>
          </a:p>
          <a:p>
            <a:pPr marL="342900" lvl="0" indent="-237172" algn="l" rtl="0"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/>
          </a:p>
          <a:p>
            <a:pPr marL="342900" lvl="0" indent="-237172" algn="l" rtl="0"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/>
          </a:p>
        </p:txBody>
      </p:sp>
      <p:pic>
        <p:nvPicPr>
          <p:cNvPr id="283" name="Google Shape;28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7044" y="1433146"/>
            <a:ext cx="5271236" cy="3511429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3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4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940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Мажит Гафури</a:t>
            </a:r>
            <a:endParaRPr/>
          </a:p>
        </p:txBody>
      </p:sp>
      <p:sp>
        <p:nvSpPr>
          <p:cNvPr id="290" name="Google Shape;290;p34"/>
          <p:cNvSpPr txBox="1">
            <a:spLocks noGrp="1"/>
          </p:cNvSpPr>
          <p:nvPr>
            <p:ph type="body" idx="1"/>
          </p:nvPr>
        </p:nvSpPr>
        <p:spPr>
          <a:xfrm>
            <a:off x="5746435" y="1415561"/>
            <a:ext cx="6202311" cy="4346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Годы жизни этого основоположника башкирской и татарской литературы, а также народного поэта Башкирии - 1880 - 1934 гг. В его творчестве нашли отражение основные общественные проблемы в Татарии и Башкирии в первой трети 20 века.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 Мажит Гафури - сын учителя из деревни Зилим-Караново. В 13 лет он лишается и матери, и отца, начинает скитаться по Уралу в поисках заработка. Глубокое впечатление на него в юности произвело творчество акынов, казахские песни, легенды и сказки родного и казахского народов.</a:t>
            </a:r>
            <a:endParaRPr/>
          </a:p>
        </p:txBody>
      </p:sp>
      <p:pic>
        <p:nvPicPr>
          <p:cNvPr id="291" name="Google Shape;29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8270" y="1415561"/>
            <a:ext cx="3768165" cy="4616002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4">
            <a:hlinkClick r:id="rId4" action="ppaction://hlinksldjump"/>
          </p:cNvPr>
          <p:cNvSpPr/>
          <p:nvPr/>
        </p:nvSpPr>
        <p:spPr>
          <a:xfrm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"/>
          <p:cNvSpPr/>
          <p:nvPr/>
        </p:nvSpPr>
        <p:spPr>
          <a:xfrm>
            <a:off x="5089617" y="953896"/>
            <a:ext cx="2258952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600" b="1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ИГРА</a:t>
            </a:r>
            <a:endParaRPr sz="6600" b="1" cap="none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98" name="Google Shape;29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0730" y="1969843"/>
            <a:ext cx="9709147" cy="3498973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5">
            <a:hlinkClick r:id="rId4" action="ppaction://hlinksldjump"/>
          </p:cNvPr>
          <p:cNvSpPr/>
          <p:nvPr/>
        </p:nvSpPr>
        <p:spPr>
          <a:xfrm rot="10800000">
            <a:off x="10682653" y="5963977"/>
            <a:ext cx="1204546" cy="64783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6"/>
          <p:cNvSpPr txBox="1">
            <a:spLocks noGrp="1"/>
          </p:cNvSpPr>
          <p:nvPr>
            <p:ph type="title"/>
          </p:nvPr>
        </p:nvSpPr>
        <p:spPr>
          <a:xfrm>
            <a:off x="2276401" y="597733"/>
            <a:ext cx="8911687" cy="800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entury Gothic"/>
              <a:buNone/>
            </a:pPr>
            <a:r>
              <a:rPr lang="ru-RU">
                <a:solidFill>
                  <a:schemeClr val="dk2"/>
                </a:solidFill>
              </a:rPr>
              <a:t>ОЦЕНКА НАШЕЙ РАБОТЫ</a:t>
            </a:r>
            <a:br>
              <a:rPr lang="ru-RU">
                <a:solidFill>
                  <a:schemeClr val="dk2"/>
                </a:solidFill>
              </a:rPr>
            </a:br>
            <a:endParaRPr>
              <a:solidFill>
                <a:schemeClr val="dk2"/>
              </a:solidFill>
            </a:endParaRPr>
          </a:p>
        </p:txBody>
      </p:sp>
      <p:pic>
        <p:nvPicPr>
          <p:cNvPr id="305" name="Google Shape;305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54316" y="1277778"/>
            <a:ext cx="6128238" cy="5464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7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168DBA"/>
              </a:buClr>
              <a:buSzPts val="3600"/>
              <a:buFont typeface="Century Gothic"/>
              <a:buNone/>
            </a:pPr>
            <a:r>
              <a:rPr lang="ru-RU"/>
              <a:t>Вывод:</a:t>
            </a:r>
            <a:endParaRPr/>
          </a:p>
        </p:txBody>
      </p:sp>
      <p:sp>
        <p:nvSpPr>
          <p:cNvPr id="311" name="Google Shape;311;p37"/>
          <p:cNvSpPr txBox="1">
            <a:spLocks noGrp="1"/>
          </p:cNvSpPr>
          <p:nvPr>
            <p:ph type="body" idx="1"/>
          </p:nvPr>
        </p:nvSpPr>
        <p:spPr>
          <a:xfrm>
            <a:off x="2386989" y="1465385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 dirty="0"/>
              <a:t> Мы </a:t>
            </a:r>
            <a:r>
              <a:rPr lang="ru-RU" dirty="0" smtClean="0"/>
              <a:t>познакомились с достопримечательностями </a:t>
            </a:r>
            <a:r>
              <a:rPr lang="ru-RU" dirty="0" smtClean="0"/>
              <a:t>и выдающимися </a:t>
            </a:r>
            <a:r>
              <a:rPr lang="ru-RU" dirty="0" smtClean="0"/>
              <a:t>людьми Башкортостана.</a:t>
            </a:r>
            <a:endParaRPr dirty="0"/>
          </a:p>
          <a:p>
            <a:pPr marL="342900" lvl="0" indent="-228600" algn="l" rtl="0"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sp>
        <p:nvSpPr>
          <p:cNvPr id="312" name="Google Shape;312;p37"/>
          <p:cNvSpPr/>
          <p:nvPr/>
        </p:nvSpPr>
        <p:spPr>
          <a:xfrm>
            <a:off x="6719057" y="2791493"/>
            <a:ext cx="3543300" cy="3292789"/>
          </a:xfrm>
          <a:prstGeom prst="smileyFace">
            <a:avLst>
              <a:gd name="adj" fmla="val 4653"/>
            </a:avLst>
          </a:prstGeom>
          <a:solidFill>
            <a:srgbClr val="B18AE0"/>
          </a:solidFill>
          <a:ln w="15875" cap="rnd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FAD4F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Мы молодцы!</a:t>
            </a:r>
            <a:endParaRPr sz="2800">
              <a:solidFill>
                <a:srgbClr val="FAD4F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rgbClr val="000000"/>
      </a:dk1>
      <a:lt1>
        <a:srgbClr val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1150</Words>
  <Application>Microsoft Office PowerPoint</Application>
  <PresentationFormat>Широкоэкранный</PresentationFormat>
  <Paragraphs>45</Paragraphs>
  <Slides>20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Century Gothic</vt:lpstr>
      <vt:lpstr>Noto Sans Symbols</vt:lpstr>
      <vt:lpstr>Arial</vt:lpstr>
      <vt:lpstr>Легкий дым</vt:lpstr>
      <vt:lpstr>Мой край родной, Башкортостан</vt:lpstr>
      <vt:lpstr>Цель:</vt:lpstr>
      <vt:lpstr>Презентация PowerPoint</vt:lpstr>
      <vt:lpstr>ДОСТОПРИМЕЧАТЕЛЬНОСТИ Заповедник «Шульган-Таш»</vt:lpstr>
      <vt:lpstr>Янгантау</vt:lpstr>
      <vt:lpstr>Гора Иремель</vt:lpstr>
      <vt:lpstr>Памятник Салавату Юлаеву</vt:lpstr>
      <vt:lpstr>Мечеть Ляля-Тюльпан</vt:lpstr>
      <vt:lpstr>Река Белая</vt:lpstr>
      <vt:lpstr>Нугушское водохранилище</vt:lpstr>
      <vt:lpstr>Презентация PowerPoint</vt:lpstr>
      <vt:lpstr>ЛЮДИ Салават Юлаев</vt:lpstr>
      <vt:lpstr>Муса Гареев</vt:lpstr>
      <vt:lpstr>Ляйсан Утяшева</vt:lpstr>
      <vt:lpstr>Мустай Карим</vt:lpstr>
      <vt:lpstr>Танцор Рудольф Нуреев  </vt:lpstr>
      <vt:lpstr>Мажит Гафури</vt:lpstr>
      <vt:lpstr>Презентация PowerPoint</vt:lpstr>
      <vt:lpstr>ОЦЕНКА НАШЕЙ РАБОТЫ </vt:lpstr>
      <vt:lpstr>Вывод: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край родной, Башкортостан</dc:title>
  <dc:creator>user</dc:creator>
  <cp:lastModifiedBy>user</cp:lastModifiedBy>
  <cp:revision>3</cp:revision>
  <dcterms:modified xsi:type="dcterms:W3CDTF">2025-09-03T11:20:07Z</dcterms:modified>
</cp:coreProperties>
</file>