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56" r:id="rId2"/>
    <p:sldId id="263" r:id="rId3"/>
    <p:sldId id="264" r:id="rId4"/>
    <p:sldId id="258" r:id="rId5"/>
    <p:sldId id="265" r:id="rId6"/>
    <p:sldId id="277" r:id="rId7"/>
    <p:sldId id="278" r:id="rId8"/>
    <p:sldId id="279" r:id="rId9"/>
    <p:sldId id="280" r:id="rId10"/>
    <p:sldId id="281" r:id="rId11"/>
    <p:sldId id="282" r:id="rId12"/>
    <p:sldId id="283" r:id="rId13"/>
    <p:sldId id="284" r:id="rId14"/>
    <p:sldId id="285" r:id="rId15"/>
    <p:sldId id="266" r:id="rId16"/>
    <p:sldId id="268" r:id="rId17"/>
    <p:sldId id="261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60" r:id="rId26"/>
    <p:sldId id="276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E8322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34587" autoAdjust="0"/>
    <p:restoredTop sz="94629" autoAdjust="0"/>
  </p:normalViewPr>
  <p:slideViewPr>
    <p:cSldViewPr>
      <p:cViewPr>
        <p:scale>
          <a:sx n="75" d="100"/>
          <a:sy n="75" d="100"/>
        </p:scale>
        <p:origin x="-342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316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906689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683586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654877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884303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333596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346714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311609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997024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955163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522881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28.02.2020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284201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40000"/>
                <a:lumOff val="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28.02.2020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823238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357299"/>
            <a:ext cx="7772400" cy="2243152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tx1"/>
                </a:solidFill>
              </a:rPr>
              <a:t>Современные формы организации работы по ФЭМП  с учётом ФГОС ДО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75856" y="3933056"/>
            <a:ext cx="5720170" cy="2000264"/>
          </a:xfrm>
        </p:spPr>
        <p:txBody>
          <a:bodyPr>
            <a:normAutofit fontScale="92500" lnSpcReduction="20000"/>
          </a:bodyPr>
          <a:lstStyle/>
          <a:p>
            <a:pPr algn="r"/>
            <a:r>
              <a:rPr lang="ru-RU" dirty="0" smtClean="0">
                <a:solidFill>
                  <a:schemeClr val="tx1"/>
                </a:solidFill>
              </a:rPr>
              <a:t>Подготовила </a:t>
            </a:r>
          </a:p>
          <a:p>
            <a:pPr algn="r"/>
            <a:r>
              <a:rPr lang="ru-RU" dirty="0" smtClean="0">
                <a:solidFill>
                  <a:schemeClr val="tx1"/>
                </a:solidFill>
              </a:rPr>
              <a:t>старший воспитатель </a:t>
            </a:r>
          </a:p>
          <a:p>
            <a:pPr algn="r"/>
            <a:r>
              <a:rPr lang="ru-RU" dirty="0" smtClean="0">
                <a:solidFill>
                  <a:schemeClr val="tx1"/>
                </a:solidFill>
              </a:rPr>
              <a:t>МБДОУ г. Мурманска № 76</a:t>
            </a:r>
          </a:p>
          <a:p>
            <a:pPr algn="r"/>
            <a:r>
              <a:rPr lang="ru-RU" dirty="0" smtClean="0">
                <a:solidFill>
                  <a:schemeClr val="tx1"/>
                </a:solidFill>
              </a:rPr>
              <a:t>Логинова Л. В.</a:t>
            </a: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0"/>
            <a:ext cx="2663167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699792" y="3429000"/>
            <a:ext cx="633670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/>
              <a:t>МАТЕМАТИКА В ДОУ</a:t>
            </a:r>
          </a:p>
          <a:p>
            <a:pPr algn="r"/>
            <a:r>
              <a:rPr lang="ru-RU" sz="3200" b="1" i="1" dirty="0" smtClean="0"/>
              <a:t>«Сделать серьезное занятие для ребенка занимательным – вот задача первоначального обучения»</a:t>
            </a:r>
            <a:r>
              <a:rPr lang="ru-RU" sz="3200" dirty="0" smtClean="0"/>
              <a:t> </a:t>
            </a:r>
          </a:p>
          <a:p>
            <a:pPr algn="r"/>
            <a:r>
              <a:rPr lang="ru-RU" sz="3200" dirty="0" smtClean="0"/>
              <a:t>К.Д. Ушинский.</a:t>
            </a:r>
            <a:endParaRPr lang="ru-RU" sz="3200" dirty="0"/>
          </a:p>
        </p:txBody>
      </p:sp>
      <p:sp>
        <p:nvSpPr>
          <p:cNvPr id="7" name="Вертикальный свиток 6"/>
          <p:cNvSpPr/>
          <p:nvPr/>
        </p:nvSpPr>
        <p:spPr>
          <a:xfrm>
            <a:off x="3214678" y="142852"/>
            <a:ext cx="5572164" cy="3281886"/>
          </a:xfrm>
          <a:prstGeom prst="verticalScroll">
            <a:avLst/>
          </a:prstGeom>
          <a:solidFill>
            <a:schemeClr val="bg1">
              <a:lumMod val="75000"/>
              <a:alpha val="61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3929058" y="714356"/>
            <a:ext cx="421484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/>
              <a:t>НОД по ФЭМП в соответствии с ФГОС ДО</a:t>
            </a:r>
            <a:endParaRPr lang="ru-RU" sz="4800" b="1" dirty="0"/>
          </a:p>
        </p:txBody>
      </p:sp>
    </p:spTree>
    <p:extLst>
      <p:ext uri="{BB962C8B-B14F-4D97-AF65-F5344CB8AC3E}">
        <p14:creationId xmlns:p14="http://schemas.microsoft.com/office/powerpoint/2010/main" xmlns="" val="1285731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475488"/>
            <a:ext cx="9144000" cy="590702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67744" y="1268760"/>
            <a:ext cx="1132357" cy="2916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20072" y="4184760"/>
            <a:ext cx="1149644" cy="16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78323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46945E-18 -4.9734E-6 C 0.01475 0.00139 0.00833 -0.00023 0.01944 0.00347 C 0.02135 0.00417 0.02482 0.00579 0.02482 0.00579 C 0.0309 0.01134 0.03732 0.0192 0.04427 0.02221 C 0.0493 0.02961 0.05816 0.03216 0.06545 0.03401 C 0.10972 0.03146 0.09323 0.03378 0.1151 0.03054 C 0.12135 0.031 0.1276 0.03077 0.13368 0.03169 C 0.14045 0.03262 0.146 0.03979 0.15225 0.04233 C 0.15399 0.0458 0.15989 0.05159 0.16284 0.05413 C 0.16441 0.05737 0.16597 0.05991 0.16823 0.06246 C 0.17048 0.07171 0.16701 0.06015 0.1717 0.06824 C 0.17413 0.07241 0.17274 0.07403 0.17691 0.07773 C 0.17725 0.07888 0.17743 0.08004 0.17795 0.0812 C 0.17847 0.08212 0.17934 0.08282 0.17968 0.08374 C 0.18524 0.09924 0.17829 0.08467 0.18316 0.09415 C 0.18437 0.0997 0.18715 0.10248 0.18941 0.1071 C 0.19149 0.11613 0.18836 0.10572 0.19288 0.11312 C 0.1934 0.11404 0.19323 0.11566 0.19375 0.11659 C 0.19427 0.11751 0.19496 0.11821 0.19566 0.1189 C 0.19687 0.12399 0.19739 0.12931 0.19826 0.1344 C 0.19861 0.14134 0.19861 0.14851 0.19913 0.15545 C 0.1993 0.15684 0.19913 0.15846 0.2 0.15915 C 0.20156 0.16054 0.20538 0.16146 0.20538 0.16146 C 0.20677 0.16262 0.20885 0.16493 0.21059 0.16493 C 0.21215 0.16493 0.2151 0.16378 0.2151 0.16378 L 0.20798 0.16146 " pathEditMode="relative" ptsTypes="ffffffffffffffffffffffffAA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/>
              <a:t>1 остановка</a:t>
            </a:r>
            <a:br>
              <a:rPr lang="ru-RU" sz="3200" b="1" dirty="0" smtClean="0"/>
            </a:br>
            <a:r>
              <a:rPr lang="ru-RU" sz="3200" b="1" dirty="0" smtClean="0"/>
              <a:t>Разминка  </a:t>
            </a:r>
            <a:endParaRPr lang="ru-RU" sz="3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just"/>
            <a:r>
              <a:rPr lang="ru-RU" u="sng" dirty="0" smtClean="0"/>
              <a:t>Познавательное развитие</a:t>
            </a:r>
            <a:r>
              <a:rPr lang="ru-RU" dirty="0" smtClean="0"/>
              <a:t> предполагает развитие интересов детей, любознательности и познавательной мотивации; формирование познавательных действий, становление сознания; развитие воображения и творческой активности; формирование первичных представлений о себе, других людях, объектах окружающего мира, о свойствах и отношениях объектов окружающего мира (форме, цвете, размере, материале, звучании, ритме, темпе, количестве, числе, части и целом, пространстве и времени, движении и покое, причинах и следствиях и др.)…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/>
              <a:t>Содержание психолого-педагогической работы по ФЭМП</a:t>
            </a:r>
            <a:endParaRPr lang="ru-RU" sz="3200" b="1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611560" y="1844824"/>
            <a:ext cx="2952328" cy="648072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ФОРМА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483768" y="2808923"/>
            <a:ext cx="3024336" cy="648072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ПРИКЛАДНОЕ ТВОРЧЕСТВО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11560" y="3645024"/>
            <a:ext cx="3096344" cy="648072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КОЛИЧЕСТВО И СЧЁТ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707904" y="4603978"/>
            <a:ext cx="3168352" cy="697230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ОРИЕНТИРОВКА ВО ВРЕМЕНИ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95536" y="5098723"/>
            <a:ext cx="3024336" cy="756084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ГРАММАТИЧЕСКИЙ СТРОЙ РЕЧИ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580112" y="1664804"/>
            <a:ext cx="2880320" cy="648072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ВЕЛИЧИНА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788024" y="3645024"/>
            <a:ext cx="2664296" cy="648072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ОРИЕНТИРОВКА В ПРОСТРАНСТВЕ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724128" y="5476765"/>
            <a:ext cx="2592288" cy="720080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ОБЩЕСТВЕННО-ПОЛЕЗНЫЙ ТРУД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60811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 smtClean="0"/>
              <a:t>Определите возрастную группу и раздел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sz="1400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000100" y="1643050"/>
            <a:ext cx="7429552" cy="4500594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ysClr val="windowText" lastClr="000000"/>
                </a:solidFill>
              </a:rPr>
              <a:t>Учить </a:t>
            </a:r>
            <a:r>
              <a:rPr lang="ru-RU" sz="3200" b="1" dirty="0" smtClean="0">
                <a:solidFill>
                  <a:sysClr val="windowText" lastClr="000000"/>
                </a:solidFill>
              </a:rPr>
              <a:t>составлять </a:t>
            </a:r>
            <a:r>
              <a:rPr lang="ru-RU" sz="3200" b="1" dirty="0" smtClean="0">
                <a:solidFill>
                  <a:sysClr val="windowText" lastClr="000000"/>
                </a:solidFill>
              </a:rPr>
              <a:t>группы из однородных предметов и выделять из них отдельные предметы</a:t>
            </a:r>
            <a:r>
              <a:rPr lang="ru-RU" sz="3200" b="1" dirty="0" smtClean="0">
                <a:solidFill>
                  <a:sysClr val="windowText" lastClr="000000"/>
                </a:solidFill>
              </a:rPr>
              <a:t>;</a:t>
            </a:r>
          </a:p>
          <a:p>
            <a:pPr algn="ctr"/>
            <a:r>
              <a:rPr lang="ru-RU" sz="3200" b="1" dirty="0" smtClean="0">
                <a:solidFill>
                  <a:sysClr val="windowText" lastClr="000000"/>
                </a:solidFill>
              </a:rPr>
              <a:t> </a:t>
            </a:r>
            <a:r>
              <a:rPr lang="ru-RU" sz="3200" b="1" dirty="0" smtClean="0">
                <a:solidFill>
                  <a:sysClr val="windowText" lastClr="000000"/>
                </a:solidFill>
              </a:rPr>
              <a:t>различать понятия </a:t>
            </a:r>
            <a:endParaRPr lang="ru-RU" sz="3200" b="1" dirty="0" smtClean="0">
              <a:solidFill>
                <a:sysClr val="windowText" lastClr="000000"/>
              </a:solidFill>
            </a:endParaRPr>
          </a:p>
          <a:p>
            <a:pPr algn="ctr"/>
            <a:r>
              <a:rPr lang="ru-RU" sz="3200" b="1" dirty="0" smtClean="0">
                <a:solidFill>
                  <a:sysClr val="windowText" lastClr="000000"/>
                </a:solidFill>
              </a:rPr>
              <a:t>«</a:t>
            </a:r>
            <a:r>
              <a:rPr lang="ru-RU" sz="3200" b="1" dirty="0" smtClean="0">
                <a:solidFill>
                  <a:sysClr val="windowText" lastClr="000000"/>
                </a:solidFill>
              </a:rPr>
              <a:t>много», «один», «по одному», </a:t>
            </a:r>
            <a:endParaRPr lang="ru-RU" sz="3200" b="1" dirty="0" smtClean="0">
              <a:solidFill>
                <a:sysClr val="windowText" lastClr="000000"/>
              </a:solidFill>
            </a:endParaRPr>
          </a:p>
          <a:p>
            <a:pPr algn="ctr"/>
            <a:r>
              <a:rPr lang="ru-RU" sz="3200" b="1" dirty="0" smtClean="0">
                <a:solidFill>
                  <a:sysClr val="windowText" lastClr="000000"/>
                </a:solidFill>
              </a:rPr>
              <a:t>«</a:t>
            </a:r>
            <a:r>
              <a:rPr lang="ru-RU" sz="3200" b="1" dirty="0" smtClean="0">
                <a:solidFill>
                  <a:sysClr val="windowText" lastClr="000000"/>
                </a:solidFill>
              </a:rPr>
              <a:t>ни одного</a:t>
            </a:r>
            <a:r>
              <a:rPr lang="ru-RU" sz="3200" b="1" dirty="0" smtClean="0">
                <a:solidFill>
                  <a:sysClr val="windowText" lastClr="000000"/>
                </a:solidFill>
              </a:rPr>
              <a:t>»</a:t>
            </a:r>
            <a:endParaRPr lang="ru-RU" sz="3200" b="1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 smtClean="0"/>
              <a:t>Определите возрастную группу и раздел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sz="1400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000100" y="1643050"/>
            <a:ext cx="7429552" cy="4500594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ysClr val="windowText" lastClr="000000"/>
                </a:solidFill>
              </a:rPr>
              <a:t>Познакомить с монетами достоинством 1, 5, 10 копеек, </a:t>
            </a:r>
            <a:endParaRPr lang="ru-RU" sz="3200" b="1" dirty="0" smtClean="0">
              <a:solidFill>
                <a:sysClr val="windowText" lastClr="000000"/>
              </a:solidFill>
            </a:endParaRPr>
          </a:p>
          <a:p>
            <a:pPr algn="ctr"/>
            <a:r>
              <a:rPr lang="ru-RU" sz="3200" b="1" dirty="0" smtClean="0">
                <a:solidFill>
                  <a:sysClr val="windowText" lastClr="000000"/>
                </a:solidFill>
              </a:rPr>
              <a:t>1</a:t>
            </a:r>
            <a:r>
              <a:rPr lang="ru-RU" sz="3200" b="1" dirty="0" smtClean="0">
                <a:solidFill>
                  <a:sysClr val="windowText" lastClr="000000"/>
                </a:solidFill>
              </a:rPr>
              <a:t>, 2, 5, 10 рублей </a:t>
            </a:r>
            <a:endParaRPr lang="ru-RU" sz="3200" b="1" dirty="0" smtClean="0">
              <a:solidFill>
                <a:sysClr val="windowText" lastClr="000000"/>
              </a:solidFill>
            </a:endParaRPr>
          </a:p>
          <a:p>
            <a:pPr algn="ctr"/>
            <a:r>
              <a:rPr lang="ru-RU" sz="3200" b="1" dirty="0" smtClean="0">
                <a:solidFill>
                  <a:sysClr val="windowText" lastClr="000000"/>
                </a:solidFill>
              </a:rPr>
              <a:t>(</a:t>
            </a:r>
            <a:r>
              <a:rPr lang="ru-RU" sz="3200" b="1" dirty="0" smtClean="0">
                <a:solidFill>
                  <a:sysClr val="windowText" lastClr="000000"/>
                </a:solidFill>
              </a:rPr>
              <a:t>различение, набор и размен монет) </a:t>
            </a:r>
            <a:endParaRPr lang="ru-RU" sz="3200" b="1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 smtClean="0"/>
              <a:t>Определите возрастную группу и раздел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sz="1400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000100" y="1643050"/>
            <a:ext cx="7429552" cy="4500594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ysClr val="windowText" lastClr="000000"/>
                </a:solidFill>
              </a:rPr>
              <a:t>Познакомить детей с новой геометрической фигурой – прямоугольником </a:t>
            </a:r>
            <a:endParaRPr lang="ru-RU" sz="3200" b="1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 smtClean="0"/>
              <a:t>Определите возрастную группу и раздел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sz="1400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000100" y="1643050"/>
            <a:ext cx="7429552" cy="4500594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ysClr val="windowText" lastClr="000000"/>
                </a:solidFill>
              </a:rPr>
              <a:t>Познакомить с </a:t>
            </a:r>
            <a:r>
              <a:rPr lang="ru-RU" sz="3200" b="1" dirty="0" smtClean="0">
                <a:solidFill>
                  <a:sysClr val="windowText" lastClr="000000"/>
                </a:solidFill>
              </a:rPr>
              <a:t>понятиями</a:t>
            </a:r>
          </a:p>
          <a:p>
            <a:pPr algn="ctr"/>
            <a:r>
              <a:rPr lang="ru-RU" sz="3200" b="1" dirty="0" smtClean="0">
                <a:solidFill>
                  <a:sysClr val="windowText" lastClr="000000"/>
                </a:solidFill>
              </a:rPr>
              <a:t> </a:t>
            </a:r>
            <a:r>
              <a:rPr lang="ru-RU" sz="3200" b="1" dirty="0" smtClean="0">
                <a:solidFill>
                  <a:sysClr val="windowText" lastClr="000000"/>
                </a:solidFill>
              </a:rPr>
              <a:t>один – много</a:t>
            </a:r>
            <a:endParaRPr lang="ru-RU" sz="3200" b="1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 smtClean="0"/>
              <a:t>Определите возрастную группу и раздел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sz="1400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000100" y="1643050"/>
            <a:ext cx="7429552" cy="4500594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ysClr val="windowText" lastClr="000000"/>
                </a:solidFill>
              </a:rPr>
              <a:t>Познакомить детей с овалом на основе сравнения его с кругом и прямоугольником</a:t>
            </a:r>
            <a:r>
              <a:rPr lang="ru-RU" sz="3200" dirty="0" smtClean="0"/>
              <a:t> </a:t>
            </a:r>
            <a:endParaRPr lang="ru-RU" sz="3200" b="1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 smtClean="0"/>
              <a:t>Определите возрастную группу и раздел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sz="1400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000100" y="1643050"/>
            <a:ext cx="7429552" cy="4500594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ysClr val="windowText" lastClr="000000"/>
                </a:solidFill>
              </a:rPr>
              <a:t>Учить уравнивать неравные группы двумя способами, добавляя к меньшей группе один (недостающий) предмет или убирая из большей группы один (лишний) предмет </a:t>
            </a:r>
            <a:endParaRPr lang="ru-RU" sz="3200" b="1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 smtClean="0"/>
              <a:t>Определите возрастную группу и раздел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sz="1400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000100" y="1643050"/>
            <a:ext cx="7429552" cy="4500594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ysClr val="windowText" lastClr="000000"/>
                </a:solidFill>
              </a:rPr>
              <a:t>Привлекать внимание детей к предметам контрастных размеров и их обозначению в речи </a:t>
            </a:r>
            <a:endParaRPr lang="ru-RU" sz="3200" b="1" dirty="0" smtClean="0">
              <a:solidFill>
                <a:sysClr val="windowText" lastClr="000000"/>
              </a:solidFill>
            </a:endParaRPr>
          </a:p>
          <a:p>
            <a:pPr algn="ctr"/>
            <a:r>
              <a:rPr lang="ru-RU" sz="3200" b="1" dirty="0" smtClean="0">
                <a:solidFill>
                  <a:sysClr val="windowText" lastClr="000000"/>
                </a:solidFill>
              </a:rPr>
              <a:t>(</a:t>
            </a:r>
            <a:r>
              <a:rPr lang="ru-RU" sz="3200" b="1" dirty="0" smtClean="0">
                <a:solidFill>
                  <a:sysClr val="windowText" lastClr="000000"/>
                </a:solidFill>
              </a:rPr>
              <a:t>большой – маленький) </a:t>
            </a:r>
            <a:endParaRPr lang="ru-RU" sz="3200" b="1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 smtClean="0"/>
              <a:t>Определите возрастную группу и раздел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sz="1400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000100" y="1643050"/>
            <a:ext cx="7429552" cy="4500594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ysClr val="windowText" lastClr="000000"/>
                </a:solidFill>
              </a:rPr>
              <a:t>Познакомить детей с геометрическими фигурами: круг, квадрат, треугольник. Учить обследовать форму этих фигур, используя зрение и осязание </a:t>
            </a:r>
            <a:endParaRPr lang="ru-RU" sz="3200" b="1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 smtClean="0"/>
              <a:t>Определите возрастную группу и раздел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sz="1400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000100" y="1643050"/>
            <a:ext cx="7429552" cy="4500594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ysClr val="windowText" lastClr="000000"/>
                </a:solidFill>
              </a:rPr>
              <a:t>Учить определять время по </a:t>
            </a:r>
            <a:r>
              <a:rPr lang="ru-RU" sz="3200" b="1" dirty="0" smtClean="0">
                <a:solidFill>
                  <a:sysClr val="windowText" lastClr="000000"/>
                </a:solidFill>
              </a:rPr>
              <a:t>часам</a:t>
            </a:r>
          </a:p>
          <a:p>
            <a:pPr algn="ctr"/>
            <a:r>
              <a:rPr lang="ru-RU" sz="3200" b="1" dirty="0" smtClean="0">
                <a:solidFill>
                  <a:sysClr val="windowText" lastClr="000000"/>
                </a:solidFill>
              </a:rPr>
              <a:t> </a:t>
            </a:r>
            <a:r>
              <a:rPr lang="ru-RU" sz="3200" b="1" dirty="0" smtClean="0">
                <a:solidFill>
                  <a:sysClr val="windowText" lastClr="000000"/>
                </a:solidFill>
              </a:rPr>
              <a:t>с точностью до 1 часа </a:t>
            </a:r>
            <a:endParaRPr lang="ru-RU" sz="3200" b="1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504" y="0"/>
            <a:ext cx="2663167" cy="6858000"/>
          </a:xfrm>
          <a:prstGeom prst="rect">
            <a:avLst/>
          </a:prstGeom>
        </p:spPr>
      </p:pic>
      <p:sp>
        <p:nvSpPr>
          <p:cNvPr id="3" name="Овал 2"/>
          <p:cNvSpPr/>
          <p:nvPr/>
        </p:nvSpPr>
        <p:spPr>
          <a:xfrm>
            <a:off x="5868144" y="548680"/>
            <a:ext cx="360040" cy="5256584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3419872" y="5445224"/>
            <a:ext cx="5256584" cy="1224136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КОМПЕТЕНТНОСТЬ ПЕДАГОГА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6" name="Скругленная прямоугольная выноска 5"/>
          <p:cNvSpPr/>
          <p:nvPr/>
        </p:nvSpPr>
        <p:spPr>
          <a:xfrm>
            <a:off x="2627784" y="260648"/>
            <a:ext cx="2952328" cy="936104"/>
          </a:xfrm>
          <a:prstGeom prst="wedgeRoundRectCallout">
            <a:avLst>
              <a:gd name="adj1" fmla="val -63865"/>
              <a:gd name="adj2" fmla="val -1468"/>
              <a:gd name="adj3" fmla="val 16667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МОДЕЛЬ УСПЕШНОГО ЗАНЯТИЯ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24003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692696"/>
            <a:ext cx="9144000" cy="590702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67744" y="1268760"/>
            <a:ext cx="1132357" cy="2916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20072" y="4184760"/>
            <a:ext cx="1149644" cy="1692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39552" y="188640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/>
              <a:t>2 </a:t>
            </a:r>
            <a:r>
              <a:rPr lang="ru-RU" sz="2800" b="1" dirty="0" smtClean="0"/>
              <a:t>ОСТАНОВКА - ПРОФЕССИОНАЛЬНАЯ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xmlns="" val="992010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46945E-18 -4.9734E-6 C 0.01475 0.00139 0.00833 -0.00023 0.01944 0.00347 C 0.02135 0.00417 0.02482 0.00579 0.02482 0.00579 C 0.0309 0.01134 0.03732 0.0192 0.04427 0.02221 C 0.0493 0.02961 0.05816 0.03216 0.06545 0.03401 C 0.10972 0.03146 0.09323 0.03378 0.1151 0.03054 C 0.12135 0.031 0.1276 0.03077 0.13368 0.03169 C 0.14045 0.03262 0.146 0.03979 0.15225 0.04233 C 0.15399 0.0458 0.15989 0.05159 0.16284 0.05413 C 0.16441 0.05737 0.16597 0.05991 0.16823 0.06246 C 0.17048 0.07171 0.16701 0.06015 0.1717 0.06824 C 0.17413 0.07241 0.17274 0.07403 0.17691 0.07773 C 0.17725 0.07888 0.17743 0.08004 0.17795 0.0812 C 0.17847 0.08212 0.17934 0.08282 0.17968 0.08374 C 0.18524 0.09924 0.17829 0.08467 0.18316 0.09415 C 0.18437 0.0997 0.18715 0.10248 0.18941 0.1071 C 0.19149 0.11613 0.18836 0.10572 0.19288 0.11312 C 0.1934 0.11404 0.19323 0.11566 0.19375 0.11659 C 0.19427 0.11751 0.19496 0.11821 0.19566 0.1189 C 0.19687 0.12399 0.19739 0.12931 0.19826 0.1344 C 0.19861 0.14134 0.19861 0.14851 0.19913 0.15545 C 0.1993 0.15684 0.19913 0.15846 0.2 0.15915 C 0.20156 0.16054 0.20538 0.16146 0.20538 0.16146 C 0.20677 0.16262 0.20885 0.16493 0.21059 0.16493 C 0.21215 0.16493 0.2151 0.16378 0.2151 0.16378 L 0.20798 0.16146 " pathEditMode="relative" ptsTypes="ffffffffffffffffffffffffAA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/>
              <a:t>Программные задачи ФЭМП</a:t>
            </a:r>
            <a:endParaRPr lang="ru-RU" sz="3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ОБРАЗОВАТЕЛЬНЫЕ</a:t>
            </a:r>
          </a:p>
          <a:p>
            <a:r>
              <a:rPr lang="ru-RU" dirty="0" smtClean="0"/>
              <a:t>РАЗВИВАЮЩИЕ</a:t>
            </a:r>
          </a:p>
          <a:p>
            <a:r>
              <a:rPr lang="ru-RU" dirty="0" smtClean="0"/>
              <a:t>ВОСПИТАТЕЛЬНЫЕ</a:t>
            </a:r>
          </a:p>
          <a:p>
            <a:r>
              <a:rPr lang="ru-RU" dirty="0" smtClean="0"/>
              <a:t>РЕЧЕВЫЕ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504" y="0"/>
            <a:ext cx="2663167" cy="6858000"/>
          </a:xfrm>
          <a:prstGeom prst="rect">
            <a:avLst/>
          </a:prstGeom>
        </p:spPr>
      </p:pic>
      <p:sp>
        <p:nvSpPr>
          <p:cNvPr id="3" name="Овал 2"/>
          <p:cNvSpPr/>
          <p:nvPr/>
        </p:nvSpPr>
        <p:spPr>
          <a:xfrm>
            <a:off x="5868144" y="548680"/>
            <a:ext cx="360040" cy="5256584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3419872" y="5445224"/>
            <a:ext cx="5256584" cy="1224136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prstClr val="black"/>
                </a:solidFill>
              </a:rPr>
              <a:t>КОМПЕТЕНТНОСТЬ ПЕДАГОГА</a:t>
            </a:r>
            <a:endParaRPr lang="ru-RU" sz="2400" b="1" dirty="0">
              <a:solidFill>
                <a:prstClr val="black"/>
              </a:solidFill>
            </a:endParaRPr>
          </a:p>
        </p:txBody>
      </p:sp>
      <p:sp>
        <p:nvSpPr>
          <p:cNvPr id="6" name="Скругленная прямоугольная выноска 5"/>
          <p:cNvSpPr/>
          <p:nvPr/>
        </p:nvSpPr>
        <p:spPr>
          <a:xfrm>
            <a:off x="2627784" y="260648"/>
            <a:ext cx="2952328" cy="936104"/>
          </a:xfrm>
          <a:prstGeom prst="wedgeRoundRectCallout">
            <a:avLst>
              <a:gd name="adj1" fmla="val -63865"/>
              <a:gd name="adj2" fmla="val -1468"/>
              <a:gd name="adj3" fmla="val 16667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prstClr val="black"/>
                </a:solidFill>
              </a:rPr>
              <a:t>МОДЕЛЬ УСПЕШНОГО ЗАНЯТИЯ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3689902" y="4365104"/>
            <a:ext cx="4716524" cy="108012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ГОТОВНОСТЬ ПЕДАГОГА К ЗАНЯТИЮ</a:t>
            </a:r>
            <a:endParaRPr lang="ru-RU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92199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МЕТОДЫ ОБУЧЕНИЯ МАТЕМАТИКЕ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ИГРОВЫЕ МЕТОДЫ</a:t>
            </a:r>
          </a:p>
          <a:p>
            <a:r>
              <a:rPr lang="ru-RU" dirty="0" smtClean="0"/>
              <a:t>СЛОВЕСНЫЙ МЕТОД</a:t>
            </a:r>
          </a:p>
          <a:p>
            <a:r>
              <a:rPr lang="ru-RU" dirty="0" smtClean="0"/>
              <a:t>ПРАКТИЧЕСКИЕ МЕТОДЫ</a:t>
            </a:r>
          </a:p>
          <a:p>
            <a:r>
              <a:rPr lang="ru-RU" dirty="0" smtClean="0"/>
              <a:t>НАГЛЯДНЫЕ МЕТОДЫ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885536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504" y="0"/>
            <a:ext cx="2663167" cy="6858000"/>
          </a:xfrm>
          <a:prstGeom prst="rect">
            <a:avLst/>
          </a:prstGeom>
        </p:spPr>
      </p:pic>
      <p:sp>
        <p:nvSpPr>
          <p:cNvPr id="3" name="Овал 2"/>
          <p:cNvSpPr/>
          <p:nvPr/>
        </p:nvSpPr>
        <p:spPr>
          <a:xfrm>
            <a:off x="5868144" y="548680"/>
            <a:ext cx="360040" cy="5256584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3419872" y="5445224"/>
            <a:ext cx="5256584" cy="1224136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prstClr val="black"/>
                </a:solidFill>
              </a:rPr>
              <a:t>КОМПЕТЕНТНОСТЬ ПЕДАГОГА</a:t>
            </a:r>
            <a:endParaRPr lang="ru-RU" sz="2400" b="1" dirty="0">
              <a:solidFill>
                <a:prstClr val="black"/>
              </a:solidFill>
            </a:endParaRPr>
          </a:p>
        </p:txBody>
      </p:sp>
      <p:sp>
        <p:nvSpPr>
          <p:cNvPr id="6" name="Скругленная прямоугольная выноска 5"/>
          <p:cNvSpPr/>
          <p:nvPr/>
        </p:nvSpPr>
        <p:spPr>
          <a:xfrm>
            <a:off x="2627784" y="260648"/>
            <a:ext cx="2952328" cy="936104"/>
          </a:xfrm>
          <a:prstGeom prst="wedgeRoundRectCallout">
            <a:avLst>
              <a:gd name="adj1" fmla="val -63865"/>
              <a:gd name="adj2" fmla="val -1468"/>
              <a:gd name="adj3" fmla="val 16667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prstClr val="black"/>
                </a:solidFill>
              </a:rPr>
              <a:t>МОДЕЛЬ УСПЕШНОГО ЗАНЯТИЯ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3689902" y="4365104"/>
            <a:ext cx="4716524" cy="108012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prstClr val="black"/>
                </a:solidFill>
              </a:rPr>
              <a:t>ГОТОВНОСТЬ ПЕДАГОГА К ЗАНЯТИЮ</a:t>
            </a:r>
            <a:endParaRPr lang="ru-RU" sz="2400" b="1" dirty="0">
              <a:solidFill>
                <a:prstClr val="black"/>
              </a:solidFill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4103948" y="3284984"/>
            <a:ext cx="3960440" cy="1073995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ВЫБОР ОПТИМАЛЬНЫХ МЕТОДОВ И ПРИЁМОВ</a:t>
            </a:r>
            <a:endParaRPr lang="ru-RU" sz="2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11362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52" y="1098000"/>
            <a:ext cx="2236777" cy="5760000"/>
          </a:xfrm>
          <a:prstGeom prst="rect">
            <a:avLst/>
          </a:prstGeom>
        </p:spPr>
      </p:pic>
      <p:sp>
        <p:nvSpPr>
          <p:cNvPr id="3" name="Овал 2"/>
          <p:cNvSpPr/>
          <p:nvPr/>
        </p:nvSpPr>
        <p:spPr>
          <a:xfrm>
            <a:off x="5868144" y="476672"/>
            <a:ext cx="360040" cy="5256584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3419872" y="5292838"/>
            <a:ext cx="5256584" cy="1376522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prstClr val="black"/>
                </a:solidFill>
              </a:rPr>
              <a:t>КОМПЕТЕНТНОСТЬ ПЕДАГОГА</a:t>
            </a:r>
            <a:endParaRPr lang="ru-RU" sz="2400" b="1" dirty="0">
              <a:solidFill>
                <a:prstClr val="black"/>
              </a:solidFill>
            </a:endParaRPr>
          </a:p>
        </p:txBody>
      </p:sp>
      <p:sp>
        <p:nvSpPr>
          <p:cNvPr id="6" name="Скругленная прямоугольная выноска 5"/>
          <p:cNvSpPr/>
          <p:nvPr/>
        </p:nvSpPr>
        <p:spPr>
          <a:xfrm>
            <a:off x="1475656" y="260648"/>
            <a:ext cx="2376264" cy="837352"/>
          </a:xfrm>
          <a:prstGeom prst="wedgeRoundRectCallout">
            <a:avLst>
              <a:gd name="adj1" fmla="val -54222"/>
              <a:gd name="adj2" fmla="val 72014"/>
              <a:gd name="adj3" fmla="val 16667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prstClr val="black"/>
                </a:solidFill>
              </a:rPr>
              <a:t>МОДЕЛЬ УСПЕШНОГО ЗАНЯТИЯ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3653898" y="4077072"/>
            <a:ext cx="4716524" cy="1215766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prstClr val="black"/>
                </a:solidFill>
              </a:rPr>
              <a:t>ГОТОВНОСТЬ ПЕДАГОГА К ЗАНЯТИЮ</a:t>
            </a:r>
            <a:endParaRPr lang="ru-RU" sz="2400" b="1" dirty="0">
              <a:solidFill>
                <a:prstClr val="black"/>
              </a:solidFill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3995936" y="2823057"/>
            <a:ext cx="3960440" cy="1254015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prstClr val="black"/>
                </a:solidFill>
              </a:rPr>
              <a:t>ВЫБОР ОПТИМАЛЬНЫХ МЕТОДОВ И ПРИЁМОВ</a:t>
            </a:r>
            <a:endParaRPr lang="ru-RU" sz="2000" b="1" dirty="0">
              <a:solidFill>
                <a:prstClr val="black"/>
              </a:solidFill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4247964" y="1628800"/>
            <a:ext cx="3528392" cy="1182418"/>
          </a:xfrm>
          <a:prstGeom prst="ellipse">
            <a:avLst/>
          </a:prstGeom>
          <a:solidFill>
            <a:srgbClr val="E832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</a:rPr>
              <a:t>ПРАВИЛЬНЫЙ ПОДБОР ДЕМОНСТРАЦИОННОГО И РАЗДАТОЧНОГО МАТЕРИАЛА</a:t>
            </a:r>
            <a:endParaRPr lang="ru-RU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86495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52" y="1098000"/>
            <a:ext cx="2236777" cy="5760000"/>
          </a:xfrm>
          <a:prstGeom prst="rect">
            <a:avLst/>
          </a:prstGeom>
        </p:spPr>
      </p:pic>
      <p:sp>
        <p:nvSpPr>
          <p:cNvPr id="3" name="Овал 2"/>
          <p:cNvSpPr/>
          <p:nvPr/>
        </p:nvSpPr>
        <p:spPr>
          <a:xfrm>
            <a:off x="5868144" y="476672"/>
            <a:ext cx="360040" cy="5256584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3419872" y="5292838"/>
            <a:ext cx="5256584" cy="1376522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prstClr val="black"/>
                </a:solidFill>
              </a:rPr>
              <a:t>КОМПЕТЕНТНОСТЬ ПЕДАГОГА</a:t>
            </a:r>
            <a:endParaRPr lang="ru-RU" sz="2400" b="1" dirty="0">
              <a:solidFill>
                <a:prstClr val="black"/>
              </a:solidFill>
            </a:endParaRPr>
          </a:p>
        </p:txBody>
      </p:sp>
      <p:sp>
        <p:nvSpPr>
          <p:cNvPr id="6" name="Скругленная прямоугольная выноска 5"/>
          <p:cNvSpPr/>
          <p:nvPr/>
        </p:nvSpPr>
        <p:spPr>
          <a:xfrm>
            <a:off x="1475656" y="260648"/>
            <a:ext cx="2376264" cy="837352"/>
          </a:xfrm>
          <a:prstGeom prst="wedgeRoundRectCallout">
            <a:avLst>
              <a:gd name="adj1" fmla="val -54222"/>
              <a:gd name="adj2" fmla="val 72014"/>
              <a:gd name="adj3" fmla="val 16667"/>
            </a:avLst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prstClr val="black"/>
                </a:solidFill>
              </a:rPr>
              <a:t>МОДЕЛЬ УСПЕШНОГО ЗАНЯТИЯ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3653898" y="4077072"/>
            <a:ext cx="4716524" cy="1215766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prstClr val="black"/>
                </a:solidFill>
              </a:rPr>
              <a:t>ГОТОВНОСТЬ ПЕДАГОГА К ЗАНЯТИЮ</a:t>
            </a:r>
            <a:endParaRPr lang="ru-RU" sz="2400" b="1" dirty="0">
              <a:solidFill>
                <a:prstClr val="black"/>
              </a:solidFill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3995936" y="2823057"/>
            <a:ext cx="3960440" cy="1254015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prstClr val="black"/>
                </a:solidFill>
              </a:rPr>
              <a:t>ВЫБОР ОПТИМАЛЬНЫХ МЕТОДОВ И ПРИЁМОВ</a:t>
            </a:r>
            <a:endParaRPr lang="ru-RU" sz="2000" b="1" dirty="0">
              <a:solidFill>
                <a:prstClr val="black"/>
              </a:solidFill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4247964" y="1628800"/>
            <a:ext cx="3528392" cy="1182418"/>
          </a:xfrm>
          <a:prstGeom prst="ellipse">
            <a:avLst/>
          </a:prstGeom>
          <a:solidFill>
            <a:srgbClr val="E8322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prstClr val="black"/>
                </a:solidFill>
              </a:rPr>
              <a:t>ПРАВИЛЬНЫЙ ПОДБОР ДЕМОНСТРАЦИОННОГО И РАЗДАТОЧНОГО МАТЕРИАЛА</a:t>
            </a:r>
            <a:endParaRPr lang="ru-RU" sz="1600" b="1" dirty="0">
              <a:solidFill>
                <a:prstClr val="black"/>
              </a:solidFill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5022050" y="62226"/>
            <a:ext cx="1998222" cy="1566574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ГРАМОТНАЯ РЕЧЬ ПЕДАГОГА</a:t>
            </a:r>
            <a:endParaRPr lang="ru-RU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10359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692696"/>
            <a:ext cx="9144000" cy="590702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67744" y="1268760"/>
            <a:ext cx="1132357" cy="2916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20072" y="4184760"/>
            <a:ext cx="1149644" cy="1692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39552" y="188640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prstClr val="black"/>
                </a:solidFill>
              </a:rPr>
              <a:t>3 ОСТАНОВКА -</a:t>
            </a:r>
            <a:r>
              <a:rPr lang="en-US" sz="2800" b="1" dirty="0" smtClean="0">
                <a:solidFill>
                  <a:prstClr val="black"/>
                </a:solidFill>
              </a:rPr>
              <a:t> </a:t>
            </a:r>
            <a:r>
              <a:rPr lang="ru-RU" sz="2800" b="1" dirty="0" smtClean="0">
                <a:solidFill>
                  <a:prstClr val="black"/>
                </a:solidFill>
              </a:rPr>
              <a:t>ИНФОРМАЦИОННАЯ</a:t>
            </a:r>
            <a:endParaRPr lang="ru-RU" sz="28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99432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46945E-18 -4.9734E-6 C 0.01475 0.00139 0.00833 -0.00023 0.01944 0.00347 C 0.02135 0.00417 0.02482 0.00579 0.02482 0.00579 C 0.0309 0.01134 0.03732 0.0192 0.04427 0.02221 C 0.0493 0.02961 0.05816 0.03216 0.06545 0.03401 C 0.10972 0.03146 0.09323 0.03378 0.1151 0.03054 C 0.12135 0.031 0.1276 0.03077 0.13368 0.03169 C 0.14045 0.03262 0.146 0.03979 0.15225 0.04233 C 0.15399 0.0458 0.15989 0.05159 0.16284 0.05413 C 0.16441 0.05737 0.16597 0.05991 0.16823 0.06246 C 0.17048 0.07171 0.16701 0.06015 0.1717 0.06824 C 0.17413 0.07241 0.17274 0.07403 0.17691 0.07773 C 0.17725 0.07888 0.17743 0.08004 0.17795 0.0812 C 0.17847 0.08212 0.17934 0.08282 0.17968 0.08374 C 0.18524 0.09924 0.17829 0.08467 0.18316 0.09415 C 0.18437 0.0997 0.18715 0.10248 0.18941 0.1071 C 0.19149 0.11613 0.18836 0.10572 0.19288 0.11312 C 0.1934 0.11404 0.19323 0.11566 0.19375 0.11659 C 0.19427 0.11751 0.19496 0.11821 0.19566 0.1189 C 0.19687 0.12399 0.19739 0.12931 0.19826 0.1344 C 0.19861 0.14134 0.19861 0.14851 0.19913 0.15545 C 0.1993 0.15684 0.19913 0.15846 0.2 0.15915 C 0.20156 0.16054 0.20538 0.16146 0.20538 0.16146 C 0.20677 0.16262 0.20885 0.16493 0.21059 0.16493 C 0.21215 0.16493 0.2151 0.16378 0.2151 0.16378 L 0.20798 0.16146 " pathEditMode="relative" ptsTypes="ffffffffffffffffffffffffAA"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ФОРМЫ РАБОТЫ ПО ФЭМП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ru-RU" sz="2400" b="1" dirty="0" smtClean="0"/>
              <a:t>ТРАДИЦИОННЫЕ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400" dirty="0" smtClean="0"/>
              <a:t>Игровая деятельность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400" dirty="0" smtClean="0"/>
              <a:t>НОД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400" dirty="0" smtClean="0"/>
              <a:t>Организация РППС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400" dirty="0" smtClean="0"/>
              <a:t>Досуги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400" dirty="0" smtClean="0"/>
              <a:t>Совместная деятельность в режимных моментах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400" dirty="0" smtClean="0"/>
              <a:t>Самостоятельная деятельность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400" dirty="0" smtClean="0"/>
              <a:t>Сенсорные праздники на основе народного календаря</a:t>
            </a:r>
            <a:endParaRPr lang="ru-RU" sz="24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r>
              <a:rPr lang="ru-RU" sz="2600" b="1" dirty="0" smtClean="0"/>
              <a:t>НЕТРАДИЦИОННЫЕ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600" dirty="0" smtClean="0"/>
              <a:t>Занятия-соревнования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600" dirty="0" smtClean="0"/>
              <a:t>Математические викторины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600" dirty="0" smtClean="0"/>
              <a:t>Театрализованные занятия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600" dirty="0" smtClean="0"/>
              <a:t>Занятия сюжетно-ролевые игры</a:t>
            </a:r>
          </a:p>
        </p:txBody>
      </p:sp>
    </p:spTree>
    <p:extLst>
      <p:ext uri="{BB962C8B-B14F-4D97-AF65-F5344CB8AC3E}">
        <p14:creationId xmlns:p14="http://schemas.microsoft.com/office/powerpoint/2010/main" xmlns="" val="1859840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4 остановка</a:t>
            </a:r>
            <a:br>
              <a:rPr lang="ru-RU" sz="3200" dirty="0" smtClean="0"/>
            </a:br>
            <a:r>
              <a:rPr lang="ru-RU" sz="3200" dirty="0" smtClean="0"/>
              <a:t>Аналитическая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dirty="0" smtClean="0"/>
              <a:t>Итоги тематической проверки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99666" y="2204864"/>
            <a:ext cx="5443568" cy="4500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00192" y="2564904"/>
            <a:ext cx="1649617" cy="424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27584" y="2060848"/>
            <a:ext cx="74888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solidFill>
                  <a:srgbClr val="FF0000"/>
                </a:solidFill>
              </a:rPr>
              <a:t>СПАСИБО ЗА ВНИМАНИЕ!</a:t>
            </a:r>
            <a:endParaRPr lang="ru-RU" sz="4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39118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1054</TotalTime>
  <Words>423</Words>
  <Application>Microsoft Office PowerPoint</Application>
  <PresentationFormat>Экран (4:3)</PresentationFormat>
  <Paragraphs>95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Тема Office</vt:lpstr>
      <vt:lpstr>Современные формы организации работы по ФЭМП  с учётом ФГОС ДО</vt:lpstr>
      <vt:lpstr>Слайд 2</vt:lpstr>
      <vt:lpstr>Слайд 3</vt:lpstr>
      <vt:lpstr>1 остановка Разминка  </vt:lpstr>
      <vt:lpstr>Содержание психолого-педагогической работы по ФЭМП</vt:lpstr>
      <vt:lpstr>Определите возрастную группу и раздел</vt:lpstr>
      <vt:lpstr>Определите возрастную группу и раздел</vt:lpstr>
      <vt:lpstr>Определите возрастную группу и раздел</vt:lpstr>
      <vt:lpstr>Определите возрастную группу и раздел</vt:lpstr>
      <vt:lpstr>Определите возрастную группу и раздел</vt:lpstr>
      <vt:lpstr>Определите возрастную группу и раздел</vt:lpstr>
      <vt:lpstr>Определите возрастную группу и раздел</vt:lpstr>
      <vt:lpstr>Определите возрастную группу и раздел</vt:lpstr>
      <vt:lpstr>Определите возрастную группу и раздел</vt:lpstr>
      <vt:lpstr>Слайд 15</vt:lpstr>
      <vt:lpstr>Слайд 16</vt:lpstr>
      <vt:lpstr>Программные задачи ФЭМП</vt:lpstr>
      <vt:lpstr>Слайд 18</vt:lpstr>
      <vt:lpstr>МЕТОДЫ ОБУЧЕНИЯ МАТЕМАТИКЕ</vt:lpstr>
      <vt:lpstr>Слайд 20</vt:lpstr>
      <vt:lpstr>Слайд 21</vt:lpstr>
      <vt:lpstr>Слайд 22</vt:lpstr>
      <vt:lpstr>Слайд 23</vt:lpstr>
      <vt:lpstr>ФОРМЫ РАБОТЫ ПО ФЭМП</vt:lpstr>
      <vt:lpstr>4 остановка Аналитическая</vt:lpstr>
      <vt:lpstr>Слайд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Современные формы организации работы по ФЭМП  с учётом ФГОС ДО</dc:title>
  <dc:creator>ДОУ 76</dc:creator>
  <cp:lastModifiedBy>ДОУ 76</cp:lastModifiedBy>
  <cp:revision>94</cp:revision>
  <dcterms:created xsi:type="dcterms:W3CDTF">2020-02-25T12:58:44Z</dcterms:created>
  <dcterms:modified xsi:type="dcterms:W3CDTF">2020-02-28T13:37:20Z</dcterms:modified>
</cp:coreProperties>
</file>