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0"/>
  </p:notesMasterIdLst>
  <p:sldIdLst>
    <p:sldId id="256" r:id="rId2"/>
    <p:sldId id="301" r:id="rId3"/>
    <p:sldId id="298" r:id="rId4"/>
    <p:sldId id="299" r:id="rId5"/>
    <p:sldId id="283" r:id="rId6"/>
    <p:sldId id="284" r:id="rId7"/>
    <p:sldId id="285" r:id="rId8"/>
    <p:sldId id="286" r:id="rId9"/>
    <p:sldId id="287" r:id="rId10"/>
    <p:sldId id="288" r:id="rId11"/>
    <p:sldId id="292" r:id="rId12"/>
    <p:sldId id="290" r:id="rId13"/>
    <p:sldId id="293" r:id="rId14"/>
    <p:sldId id="294" r:id="rId15"/>
    <p:sldId id="295" r:id="rId16"/>
    <p:sldId id="296" r:id="rId17"/>
    <p:sldId id="297" r:id="rId18"/>
    <p:sldId id="272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1E5E7EF5-A90E-4EB2-B5EE-C224879F3F01}">
          <p14:sldIdLst>
            <p14:sldId id="256"/>
            <p14:sldId id="301"/>
            <p14:sldId id="298"/>
            <p14:sldId id="299"/>
            <p14:sldId id="283"/>
            <p14:sldId id="284"/>
            <p14:sldId id="285"/>
            <p14:sldId id="286"/>
            <p14:sldId id="287"/>
            <p14:sldId id="288"/>
            <p14:sldId id="292"/>
            <p14:sldId id="290"/>
            <p14:sldId id="293"/>
            <p14:sldId id="294"/>
            <p14:sldId id="295"/>
            <p14:sldId id="296"/>
            <p14:sldId id="297"/>
            <p14:sldId id="27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66"/>
    <a:srgbClr val="00FF00"/>
    <a:srgbClr val="FFFF00"/>
    <a:srgbClr val="DA2A37"/>
    <a:srgbClr val="6600FF"/>
    <a:srgbClr val="008000"/>
    <a:srgbClr val="33CC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69B3499-8B70-48CB-8C49-5206526A9C54}" type="datetimeFigureOut">
              <a:rPr lang="ru-RU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E1B10A9-B087-44A4-971F-623F5E6FAB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F632B-386A-4848-8E02-62205BEBF27B}" type="datetime1">
              <a:rPr lang="ru-RU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82113-DCD7-4F21-907F-5BF115C9CB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2CA04-5590-4DB9-9EC5-EE8B952BE414}" type="datetime1">
              <a:rPr lang="ru-RU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AA7E1-0C30-4B09-982D-4822826F46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44546-FA76-4B56-A314-B743D98B8B9B}" type="datetime1">
              <a:rPr lang="ru-RU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613F3-3CA8-4A32-90CB-D0B8297831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2CF2B-BE90-44C8-9F66-E8EA97874BF7}" type="datetime1">
              <a:rPr lang="ru-RU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D17C8-F15A-43B9-AF43-5B1494E8E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4CB0A-33AA-4F80-9950-1EDAB8C57DB5}" type="datetime1">
              <a:rPr lang="ru-RU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7A001-9900-4F55-82BA-78657E57A4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2C1C6-8957-4F2A-8279-C6331ECAD43B}" type="datetime1">
              <a:rPr lang="ru-RU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550C8-BBEF-48BA-9440-0219BA00F4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B3909-6C21-4F83-B438-053C9B483B7E}" type="datetime1">
              <a:rPr lang="ru-RU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95CDE-937E-4D72-81DF-DDDA8F2A89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16EB6-5C1D-4B77-9FC4-80A7BB193F7F}" type="datetime1">
              <a:rPr lang="ru-RU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DD6DA-A63E-461F-836E-3B80121DF3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7BD1F-9D8F-4296-9291-B1499D15EA88}" type="datetime1">
              <a:rPr lang="ru-RU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B4A53-9271-4701-8814-32D4C93190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92DD0-EBB2-4226-80A4-2DD97AF104BC}" type="datetime1">
              <a:rPr lang="ru-RU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88EBE-BA16-401E-82B2-6AFAF29F50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0D9B2-155F-48CE-92FE-C43C3190F303}" type="datetime1">
              <a:rPr lang="ru-RU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65EE6-644B-4DBA-91E8-59C1966B99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FA58DA-ECA1-4652-85DD-70C5C36C9F0C}" type="datetime1">
              <a:rPr lang="ru-RU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5548BCB-EA0F-46C9-8ACE-10A29A3435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emf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3.emf"/><Relationship Id="rId7" Type="http://schemas.openxmlformats.org/officeDocument/2006/relationships/image" Target="../media/image27.png"/><Relationship Id="rId12" Type="http://schemas.openxmlformats.org/officeDocument/2006/relationships/image" Target="../media/image31.e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emf"/><Relationship Id="rId11" Type="http://schemas.openxmlformats.org/officeDocument/2006/relationships/image" Target="../media/image21.png"/><Relationship Id="rId5" Type="http://schemas.openxmlformats.org/officeDocument/2006/relationships/image" Target="../media/image25.emf"/><Relationship Id="rId10" Type="http://schemas.openxmlformats.org/officeDocument/2006/relationships/image" Target="../media/image30.emf"/><Relationship Id="rId4" Type="http://schemas.openxmlformats.org/officeDocument/2006/relationships/image" Target="../media/image24.emf"/><Relationship Id="rId9" Type="http://schemas.openxmlformats.org/officeDocument/2006/relationships/image" Target="../media/image29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2.png"/><Relationship Id="rId7" Type="http://schemas.openxmlformats.org/officeDocument/2006/relationships/image" Target="../media/image33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21.png"/><Relationship Id="rId10" Type="http://schemas.openxmlformats.org/officeDocument/2006/relationships/image" Target="../media/image36.png"/><Relationship Id="rId4" Type="http://schemas.openxmlformats.org/officeDocument/2006/relationships/image" Target="../media/image27.png"/><Relationship Id="rId9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7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g"/><Relationship Id="rId5" Type="http://schemas.openxmlformats.org/officeDocument/2006/relationships/image" Target="../media/image51.jpeg"/><Relationship Id="rId4" Type="http://schemas.openxmlformats.org/officeDocument/2006/relationships/image" Target="../media/image50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11" Type="http://schemas.openxmlformats.org/officeDocument/2006/relationships/image" Target="../media/image63.jpeg"/><Relationship Id="rId5" Type="http://schemas.openxmlformats.org/officeDocument/2006/relationships/image" Target="../media/image57.jpg"/><Relationship Id="rId10" Type="http://schemas.openxmlformats.org/officeDocument/2006/relationships/image" Target="../media/image62.jpeg"/><Relationship Id="rId4" Type="http://schemas.openxmlformats.org/officeDocument/2006/relationships/image" Target="../media/image56.jpeg"/><Relationship Id="rId9" Type="http://schemas.openxmlformats.org/officeDocument/2006/relationships/image" Target="../media/image6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6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g"/><Relationship Id="rId3" Type="http://schemas.openxmlformats.org/officeDocument/2006/relationships/image" Target="../media/image68.jpeg"/><Relationship Id="rId7" Type="http://schemas.openxmlformats.org/officeDocument/2006/relationships/image" Target="../media/image72.jpg"/><Relationship Id="rId12" Type="http://schemas.openxmlformats.org/officeDocument/2006/relationships/image" Target="../media/image77.jpeg"/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11" Type="http://schemas.openxmlformats.org/officeDocument/2006/relationships/image" Target="../media/image76.jpeg"/><Relationship Id="rId5" Type="http://schemas.openxmlformats.org/officeDocument/2006/relationships/image" Target="../media/image70.jpeg"/><Relationship Id="rId10" Type="http://schemas.openxmlformats.org/officeDocument/2006/relationships/image" Target="../media/image75.jpeg"/><Relationship Id="rId4" Type="http://schemas.openxmlformats.org/officeDocument/2006/relationships/image" Target="../media/image69.jpeg"/><Relationship Id="rId9" Type="http://schemas.openxmlformats.org/officeDocument/2006/relationships/image" Target="../media/image74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116013" y="3286125"/>
            <a:ext cx="6956425" cy="45719"/>
          </a:xfrm>
        </p:spPr>
        <p:txBody>
          <a:bodyPr/>
          <a:lstStyle/>
          <a:p>
            <a:pPr eaLnBrk="1" hangingPunct="1"/>
            <a:r>
              <a:rPr lang="ru-RU" sz="66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6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600" b="1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600" b="1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6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частями речи.</a:t>
            </a:r>
            <a:br>
              <a:rPr lang="ru-RU" sz="66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600" b="1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6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  <a:b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учитель начальных классов </a:t>
            </a:r>
            <a:b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МОУ « Школа № 2 города  Дебальцево»</a:t>
            </a:r>
            <a:b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Бессчастная Зоя Николаевна.</a:t>
            </a:r>
            <a:b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405313" y="477838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4429125" y="1143000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714750" y="1143000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714750" y="428625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524375" y="785813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571875" y="785813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071938" y="1285875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071938" y="357188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3882004" y="608056"/>
            <a:ext cx="785818" cy="78581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690688" y="835025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714500" y="1500188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000125" y="1500188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000125" y="785813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785938" y="1143000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857250" y="1143000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357313" y="1643063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357313" y="642938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167360" y="965246"/>
            <a:ext cx="785818" cy="78581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8405813" y="1406525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8429625" y="2071688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7715250" y="2071688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7715250" y="1357313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8501063" y="1714500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7572375" y="1714500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8072438" y="2214563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8072438" y="1214438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7858148" y="1571612"/>
            <a:ext cx="785818" cy="785818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Овал 30"/>
          <p:cNvSpPr/>
          <p:nvPr/>
        </p:nvSpPr>
        <p:spPr>
          <a:xfrm rot="2585452">
            <a:off x="6340475" y="1196975"/>
            <a:ext cx="169863" cy="4603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6357938" y="1357313"/>
            <a:ext cx="46037" cy="2476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Овал 32"/>
          <p:cNvSpPr/>
          <p:nvPr/>
        </p:nvSpPr>
        <p:spPr>
          <a:xfrm rot="19933222">
            <a:off x="6692900" y="1198563"/>
            <a:ext cx="46038" cy="3302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Овал 33"/>
          <p:cNvSpPr/>
          <p:nvPr/>
        </p:nvSpPr>
        <p:spPr>
          <a:xfrm rot="19221648" flipH="1">
            <a:off x="5402263" y="1706563"/>
            <a:ext cx="455612" cy="8731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Овал 34"/>
          <p:cNvSpPr/>
          <p:nvPr/>
        </p:nvSpPr>
        <p:spPr>
          <a:xfrm rot="2352785" flipH="1">
            <a:off x="5319713" y="1398588"/>
            <a:ext cx="454025" cy="6191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5786438" y="1571625"/>
            <a:ext cx="285750" cy="7143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5715000" y="1785938"/>
            <a:ext cx="71438" cy="28575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5715000" y="1285875"/>
            <a:ext cx="71438" cy="28575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5286375" y="1571625"/>
            <a:ext cx="285750" cy="7143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Овал 39"/>
          <p:cNvSpPr/>
          <p:nvPr/>
        </p:nvSpPr>
        <p:spPr>
          <a:xfrm rot="2585452">
            <a:off x="2957513" y="485775"/>
            <a:ext cx="169862" cy="444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2974975" y="646113"/>
            <a:ext cx="46038" cy="24606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Овал 41"/>
          <p:cNvSpPr/>
          <p:nvPr/>
        </p:nvSpPr>
        <p:spPr>
          <a:xfrm rot="19933222">
            <a:off x="3311525" y="485775"/>
            <a:ext cx="44450" cy="33178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 rot="2585452">
            <a:off x="206375" y="1766888"/>
            <a:ext cx="169863" cy="4445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223838" y="1927225"/>
            <a:ext cx="46037" cy="24606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Овал 44"/>
          <p:cNvSpPr/>
          <p:nvPr/>
        </p:nvSpPr>
        <p:spPr>
          <a:xfrm rot="19933222">
            <a:off x="560388" y="1766888"/>
            <a:ext cx="44450" cy="33178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 rot="2585452">
            <a:off x="8670925" y="1338263"/>
            <a:ext cx="169863" cy="444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8929688" y="1071563"/>
            <a:ext cx="46037" cy="24606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Овал 47"/>
          <p:cNvSpPr/>
          <p:nvPr/>
        </p:nvSpPr>
        <p:spPr>
          <a:xfrm rot="19933222">
            <a:off x="9023350" y="1338263"/>
            <a:ext cx="46038" cy="33178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Овал 48"/>
          <p:cNvSpPr/>
          <p:nvPr/>
        </p:nvSpPr>
        <p:spPr>
          <a:xfrm rot="2585452">
            <a:off x="2992438" y="1838325"/>
            <a:ext cx="169862" cy="444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3009900" y="1998663"/>
            <a:ext cx="46038" cy="24606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Овал 50"/>
          <p:cNvSpPr/>
          <p:nvPr/>
        </p:nvSpPr>
        <p:spPr>
          <a:xfrm rot="19933222">
            <a:off x="3346450" y="1838325"/>
            <a:ext cx="44450" cy="3317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Овал 51"/>
          <p:cNvSpPr/>
          <p:nvPr/>
        </p:nvSpPr>
        <p:spPr>
          <a:xfrm rot="19221648" flipH="1">
            <a:off x="7980363" y="873125"/>
            <a:ext cx="455612" cy="873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Овал 52"/>
          <p:cNvSpPr/>
          <p:nvPr/>
        </p:nvSpPr>
        <p:spPr>
          <a:xfrm rot="2352785" flipH="1">
            <a:off x="7897813" y="565150"/>
            <a:ext cx="454025" cy="619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8364538" y="738188"/>
            <a:ext cx="285750" cy="714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8293100" y="952500"/>
            <a:ext cx="71438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8293100" y="452438"/>
            <a:ext cx="71438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7864475" y="738188"/>
            <a:ext cx="285750" cy="714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" name="Овал 57"/>
          <p:cNvSpPr/>
          <p:nvPr/>
        </p:nvSpPr>
        <p:spPr>
          <a:xfrm rot="19221648" flipH="1">
            <a:off x="115888" y="658813"/>
            <a:ext cx="455612" cy="8731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Овал 58"/>
          <p:cNvSpPr/>
          <p:nvPr/>
        </p:nvSpPr>
        <p:spPr>
          <a:xfrm rot="2352785" flipH="1">
            <a:off x="33338" y="350838"/>
            <a:ext cx="454025" cy="6191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500063" y="523875"/>
            <a:ext cx="285750" cy="7143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428625" y="738188"/>
            <a:ext cx="71438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428625" y="238125"/>
            <a:ext cx="71438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0" y="523875"/>
            <a:ext cx="285750" cy="7143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4" name="Овал 63"/>
          <p:cNvSpPr/>
          <p:nvPr/>
        </p:nvSpPr>
        <p:spPr>
          <a:xfrm rot="19221648" flipH="1">
            <a:off x="2479675" y="1587500"/>
            <a:ext cx="455613" cy="873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5" name="Овал 64"/>
          <p:cNvSpPr/>
          <p:nvPr/>
        </p:nvSpPr>
        <p:spPr>
          <a:xfrm rot="2352785" flipH="1">
            <a:off x="2397125" y="1279525"/>
            <a:ext cx="454025" cy="619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2863850" y="1452563"/>
            <a:ext cx="285750" cy="714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2792413" y="1666875"/>
            <a:ext cx="71437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2792413" y="1166813"/>
            <a:ext cx="71437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2363788" y="1452563"/>
            <a:ext cx="285750" cy="714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" name="Овал 69"/>
          <p:cNvSpPr/>
          <p:nvPr/>
        </p:nvSpPr>
        <p:spPr>
          <a:xfrm rot="19221648" flipH="1">
            <a:off x="4979988" y="704850"/>
            <a:ext cx="455612" cy="87313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71" name="Овал 70"/>
          <p:cNvSpPr/>
          <p:nvPr/>
        </p:nvSpPr>
        <p:spPr>
          <a:xfrm rot="3744122" flipH="1">
            <a:off x="4965700" y="381001"/>
            <a:ext cx="454025" cy="635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72" name="Овал 71"/>
          <p:cNvSpPr/>
          <p:nvPr/>
        </p:nvSpPr>
        <p:spPr>
          <a:xfrm>
            <a:off x="5364163" y="569913"/>
            <a:ext cx="285750" cy="7143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73" name="Овал 72"/>
          <p:cNvSpPr/>
          <p:nvPr/>
        </p:nvSpPr>
        <p:spPr>
          <a:xfrm>
            <a:off x="5292725" y="784225"/>
            <a:ext cx="71438" cy="28575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5292725" y="284163"/>
            <a:ext cx="71438" cy="28575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75" name="Овал 74"/>
          <p:cNvSpPr/>
          <p:nvPr/>
        </p:nvSpPr>
        <p:spPr>
          <a:xfrm rot="1391337">
            <a:off x="4932363" y="554038"/>
            <a:ext cx="285750" cy="7143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76" name="Овал 75"/>
          <p:cNvSpPr/>
          <p:nvPr/>
        </p:nvSpPr>
        <p:spPr>
          <a:xfrm>
            <a:off x="6619875" y="477838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6643688" y="1143000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8" name="Овал 77"/>
          <p:cNvSpPr/>
          <p:nvPr/>
        </p:nvSpPr>
        <p:spPr>
          <a:xfrm>
            <a:off x="5929313" y="1143000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9" name="Овал 78"/>
          <p:cNvSpPr/>
          <p:nvPr/>
        </p:nvSpPr>
        <p:spPr>
          <a:xfrm>
            <a:off x="5929313" y="428625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0" name="Овал 79"/>
          <p:cNvSpPr/>
          <p:nvPr/>
        </p:nvSpPr>
        <p:spPr>
          <a:xfrm>
            <a:off x="6715125" y="785813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1" name="Овал 80"/>
          <p:cNvSpPr/>
          <p:nvPr/>
        </p:nvSpPr>
        <p:spPr>
          <a:xfrm>
            <a:off x="5786438" y="785813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2" name="Овал 81"/>
          <p:cNvSpPr/>
          <p:nvPr/>
        </p:nvSpPr>
        <p:spPr>
          <a:xfrm>
            <a:off x="6286500" y="1285875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3" name="Овал 82"/>
          <p:cNvSpPr/>
          <p:nvPr/>
        </p:nvSpPr>
        <p:spPr>
          <a:xfrm>
            <a:off x="6286500" y="285750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4" name="Овал 83"/>
          <p:cNvSpPr/>
          <p:nvPr/>
        </p:nvSpPr>
        <p:spPr>
          <a:xfrm>
            <a:off x="6072145" y="642918"/>
            <a:ext cx="785818" cy="785818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5" name="Овал 84"/>
          <p:cNvSpPr/>
          <p:nvPr/>
        </p:nvSpPr>
        <p:spPr>
          <a:xfrm>
            <a:off x="7143750" y="1500188"/>
            <a:ext cx="46038" cy="2476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6" name="Овал 85"/>
          <p:cNvSpPr/>
          <p:nvPr/>
        </p:nvSpPr>
        <p:spPr>
          <a:xfrm>
            <a:off x="833438" y="2192338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7" name="Овал 86"/>
          <p:cNvSpPr/>
          <p:nvPr/>
        </p:nvSpPr>
        <p:spPr>
          <a:xfrm>
            <a:off x="857250" y="2857500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8" name="Овал 87"/>
          <p:cNvSpPr/>
          <p:nvPr/>
        </p:nvSpPr>
        <p:spPr>
          <a:xfrm>
            <a:off x="142875" y="2857500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9" name="Овал 88"/>
          <p:cNvSpPr/>
          <p:nvPr/>
        </p:nvSpPr>
        <p:spPr>
          <a:xfrm>
            <a:off x="142875" y="2143125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0" name="Овал 89"/>
          <p:cNvSpPr/>
          <p:nvPr/>
        </p:nvSpPr>
        <p:spPr>
          <a:xfrm>
            <a:off x="928688" y="2500313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1" name="Овал 90"/>
          <p:cNvSpPr/>
          <p:nvPr/>
        </p:nvSpPr>
        <p:spPr>
          <a:xfrm>
            <a:off x="0" y="2500313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2" name="Овал 91"/>
          <p:cNvSpPr/>
          <p:nvPr/>
        </p:nvSpPr>
        <p:spPr>
          <a:xfrm>
            <a:off x="500063" y="3000375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3" name="Овал 92"/>
          <p:cNvSpPr/>
          <p:nvPr/>
        </p:nvSpPr>
        <p:spPr>
          <a:xfrm>
            <a:off x="500063" y="2000250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5" name="Овал 94"/>
          <p:cNvSpPr/>
          <p:nvPr/>
        </p:nvSpPr>
        <p:spPr>
          <a:xfrm>
            <a:off x="1116013" y="2141538"/>
            <a:ext cx="46037" cy="24606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6" name="Овал 95"/>
          <p:cNvSpPr/>
          <p:nvPr/>
        </p:nvSpPr>
        <p:spPr>
          <a:xfrm rot="19221648" flipH="1">
            <a:off x="1479550" y="2516188"/>
            <a:ext cx="455613" cy="8731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7" name="Овал 96"/>
          <p:cNvSpPr/>
          <p:nvPr/>
        </p:nvSpPr>
        <p:spPr>
          <a:xfrm rot="2352785" flipH="1">
            <a:off x="1397000" y="2208213"/>
            <a:ext cx="454025" cy="6191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8" name="Овал 97"/>
          <p:cNvSpPr/>
          <p:nvPr/>
        </p:nvSpPr>
        <p:spPr>
          <a:xfrm>
            <a:off x="1863725" y="2381250"/>
            <a:ext cx="285750" cy="7143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9" name="Овал 98"/>
          <p:cNvSpPr/>
          <p:nvPr/>
        </p:nvSpPr>
        <p:spPr>
          <a:xfrm>
            <a:off x="1792288" y="2595563"/>
            <a:ext cx="71437" cy="28575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0" name="Овал 99"/>
          <p:cNvSpPr/>
          <p:nvPr/>
        </p:nvSpPr>
        <p:spPr>
          <a:xfrm>
            <a:off x="1792288" y="2095500"/>
            <a:ext cx="71437" cy="28575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1" name="Овал 100"/>
          <p:cNvSpPr/>
          <p:nvPr/>
        </p:nvSpPr>
        <p:spPr>
          <a:xfrm>
            <a:off x="1363663" y="2381250"/>
            <a:ext cx="285750" cy="7143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" name="Овал 101"/>
          <p:cNvSpPr/>
          <p:nvPr/>
        </p:nvSpPr>
        <p:spPr>
          <a:xfrm rot="19221648" flipH="1">
            <a:off x="7051675" y="2587625"/>
            <a:ext cx="455613" cy="87313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3" name="Овал 102"/>
          <p:cNvSpPr/>
          <p:nvPr/>
        </p:nvSpPr>
        <p:spPr>
          <a:xfrm rot="2352785" flipH="1">
            <a:off x="6969125" y="2279650"/>
            <a:ext cx="454025" cy="61913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4" name="Овал 103"/>
          <p:cNvSpPr/>
          <p:nvPr/>
        </p:nvSpPr>
        <p:spPr>
          <a:xfrm>
            <a:off x="7435850" y="2452688"/>
            <a:ext cx="285750" cy="71437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5" name="Овал 104"/>
          <p:cNvSpPr/>
          <p:nvPr/>
        </p:nvSpPr>
        <p:spPr>
          <a:xfrm>
            <a:off x="7364413" y="2667000"/>
            <a:ext cx="71437" cy="285750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6" name="Овал 105"/>
          <p:cNvSpPr/>
          <p:nvPr/>
        </p:nvSpPr>
        <p:spPr>
          <a:xfrm>
            <a:off x="7364413" y="2166938"/>
            <a:ext cx="71437" cy="285750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7" name="Овал 106"/>
          <p:cNvSpPr/>
          <p:nvPr/>
        </p:nvSpPr>
        <p:spPr>
          <a:xfrm>
            <a:off x="6935788" y="2452688"/>
            <a:ext cx="285750" cy="71437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8" name="Овал 107"/>
          <p:cNvSpPr/>
          <p:nvPr/>
        </p:nvSpPr>
        <p:spPr>
          <a:xfrm rot="18305469">
            <a:off x="5200650" y="2386013"/>
            <a:ext cx="169863" cy="4603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9" name="Овал 108"/>
          <p:cNvSpPr/>
          <p:nvPr/>
        </p:nvSpPr>
        <p:spPr>
          <a:xfrm rot="15720017">
            <a:off x="5217319" y="2545557"/>
            <a:ext cx="46037" cy="2476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0" name="Овал 109"/>
          <p:cNvSpPr/>
          <p:nvPr/>
        </p:nvSpPr>
        <p:spPr>
          <a:xfrm rot="14053239">
            <a:off x="5553075" y="2386013"/>
            <a:ext cx="46037" cy="3317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1" name="Овал 110"/>
          <p:cNvSpPr/>
          <p:nvPr/>
        </p:nvSpPr>
        <p:spPr>
          <a:xfrm rot="13341665" flipH="1">
            <a:off x="4687888" y="2135188"/>
            <a:ext cx="455612" cy="8731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" name="Овал 111"/>
          <p:cNvSpPr/>
          <p:nvPr/>
        </p:nvSpPr>
        <p:spPr>
          <a:xfrm rot="18072802" flipH="1">
            <a:off x="4604544" y="1828006"/>
            <a:ext cx="454025" cy="619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3" name="Овал 112"/>
          <p:cNvSpPr/>
          <p:nvPr/>
        </p:nvSpPr>
        <p:spPr>
          <a:xfrm rot="15720017">
            <a:off x="5072857" y="1999456"/>
            <a:ext cx="285750" cy="714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4" name="Овал 113"/>
          <p:cNvSpPr/>
          <p:nvPr/>
        </p:nvSpPr>
        <p:spPr>
          <a:xfrm rot="15720017">
            <a:off x="5001419" y="2213769"/>
            <a:ext cx="71438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5" name="Овал 114"/>
          <p:cNvSpPr/>
          <p:nvPr/>
        </p:nvSpPr>
        <p:spPr>
          <a:xfrm rot="15720017">
            <a:off x="5001419" y="1713707"/>
            <a:ext cx="71437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6" name="Овал 115"/>
          <p:cNvSpPr/>
          <p:nvPr/>
        </p:nvSpPr>
        <p:spPr>
          <a:xfrm rot="15720017">
            <a:off x="4572794" y="1999456"/>
            <a:ext cx="285750" cy="7143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7" name="Овал 116"/>
          <p:cNvSpPr/>
          <p:nvPr/>
        </p:nvSpPr>
        <p:spPr>
          <a:xfrm rot="2151103" flipH="1">
            <a:off x="1870075" y="704850"/>
            <a:ext cx="455613" cy="87313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8" name="Овал 117"/>
          <p:cNvSpPr/>
          <p:nvPr/>
        </p:nvSpPr>
        <p:spPr>
          <a:xfrm rot="6882240" flipH="1">
            <a:off x="2110581" y="545307"/>
            <a:ext cx="454025" cy="61912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9" name="Овал 118"/>
          <p:cNvSpPr/>
          <p:nvPr/>
        </p:nvSpPr>
        <p:spPr>
          <a:xfrm rot="4529455">
            <a:off x="2577307" y="718344"/>
            <a:ext cx="285750" cy="71437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0" name="Овал 119"/>
          <p:cNvSpPr/>
          <p:nvPr/>
        </p:nvSpPr>
        <p:spPr>
          <a:xfrm>
            <a:off x="2471738" y="671513"/>
            <a:ext cx="71437" cy="285750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1" name="Овал 120"/>
          <p:cNvSpPr/>
          <p:nvPr/>
        </p:nvSpPr>
        <p:spPr>
          <a:xfrm rot="4529455">
            <a:off x="2505869" y="432594"/>
            <a:ext cx="71438" cy="285750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2" name="Овал 121"/>
          <p:cNvSpPr/>
          <p:nvPr/>
        </p:nvSpPr>
        <p:spPr>
          <a:xfrm rot="4529455">
            <a:off x="2077244" y="718344"/>
            <a:ext cx="285750" cy="71438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3" name="Овал 122"/>
          <p:cNvSpPr/>
          <p:nvPr/>
        </p:nvSpPr>
        <p:spPr>
          <a:xfrm>
            <a:off x="2571736" y="428604"/>
            <a:ext cx="428628" cy="428628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4" name="Овал 123"/>
          <p:cNvSpPr/>
          <p:nvPr/>
        </p:nvSpPr>
        <p:spPr>
          <a:xfrm>
            <a:off x="5143451" y="1285860"/>
            <a:ext cx="428628" cy="428628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5" name="Овал 124"/>
          <p:cNvSpPr/>
          <p:nvPr/>
        </p:nvSpPr>
        <p:spPr>
          <a:xfrm>
            <a:off x="214282" y="1285860"/>
            <a:ext cx="428628" cy="428628"/>
          </a:xfrm>
          <a:prstGeom prst="ellipse">
            <a:avLst/>
          </a:prstGeom>
          <a:solidFill>
            <a:srgbClr val="55F13B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6" name="Овал 125"/>
          <p:cNvSpPr/>
          <p:nvPr/>
        </p:nvSpPr>
        <p:spPr>
          <a:xfrm>
            <a:off x="8572528" y="428604"/>
            <a:ext cx="428628" cy="428628"/>
          </a:xfrm>
          <a:prstGeom prst="ellipse">
            <a:avLst/>
          </a:prstGeom>
          <a:solidFill>
            <a:srgbClr val="55F13B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7" name="Овал 126"/>
          <p:cNvSpPr/>
          <p:nvPr/>
        </p:nvSpPr>
        <p:spPr>
          <a:xfrm>
            <a:off x="7215206" y="1071546"/>
            <a:ext cx="428628" cy="42862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8" name="Овал 127"/>
          <p:cNvSpPr/>
          <p:nvPr/>
        </p:nvSpPr>
        <p:spPr>
          <a:xfrm>
            <a:off x="3714744" y="1785926"/>
            <a:ext cx="428628" cy="428628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9" name="Прямоугольник 128"/>
          <p:cNvSpPr/>
          <p:nvPr/>
        </p:nvSpPr>
        <p:spPr>
          <a:xfrm rot="2149859">
            <a:off x="4643438" y="2000250"/>
            <a:ext cx="357187" cy="35718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 rot="17447951">
            <a:off x="6572250" y="1928813"/>
            <a:ext cx="357187" cy="357188"/>
          </a:xfrm>
          <a:prstGeom prst="rect">
            <a:avLst/>
          </a:prstGeom>
          <a:solidFill>
            <a:srgbClr val="ACFA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1" name="Прямоугольник 130"/>
          <p:cNvSpPr/>
          <p:nvPr/>
        </p:nvSpPr>
        <p:spPr>
          <a:xfrm rot="1817353">
            <a:off x="3214688" y="1357313"/>
            <a:ext cx="357187" cy="35718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 rot="1279228">
            <a:off x="928688" y="357188"/>
            <a:ext cx="357187" cy="357187"/>
          </a:xfrm>
          <a:prstGeom prst="rect">
            <a:avLst/>
          </a:prstGeom>
          <a:solidFill>
            <a:srgbClr val="ACFA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" name="Прямоугольник 132"/>
          <p:cNvSpPr/>
          <p:nvPr/>
        </p:nvSpPr>
        <p:spPr>
          <a:xfrm rot="19653907">
            <a:off x="3071813" y="2071688"/>
            <a:ext cx="357187" cy="3571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03" name="Text Box 157"/>
          <p:cNvSpPr txBox="1">
            <a:spLocks noChangeArrowheads="1"/>
          </p:cNvSpPr>
          <p:nvPr/>
        </p:nvSpPr>
        <p:spPr bwMode="auto">
          <a:xfrm>
            <a:off x="2394321" y="5797550"/>
            <a:ext cx="4252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FF3399"/>
                </a:solidFill>
              </a:rPr>
              <a:t>(</a:t>
            </a:r>
            <a:endParaRPr lang="ru-RU" dirty="0">
              <a:solidFill>
                <a:srgbClr val="FF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 animBg="1"/>
      <p:bldP spid="130" grpId="0" animBg="1"/>
      <p:bldP spid="131" grpId="0" animBg="1"/>
      <p:bldP spid="132" grpId="0" animBg="1"/>
      <p:bldP spid="13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361718"/>
            <a:ext cx="938865" cy="85351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Эмоциональная минутка:</a:t>
            </a:r>
            <a:r>
              <a:rPr lang="ru-RU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4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дравствуйте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980728"/>
            <a:ext cx="4040188" cy="5145435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З   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д   -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р  -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а  -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  -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с  -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т  -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  -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у  -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й  -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т  –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е   -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923928" y="1556792"/>
            <a:ext cx="5040559" cy="4569371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Скажем </a:t>
            </a:r>
            <a:r>
              <a:rPr lang="ru-RU" dirty="0"/>
              <a:t>"Здравствуйте!" друг другу.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Нам </a:t>
            </a:r>
            <a:r>
              <a:rPr lang="ru-RU" dirty="0"/>
              <a:t>здороваться ни лень: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Всем </a:t>
            </a:r>
            <a:r>
              <a:rPr lang="ru-RU" dirty="0"/>
              <a:t>"Привет!" и "Добрый день!"; Если каждый улыбнётся –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Утро </a:t>
            </a:r>
            <a:r>
              <a:rPr lang="ru-RU" dirty="0"/>
              <a:t>доброе начнётся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– ДОБРОЕ УТРО</a:t>
            </a:r>
            <a:r>
              <a:rPr lang="ru-RU" dirty="0" smtClean="0"/>
              <a:t>!</a:t>
            </a:r>
          </a:p>
          <a:p>
            <a:pPr>
              <a:buFontTx/>
              <a:buChar char="-"/>
            </a:pPr>
            <a:r>
              <a:rPr lang="ru-RU" dirty="0" smtClean="0"/>
              <a:t>ДОБРЫЙ ДЕНЬ!</a:t>
            </a:r>
          </a:p>
          <a:p>
            <a:pPr>
              <a:buFontTx/>
              <a:buChar char="-"/>
            </a:pP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E4CB0A-33AA-4F80-9950-1EDAB8C57DB5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D7A001-9900-4F55-82BA-78657E57A4C2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1"/>
          <a:stretch/>
        </p:blipFill>
        <p:spPr>
          <a:xfrm>
            <a:off x="6732240" y="3933056"/>
            <a:ext cx="2047494" cy="1931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479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Орфоэпическая минутка 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87589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лу</a:t>
            </a:r>
            <a:r>
              <a:rPr lang="ru-RU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йке, на ром</a:t>
            </a:r>
            <a:r>
              <a:rPr lang="ru-RU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ru-RU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 лет</a:t>
            </a:r>
            <a:r>
              <a:rPr lang="ru-RU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 в цветной руб</a:t>
            </a:r>
            <a:r>
              <a:rPr lang="ru-RU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ке.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ru-RU" u="sng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у-</a:t>
            </a:r>
            <a:r>
              <a:rPr lang="ru-RU" u="sng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у-жу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жу-жу-жу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           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Говорим</a:t>
            </a:r>
            <a:r>
              <a:rPr lang="ru-RU" b="1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i="1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с ром</a:t>
            </a:r>
            <a:r>
              <a:rPr lang="ru-RU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 дру</a:t>
            </a:r>
            <a:r>
              <a:rPr lang="ru-RU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              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шепотом, 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медленно,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весело..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574450"/>
            <a:ext cx="1433712" cy="136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092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858217"/>
          </a:xfrm>
        </p:spPr>
        <p:txBody>
          <a:bodyPr/>
          <a:lstStyle/>
          <a:p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Минутка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чистописания:</a:t>
            </a:r>
            <a:b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прописать буку  Ж </a:t>
            </a:r>
            <a:r>
              <a:rPr lang="ru-RU" sz="28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по- образцу,</a:t>
            </a:r>
            <a:b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выписать слова с буквой Ж, ж.</a:t>
            </a:r>
            <a:endParaRPr lang="ru-RU" sz="2800" i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57" r="38250" b="56577"/>
          <a:stretch/>
        </p:blipFill>
        <p:spPr>
          <a:xfrm>
            <a:off x="0" y="2420887"/>
            <a:ext cx="5603541" cy="1368153"/>
          </a:xfr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00" b="35300"/>
          <a:stretch/>
        </p:blipFill>
        <p:spPr>
          <a:xfrm>
            <a:off x="0" y="3573016"/>
            <a:ext cx="9144000" cy="86409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4" t="18850" r="48424" b="60500"/>
          <a:stretch/>
        </p:blipFill>
        <p:spPr>
          <a:xfrm>
            <a:off x="5364089" y="2276872"/>
            <a:ext cx="3672408" cy="13681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63" y="1541423"/>
            <a:ext cx="1388576" cy="11828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1094011"/>
            <a:ext cx="1224137" cy="1164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5457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848" y="1844824"/>
            <a:ext cx="3173023" cy="3911946"/>
          </a:xfr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3012289"/>
            <a:ext cx="5942241" cy="860937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444208" y="3186782"/>
            <a:ext cx="21602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падает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868143" y="2051874"/>
            <a:ext cx="30159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>
                <a:latin typeface="Times New Roman" panose="02020603050405020304" pitchFamily="18" charset="0"/>
                <a:ea typeface="Calibri" panose="020F0502020204030204" pitchFamily="34" charset="0"/>
              </a:rPr>
              <a:t>солнышко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610" y="4163076"/>
            <a:ext cx="5851440" cy="82644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9569" y="879943"/>
            <a:ext cx="5657760" cy="79121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 flipH="1">
            <a:off x="5868144" y="4245148"/>
            <a:ext cx="28186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тёмный</a:t>
            </a:r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592" y="1841788"/>
            <a:ext cx="5623538" cy="829486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 flipH="1">
            <a:off x="6444208" y="1098193"/>
            <a:ext cx="21602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играет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283968" y="793323"/>
            <a:ext cx="25202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>
                <a:latin typeface="Times New Roman" panose="02020603050405020304" pitchFamily="18" charset="0"/>
                <a:ea typeface="Calibri" panose="020F0502020204030204" pitchFamily="34" charset="0"/>
              </a:rPr>
              <a:t>снег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371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196752"/>
            <a:ext cx="3145338" cy="3877814"/>
          </a:xfr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979145"/>
            <a:ext cx="4968551" cy="8120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763" y="1965873"/>
            <a:ext cx="6480610" cy="7254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9632" y="2999194"/>
            <a:ext cx="6281377" cy="85961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600" y="4076887"/>
            <a:ext cx="5846571" cy="82303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40580" y="655898"/>
            <a:ext cx="2420322" cy="128027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96358" y="1757112"/>
            <a:ext cx="3383573" cy="128027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05030" y="2611838"/>
            <a:ext cx="2444708" cy="128027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08507" y="3760274"/>
            <a:ext cx="2719052" cy="128027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51996" y="229969"/>
            <a:ext cx="1847248" cy="128027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31640" y="5156179"/>
            <a:ext cx="6341412" cy="1392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13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0389" y="358367"/>
            <a:ext cx="1601054" cy="1347895"/>
          </a:xfrm>
          <a:prstGeom prst="rect">
            <a:avLst/>
          </a:prstGeo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3720333"/>
            <a:ext cx="5942241" cy="86093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3" y="4753080"/>
            <a:ext cx="6067464" cy="87908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957" y="2013665"/>
            <a:ext cx="5942244" cy="48253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199" y="2741544"/>
            <a:ext cx="5942241" cy="86093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5865" y="341315"/>
            <a:ext cx="1579929" cy="128614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 rot="10800000" flipV="1">
            <a:off x="2987823" y="1759964"/>
            <a:ext cx="3815943" cy="988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(Какой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Какая?)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Какие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Какое?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1840" y="2748926"/>
            <a:ext cx="6086256" cy="88180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5854" y="3656440"/>
            <a:ext cx="6146863" cy="89058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47863" y="4735731"/>
            <a:ext cx="5544617" cy="860937"/>
          </a:xfrm>
          <a:prstGeom prst="rect">
            <a:avLst/>
          </a:prstGeom>
        </p:spPr>
      </p:pic>
      <p:pic>
        <p:nvPicPr>
          <p:cNvPr id="24" name="Рисунок 23"/>
          <p:cNvPicPr/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83"/>
          <a:stretch/>
        </p:blipFill>
        <p:spPr bwMode="auto">
          <a:xfrm>
            <a:off x="6553200" y="357459"/>
            <a:ext cx="1515745" cy="12007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5677076" y="1663646"/>
            <a:ext cx="3541020" cy="816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делают? </a:t>
            </a:r>
            <a:r>
              <a:rPr lang="ru-RU" sz="2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делает? Что </a:t>
            </a: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сделают? </a:t>
            </a:r>
            <a:r>
              <a:rPr lang="ru-RU" sz="2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</a:t>
            </a: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)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43456" y="2734147"/>
            <a:ext cx="4653279" cy="816891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 flipH="1">
            <a:off x="6399440" y="3609863"/>
            <a:ext cx="24930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>
                <a:latin typeface="Times New Roman" panose="02020603050405020304" pitchFamily="18" charset="0"/>
                <a:ea typeface="Calibri" panose="020F0502020204030204" pitchFamily="34" charset="0"/>
              </a:rPr>
              <a:t>падает, </a:t>
            </a:r>
            <a:endParaRPr lang="ru-RU" dirty="0"/>
          </a:p>
        </p:txBody>
      </p:sp>
      <p:sp>
        <p:nvSpPr>
          <p:cNvPr id="28" name="Прямоугольник 27"/>
          <p:cNvSpPr/>
          <p:nvPr/>
        </p:nvSpPr>
        <p:spPr>
          <a:xfrm flipH="1">
            <a:off x="6399440" y="4610918"/>
            <a:ext cx="2287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>
                <a:latin typeface="Times New Roman" panose="02020603050405020304" pitchFamily="18" charset="0"/>
                <a:ea typeface="Calibri" panose="020F0502020204030204" pitchFamily="34" charset="0"/>
              </a:rPr>
              <a:t>светит.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737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992279"/>
            <a:ext cx="1944216" cy="292879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9311"/>
          </a:xfrm>
        </p:spPr>
        <p:txBody>
          <a:bodyPr/>
          <a:lstStyle/>
          <a:p>
            <a:r>
              <a:rPr lang="ru-RU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 речи</a:t>
            </a:r>
            <a:endParaRPr lang="ru-RU" sz="6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4634273"/>
            <a:ext cx="1426588" cy="1201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4320" y="5013176"/>
            <a:ext cx="1475360" cy="1201016"/>
          </a:xfrm>
          <a:prstGeom prst="rect">
            <a:avLst/>
          </a:prstGeom>
        </p:spPr>
      </p:pic>
      <p:pic>
        <p:nvPicPr>
          <p:cNvPr id="9" name="Рисунок 8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83"/>
          <a:stretch/>
        </p:blipFill>
        <p:spPr bwMode="auto">
          <a:xfrm>
            <a:off x="6862127" y="4623597"/>
            <a:ext cx="1515745" cy="12007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39552" y="2888852"/>
            <a:ext cx="6318448" cy="1211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Имя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существительное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Двойная стрелка вверх/вниз 19"/>
          <p:cNvSpPr/>
          <p:nvPr/>
        </p:nvSpPr>
        <p:spPr>
          <a:xfrm>
            <a:off x="1115616" y="3717032"/>
            <a:ext cx="288032" cy="773177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3491880" y="3389656"/>
            <a:ext cx="336612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Имя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прилагательное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Двойная стрелка вверх/вниз 21"/>
          <p:cNvSpPr/>
          <p:nvPr/>
        </p:nvSpPr>
        <p:spPr>
          <a:xfrm>
            <a:off x="4463988" y="4272333"/>
            <a:ext cx="252028" cy="740843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6732240" y="3217965"/>
            <a:ext cx="1954560" cy="468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Глагол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 flipH="1">
            <a:off x="4270989" y="3218173"/>
            <a:ext cx="45719" cy="171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Двойная стрелка вверх/вниз 27"/>
          <p:cNvSpPr/>
          <p:nvPr/>
        </p:nvSpPr>
        <p:spPr>
          <a:xfrm>
            <a:off x="7515922" y="3717032"/>
            <a:ext cx="225999" cy="860032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691" y="1940719"/>
            <a:ext cx="432047" cy="432047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97124" y="1133949"/>
            <a:ext cx="422920" cy="43690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50914" y="1089100"/>
            <a:ext cx="448233" cy="448233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798" y="166978"/>
            <a:ext cx="452407" cy="452407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37156" y="1889793"/>
            <a:ext cx="441755" cy="456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70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Запомни правило</a:t>
            </a:r>
            <a:endParaRPr lang="ru-RU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86202"/>
            <a:ext cx="6032671" cy="4176465"/>
          </a:xfrm>
          <a:prstGeom prst="rect">
            <a:avLst/>
          </a:prstGeom>
        </p:spPr>
      </p:pic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6284190" y="1586202"/>
            <a:ext cx="2752305" cy="4363077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Прочитай!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Запомни !</a:t>
            </a:r>
          </a:p>
          <a:p>
            <a:pPr eaLnBrk="1" hangingPunct="1">
              <a:lnSpc>
                <a:spcPct val="107000"/>
              </a:lnSpc>
              <a:spcBef>
                <a:spcPct val="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Имя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07000"/>
              </a:lnSpc>
              <a:spcBef>
                <a:spcPct val="0"/>
              </a:spcBef>
              <a:spcAft>
                <a:spcPts val="0"/>
              </a:spcAft>
              <a:buNone/>
            </a:pP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существительное.</a:t>
            </a:r>
          </a:p>
          <a:p>
            <a:pPr eaLnBrk="1" hangingPunct="1">
              <a:lnSpc>
                <a:spcPct val="107000"/>
              </a:lnSpc>
              <a:spcBef>
                <a:spcPct val="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Имя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прилагательное.</a:t>
            </a:r>
          </a:p>
          <a:p>
            <a:pPr eaLnBrk="1" hangingPunct="1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Глагол.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07000"/>
              </a:lnSpc>
              <a:spcBef>
                <a:spcPct val="0"/>
              </a:spcBef>
              <a:spcAft>
                <a:spcPts val="0"/>
              </a:spcAft>
              <a:buNone/>
            </a:pP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05725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82" y="476672"/>
            <a:ext cx="1457021" cy="154761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8429" y="1124744"/>
            <a:ext cx="7152043" cy="292894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 задание из учебника.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Рассмотри рисунок. Определи  его тему. Назови по рисунку им суш., им прил., глаголы.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0" t="24651" r="7813" b="46198"/>
          <a:stretch/>
        </p:blipFill>
        <p:spPr>
          <a:xfrm>
            <a:off x="315074" y="2420888"/>
            <a:ext cx="8371726" cy="4300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34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32674"/>
            <a:ext cx="1428821" cy="176334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и ответь.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340768"/>
            <a:ext cx="7499176" cy="4785395"/>
          </a:xfrm>
        </p:spPr>
        <p:txBody>
          <a:bodyPr/>
          <a:lstStyle/>
          <a:p>
            <a:pPr lvl="0"/>
            <a:r>
              <a:rPr lang="ru-RU" sz="2800" dirty="0">
                <a:solidFill>
                  <a:prstClr val="black"/>
                </a:solidFill>
              </a:rPr>
              <a:t>Чтобы не ошибиться, какой частью речи является то или иное слово будем действовать по </a:t>
            </a:r>
            <a:r>
              <a:rPr lang="ru-RU" sz="2800" b="1" dirty="0">
                <a:solidFill>
                  <a:srgbClr val="00CC66"/>
                </a:solidFill>
              </a:rPr>
              <a:t>алгоритму</a:t>
            </a:r>
            <a:r>
              <a:rPr lang="ru-RU" sz="2800" dirty="0">
                <a:solidFill>
                  <a:srgbClr val="00CC66"/>
                </a:solidFill>
              </a:rPr>
              <a:t>:</a:t>
            </a:r>
          </a:p>
          <a:p>
            <a:pPr lvl="0"/>
            <a:r>
              <a:rPr lang="ru-RU" sz="2800" dirty="0">
                <a:solidFill>
                  <a:prstClr val="black"/>
                </a:solidFill>
              </a:rPr>
              <a:t>Задать слову вопрос</a:t>
            </a:r>
            <a:r>
              <a:rPr lang="ru-RU" sz="2800" dirty="0" smtClean="0">
                <a:solidFill>
                  <a:prstClr val="black"/>
                </a:solidFill>
              </a:rPr>
              <a:t>;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 smtClean="0">
                <a:solidFill>
                  <a:prstClr val="black"/>
                </a:solidFill>
              </a:rPr>
              <a:t>Определить </a:t>
            </a:r>
            <a:r>
              <a:rPr lang="ru-RU" sz="2800" dirty="0">
                <a:solidFill>
                  <a:prstClr val="black"/>
                </a:solidFill>
              </a:rPr>
              <a:t>значение слова;</a:t>
            </a:r>
          </a:p>
          <a:p>
            <a:pPr lvl="0"/>
            <a:r>
              <a:rPr lang="ru-RU" sz="2800" dirty="0" smtClean="0">
                <a:solidFill>
                  <a:prstClr val="black"/>
                </a:solidFill>
              </a:rPr>
              <a:t>Назвать часть речи, к которой относится это слово.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ечи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959" y="4812473"/>
            <a:ext cx="1256786" cy="112387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076243" y="5044826"/>
            <a:ext cx="111671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слово</a:t>
            </a:r>
            <a:endParaRPr lang="ru-RU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4947" y="4796298"/>
            <a:ext cx="1356221" cy="116414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 rot="10800000" flipV="1">
            <a:off x="3064921" y="4922332"/>
            <a:ext cx="11443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вопрос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9829" y="4786466"/>
            <a:ext cx="1251561" cy="1191288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 rot="10800000" flipV="1">
            <a:off x="4798369" y="4827393"/>
            <a:ext cx="1315207" cy="1118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значение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2240" y="4796298"/>
            <a:ext cx="1294108" cy="1140051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 flipH="1">
            <a:off x="6700051" y="5044826"/>
            <a:ext cx="12149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часть речи</a:t>
            </a:r>
            <a:endParaRPr lang="ru-RU" sz="16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75385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981"/>
          <a:stretch/>
        </p:blipFill>
        <p:spPr>
          <a:xfrm>
            <a:off x="7459738" y="687940"/>
            <a:ext cx="1698019" cy="20209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683" y="1627094"/>
            <a:ext cx="4916777" cy="482624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 слова на части речи.</a:t>
            </a:r>
            <a:endParaRPr lang="ru-RU"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358956"/>
            <a:ext cx="6012121" cy="4797710"/>
          </a:xfrm>
        </p:spPr>
        <p:txBody>
          <a:bodyPr/>
          <a:lstStyle/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смешные 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31069" y="4005064"/>
            <a:ext cx="1888270" cy="2303661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 rot="21135544">
            <a:off x="666547" y="2363766"/>
            <a:ext cx="17315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цирк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1395379">
            <a:off x="6103556" y="1459103"/>
            <a:ext cx="27446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</a:pP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веселый</a:t>
            </a:r>
            <a:endParaRPr lang="ru-RU" sz="24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11258678" flipV="1">
            <a:off x="5706282" y="3512185"/>
            <a:ext cx="16810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endParaRPr lang="ru-RU" sz="24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клоун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0352106">
            <a:off x="899592" y="3284983"/>
            <a:ext cx="2952329" cy="587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фокусы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10498528" flipV="1">
            <a:off x="6579201" y="3432494"/>
            <a:ext cx="16403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прыгает</a:t>
            </a:r>
            <a:endParaRPr lang="ru-RU" sz="2400" dirty="0"/>
          </a:p>
        </p:txBody>
      </p:sp>
      <p:sp>
        <p:nvSpPr>
          <p:cNvPr id="16" name="Прямоугольник 15"/>
          <p:cNvSpPr/>
          <p:nvPr/>
        </p:nvSpPr>
        <p:spPr>
          <a:xfrm rot="20575593" flipH="1">
            <a:off x="6919949" y="4548706"/>
            <a:ext cx="163630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играет 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 rot="21316882" flipH="1">
            <a:off x="1699265" y="5072693"/>
            <a:ext cx="2763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танцует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710084">
            <a:off x="4860033" y="5445225"/>
            <a:ext cx="2253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интересные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42789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Запомни!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русском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языке приняты </a:t>
            </a:r>
            <a:r>
              <a:rPr lang="ru-RU" i="1" u="sng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сокращения: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pic>
        <p:nvPicPr>
          <p:cNvPr id="6" name="Объект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373280"/>
            <a:ext cx="1128718" cy="14481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457200" y="2781131"/>
            <a:ext cx="2736304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Имя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существительное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10800000" flipV="1">
            <a:off x="3779912" y="2674948"/>
            <a:ext cx="2592286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Имя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прилагательное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6876256" y="2741474"/>
            <a:ext cx="1224136" cy="587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Глагол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1187624" y="3717032"/>
            <a:ext cx="411604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4427984" y="3717032"/>
            <a:ext cx="432048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7236296" y="3717032"/>
            <a:ext cx="452492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99592" y="4388821"/>
            <a:ext cx="11521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сущ</a:t>
            </a:r>
            <a:r>
              <a:rPr lang="ru-RU" sz="32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., </a:t>
            </a:r>
            <a:endParaRPr lang="ru-RU" sz="3200" b="1" i="1" dirty="0">
              <a:solidFill>
                <a:srgbClr val="0070C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211960" y="4335708"/>
            <a:ext cx="136815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прил</a:t>
            </a:r>
            <a:r>
              <a:rPr lang="ru-RU" sz="32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., </a:t>
            </a:r>
            <a:endParaRPr lang="ru-RU" sz="3200" b="1" i="1" dirty="0">
              <a:solidFill>
                <a:srgbClr val="0070C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164288" y="4335709"/>
            <a:ext cx="9361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</a:pPr>
            <a:r>
              <a:rPr lang="ru-RU" sz="32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гл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981"/>
          <a:stretch/>
        </p:blipFill>
        <p:spPr>
          <a:xfrm>
            <a:off x="7666024" y="373280"/>
            <a:ext cx="1300540" cy="15479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031532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Словарная работа.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Картинный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диктант.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0" r="5451" b="7090"/>
          <a:stretch/>
        </p:blipFill>
        <p:spPr>
          <a:xfrm>
            <a:off x="5940152" y="1647610"/>
            <a:ext cx="2097281" cy="25515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014" y="4481813"/>
            <a:ext cx="2202847" cy="219183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10" y="4599459"/>
            <a:ext cx="3168352" cy="19349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7" r="12814"/>
          <a:stretch/>
        </p:blipFill>
        <p:spPr>
          <a:xfrm>
            <a:off x="631037" y="1634083"/>
            <a:ext cx="1959763" cy="25650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01"/>
          <a:stretch/>
        </p:blipFill>
        <p:spPr>
          <a:xfrm>
            <a:off x="3059832" y="1817919"/>
            <a:ext cx="2495768" cy="208645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9" t="5901" r="29512" b="8000"/>
          <a:stretch/>
        </p:blipFill>
        <p:spPr>
          <a:xfrm>
            <a:off x="6660232" y="4385994"/>
            <a:ext cx="2026568" cy="23618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56009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из конверта.</a:t>
            </a:r>
            <a:b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 парах.</a:t>
            </a:r>
            <a:endParaRPr lang="ru-RU" b="1" i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3" t="54726" r="54772" b="5499"/>
          <a:stretch/>
        </p:blipFill>
        <p:spPr>
          <a:xfrm>
            <a:off x="457200" y="825013"/>
            <a:ext cx="1629358" cy="1163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3" t="15350" r="12201" b="15350"/>
          <a:stretch/>
        </p:blipFill>
        <p:spPr>
          <a:xfrm rot="1456495">
            <a:off x="7787187" y="450014"/>
            <a:ext cx="731199" cy="49751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5" r="8940"/>
          <a:stretch/>
        </p:blipFill>
        <p:spPr>
          <a:xfrm>
            <a:off x="731912" y="1988840"/>
            <a:ext cx="1584176" cy="19029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925" y="2076143"/>
            <a:ext cx="1728351" cy="17283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8" t="20601" r="24013" b="11150"/>
          <a:stretch/>
        </p:blipFill>
        <p:spPr>
          <a:xfrm>
            <a:off x="5091664" y="1988840"/>
            <a:ext cx="1844995" cy="18738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82" b="8156"/>
          <a:stretch/>
        </p:blipFill>
        <p:spPr>
          <a:xfrm>
            <a:off x="334207" y="4170033"/>
            <a:ext cx="2379585" cy="18044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452" y="1931594"/>
            <a:ext cx="1458894" cy="18944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88" b="8000"/>
          <a:stretch/>
        </p:blipFill>
        <p:spPr>
          <a:xfrm>
            <a:off x="2995126" y="4140958"/>
            <a:ext cx="1611876" cy="20034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326" y="4086492"/>
            <a:ext cx="1752765" cy="20460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1" b="25850"/>
          <a:stretch/>
        </p:blipFill>
        <p:spPr>
          <a:xfrm>
            <a:off x="6816477" y="4281989"/>
            <a:ext cx="2227632" cy="1692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44597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9" y="4273816"/>
            <a:ext cx="1094145" cy="13489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4" r="17114"/>
          <a:stretch/>
        </p:blipFill>
        <p:spPr>
          <a:xfrm>
            <a:off x="7920415" y="4671886"/>
            <a:ext cx="1093838" cy="141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8384" y="389633"/>
            <a:ext cx="877900" cy="7620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лишнее.</a:t>
            </a:r>
            <a:b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(самопроверка по образцу)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26" t="16541" b="23001"/>
          <a:stretch/>
        </p:blipFill>
        <p:spPr>
          <a:xfrm>
            <a:off x="232986" y="172075"/>
            <a:ext cx="1360314" cy="16727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2691259"/>
              </p:ext>
            </p:extLst>
          </p:nvPr>
        </p:nvGraphicFramePr>
        <p:xfrm>
          <a:off x="1331639" y="1698220"/>
          <a:ext cx="5400602" cy="3891018"/>
        </p:xfrm>
        <a:graphic>
          <a:graphicData uri="http://schemas.openxmlformats.org/drawingml/2006/table">
            <a:tbl>
              <a:tblPr firstRow="1" firstCol="1" bandRow="1"/>
              <a:tblGrid>
                <a:gridCol w="1977686">
                  <a:extLst>
                    <a:ext uri="{9D8B030D-6E8A-4147-A177-3AD203B41FA5}">
                      <a16:colId xmlns:a16="http://schemas.microsoft.com/office/drawing/2014/main" val="2355678130"/>
                    </a:ext>
                  </a:extLst>
                </a:gridCol>
                <a:gridCol w="1788522">
                  <a:extLst>
                    <a:ext uri="{9D8B030D-6E8A-4147-A177-3AD203B41FA5}">
                      <a16:colId xmlns:a16="http://schemas.microsoft.com/office/drawing/2014/main" val="2354604054"/>
                    </a:ext>
                  </a:extLst>
                </a:gridCol>
                <a:gridCol w="1634394">
                  <a:extLst>
                    <a:ext uri="{9D8B030D-6E8A-4147-A177-3AD203B41FA5}">
                      <a16:colId xmlns:a16="http://schemas.microsoft.com/office/drawing/2014/main" val="2059064499"/>
                    </a:ext>
                  </a:extLst>
                </a:gridCol>
              </a:tblGrid>
              <a:tr h="11323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Имя существительное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Имя прилагательное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Глагол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834456"/>
                  </a:ext>
                </a:extLst>
              </a:tr>
              <a:tr h="4597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сказка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добрый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выдумывать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9024078"/>
                  </a:ext>
                </a:extLst>
              </a:tr>
              <a:tr h="4597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чудо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волшебная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заколдует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4838698"/>
                  </a:ext>
                </a:extLst>
              </a:tr>
              <a:tr h="4597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золотая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сказочный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рассказываем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5390634"/>
                  </a:ext>
                </a:extLst>
              </a:tr>
              <a:tr h="4597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терем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летает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читать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8663707"/>
                  </a:ext>
                </a:extLst>
              </a:tr>
              <a:tr h="4597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белочка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вкусное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фея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0494121"/>
                  </a:ext>
                </a:extLst>
              </a:tr>
              <a:tr h="4597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орешек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интересная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мечтаем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7432553"/>
                  </a:ext>
                </a:extLst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 rot="10800000" flipV="1">
            <a:off x="6876256" y="-961020"/>
            <a:ext cx="213799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ru-RU" b="1" i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ru-RU" b="1" i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ru-RU" b="1" i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Оцените себя: 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ошибки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«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3»,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ошибка  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«4»,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ошибок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«5».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6895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Подведем итог.</a:t>
            </a:r>
            <a:endParaRPr lang="ru-RU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764704" y="3681326"/>
            <a:ext cx="648072" cy="2160239"/>
          </a:xfrm>
          <a:prstGeom prst="rect">
            <a:avLst/>
          </a:prstGeo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2CA04-5590-4DB9-9EC5-EE8B952BE414}" type="datetime1">
              <a:rPr lang="ru-RU" smtClean="0"/>
              <a:pPr>
                <a:defRPr/>
              </a:pPr>
              <a:t>19.08.2021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AA7E1-0C30-4B09-982D-4822826F4673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468" y="1441637"/>
            <a:ext cx="1816636" cy="22396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6" t="22700" r="7358" b="19551"/>
          <a:stretch/>
        </p:blipFill>
        <p:spPr>
          <a:xfrm>
            <a:off x="3811162" y="4877432"/>
            <a:ext cx="1586475" cy="147891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867002"/>
            <a:ext cx="1644774" cy="148934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877432"/>
            <a:ext cx="1584766" cy="150235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226083" y="5301208"/>
            <a:ext cx="12576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понял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новый   материал.</a:t>
            </a:r>
            <a:endParaRPr lang="ru-RU" b="1" dirty="0"/>
          </a:p>
        </p:txBody>
      </p:sp>
      <p:sp>
        <p:nvSpPr>
          <p:cNvPr id="13" name="Прямоугольник 12"/>
          <p:cNvSpPr/>
          <p:nvPr/>
        </p:nvSpPr>
        <p:spPr>
          <a:xfrm rot="10800000" flipV="1">
            <a:off x="3935337" y="5067908"/>
            <a:ext cx="14189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Нужно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повторить,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подучить</a:t>
            </a:r>
            <a:endParaRPr lang="ru-RU" b="1" i="1" dirty="0"/>
          </a:p>
        </p:txBody>
      </p:sp>
      <p:sp>
        <p:nvSpPr>
          <p:cNvPr id="14" name="Прямоугольник 13"/>
          <p:cNvSpPr/>
          <p:nvPr/>
        </p:nvSpPr>
        <p:spPr>
          <a:xfrm flipH="1">
            <a:off x="6325766" y="5090992"/>
            <a:ext cx="14145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Мне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сложно.</a:t>
            </a:r>
          </a:p>
          <a:p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понял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9" t="23137" r="20469" b="23137"/>
          <a:stretch/>
        </p:blipFill>
        <p:spPr>
          <a:xfrm rot="19280291">
            <a:off x="6748089" y="3850278"/>
            <a:ext cx="793625" cy="55553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r="12201" b="8000"/>
          <a:stretch/>
        </p:blipFill>
        <p:spPr>
          <a:xfrm rot="19262335">
            <a:off x="1673683" y="3800076"/>
            <a:ext cx="848951" cy="58113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23" t="2070" b="73965"/>
          <a:stretch/>
        </p:blipFill>
        <p:spPr>
          <a:xfrm rot="18734745">
            <a:off x="4278453" y="3863417"/>
            <a:ext cx="779911" cy="55736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0" t="51164" r="51164" b="11270"/>
          <a:stretch/>
        </p:blipFill>
        <p:spPr>
          <a:xfrm>
            <a:off x="3059832" y="1837382"/>
            <a:ext cx="299198" cy="29919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66" t="10767" r="50566" b="50565"/>
          <a:stretch/>
        </p:blipFill>
        <p:spPr>
          <a:xfrm flipH="1">
            <a:off x="3423861" y="1257562"/>
            <a:ext cx="320586" cy="32058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57" t="10716" r="14776" b="49495"/>
          <a:stretch/>
        </p:blipFill>
        <p:spPr>
          <a:xfrm>
            <a:off x="5775711" y="1792069"/>
            <a:ext cx="300819" cy="33842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57" t="10716" r="14776" b="49495"/>
          <a:stretch/>
        </p:blipFill>
        <p:spPr>
          <a:xfrm>
            <a:off x="5053513" y="1127704"/>
            <a:ext cx="300819" cy="338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3202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785813" y="3286125"/>
            <a:ext cx="7772400" cy="1871067"/>
          </a:xfrm>
        </p:spPr>
        <p:txBody>
          <a:bodyPr/>
          <a:lstStyle/>
          <a:p>
            <a:pPr eaLnBrk="1" hangingPunct="1"/>
            <a:r>
              <a:rPr lang="ru-RU" sz="6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Спасибо, за работу на уроке!</a:t>
            </a:r>
          </a:p>
        </p:txBody>
      </p:sp>
      <p:sp>
        <p:nvSpPr>
          <p:cNvPr id="4" name="Овал 3"/>
          <p:cNvSpPr/>
          <p:nvPr/>
        </p:nvSpPr>
        <p:spPr>
          <a:xfrm>
            <a:off x="4405313" y="477838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4429125" y="1143000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714750" y="1143000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714750" y="428625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524375" y="785813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571875" y="785813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071938" y="1285875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071938" y="357188"/>
            <a:ext cx="428625" cy="428625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3882004" y="608056"/>
            <a:ext cx="785818" cy="78581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</a:p>
        </p:txBody>
      </p:sp>
      <p:sp>
        <p:nvSpPr>
          <p:cNvPr id="13" name="Овал 12"/>
          <p:cNvSpPr/>
          <p:nvPr/>
        </p:nvSpPr>
        <p:spPr>
          <a:xfrm>
            <a:off x="1690688" y="835025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714500" y="1500188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000125" y="1500188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000125" y="785813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785938" y="1143000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857250" y="1143000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357313" y="1643063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357313" y="642938"/>
            <a:ext cx="428625" cy="4286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167360" y="965246"/>
            <a:ext cx="785818" cy="78581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</a:p>
        </p:txBody>
      </p:sp>
      <p:sp>
        <p:nvSpPr>
          <p:cNvPr id="22" name="Овал 21"/>
          <p:cNvSpPr/>
          <p:nvPr/>
        </p:nvSpPr>
        <p:spPr>
          <a:xfrm>
            <a:off x="8405813" y="1406525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8429625" y="2071688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7715250" y="2071688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7715250" y="1357313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8501063" y="1714500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7572375" y="1714500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8072438" y="2214563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8072438" y="1214438"/>
            <a:ext cx="428625" cy="428625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7858148" y="1571612"/>
            <a:ext cx="785818" cy="785818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</a:p>
        </p:txBody>
      </p:sp>
      <p:sp>
        <p:nvSpPr>
          <p:cNvPr id="31" name="Овал 30"/>
          <p:cNvSpPr/>
          <p:nvPr/>
        </p:nvSpPr>
        <p:spPr>
          <a:xfrm rot="2585452">
            <a:off x="6340475" y="1196975"/>
            <a:ext cx="169863" cy="4603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6357938" y="1357313"/>
            <a:ext cx="46037" cy="2476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Овал 32"/>
          <p:cNvSpPr/>
          <p:nvPr/>
        </p:nvSpPr>
        <p:spPr>
          <a:xfrm rot="19933222">
            <a:off x="6692900" y="1198563"/>
            <a:ext cx="46038" cy="3302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Овал 33"/>
          <p:cNvSpPr/>
          <p:nvPr/>
        </p:nvSpPr>
        <p:spPr>
          <a:xfrm rot="19221648" flipH="1">
            <a:off x="5402263" y="1706563"/>
            <a:ext cx="455612" cy="8731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Овал 34"/>
          <p:cNvSpPr/>
          <p:nvPr/>
        </p:nvSpPr>
        <p:spPr>
          <a:xfrm rot="2352785" flipH="1">
            <a:off x="5319713" y="1398588"/>
            <a:ext cx="454025" cy="6191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5786438" y="1571625"/>
            <a:ext cx="285750" cy="7143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5715000" y="1785938"/>
            <a:ext cx="71438" cy="28575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5715000" y="1285875"/>
            <a:ext cx="71438" cy="28575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5286375" y="1571625"/>
            <a:ext cx="285750" cy="7143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Овал 39"/>
          <p:cNvSpPr/>
          <p:nvPr/>
        </p:nvSpPr>
        <p:spPr>
          <a:xfrm rot="2585452">
            <a:off x="2957513" y="485775"/>
            <a:ext cx="169862" cy="444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2974975" y="646113"/>
            <a:ext cx="46038" cy="24606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Овал 41"/>
          <p:cNvSpPr/>
          <p:nvPr/>
        </p:nvSpPr>
        <p:spPr>
          <a:xfrm rot="19933222">
            <a:off x="3311525" y="485775"/>
            <a:ext cx="44450" cy="33178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 rot="2585452">
            <a:off x="206375" y="1766888"/>
            <a:ext cx="169863" cy="4445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223838" y="1927225"/>
            <a:ext cx="46037" cy="24606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Овал 44"/>
          <p:cNvSpPr/>
          <p:nvPr/>
        </p:nvSpPr>
        <p:spPr>
          <a:xfrm rot="19933222">
            <a:off x="560388" y="1766888"/>
            <a:ext cx="44450" cy="33178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 rot="2585452">
            <a:off x="8670925" y="1338263"/>
            <a:ext cx="169863" cy="444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8929688" y="1071563"/>
            <a:ext cx="46037" cy="24606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Овал 47"/>
          <p:cNvSpPr/>
          <p:nvPr/>
        </p:nvSpPr>
        <p:spPr>
          <a:xfrm rot="19933222">
            <a:off x="9023350" y="1338263"/>
            <a:ext cx="46038" cy="33178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Овал 48"/>
          <p:cNvSpPr/>
          <p:nvPr/>
        </p:nvSpPr>
        <p:spPr>
          <a:xfrm rot="2585452">
            <a:off x="2992438" y="1838325"/>
            <a:ext cx="169862" cy="444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3009900" y="1998663"/>
            <a:ext cx="46038" cy="24606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Овал 50"/>
          <p:cNvSpPr/>
          <p:nvPr/>
        </p:nvSpPr>
        <p:spPr>
          <a:xfrm rot="19933222">
            <a:off x="3346450" y="1838325"/>
            <a:ext cx="44450" cy="3317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Овал 51"/>
          <p:cNvSpPr/>
          <p:nvPr/>
        </p:nvSpPr>
        <p:spPr>
          <a:xfrm rot="19221648" flipH="1">
            <a:off x="7980363" y="873125"/>
            <a:ext cx="455612" cy="873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Овал 52"/>
          <p:cNvSpPr/>
          <p:nvPr/>
        </p:nvSpPr>
        <p:spPr>
          <a:xfrm rot="2352785" flipH="1">
            <a:off x="7897813" y="565150"/>
            <a:ext cx="454025" cy="619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8364538" y="738188"/>
            <a:ext cx="285750" cy="714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8293100" y="952500"/>
            <a:ext cx="71438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8293100" y="452438"/>
            <a:ext cx="71438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7864475" y="738188"/>
            <a:ext cx="285750" cy="714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" name="Овал 57"/>
          <p:cNvSpPr/>
          <p:nvPr/>
        </p:nvSpPr>
        <p:spPr>
          <a:xfrm rot="19221648" flipH="1">
            <a:off x="115888" y="658813"/>
            <a:ext cx="455612" cy="8731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Овал 58"/>
          <p:cNvSpPr/>
          <p:nvPr/>
        </p:nvSpPr>
        <p:spPr>
          <a:xfrm rot="2352785" flipH="1">
            <a:off x="33338" y="350838"/>
            <a:ext cx="454025" cy="6191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500063" y="523875"/>
            <a:ext cx="285750" cy="7143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428625" y="738188"/>
            <a:ext cx="71438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428625" y="238125"/>
            <a:ext cx="71438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0" y="523875"/>
            <a:ext cx="285750" cy="7143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4" name="Овал 63"/>
          <p:cNvSpPr/>
          <p:nvPr/>
        </p:nvSpPr>
        <p:spPr>
          <a:xfrm rot="19221648" flipH="1">
            <a:off x="2479675" y="1587500"/>
            <a:ext cx="455613" cy="873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5" name="Овал 64"/>
          <p:cNvSpPr/>
          <p:nvPr/>
        </p:nvSpPr>
        <p:spPr>
          <a:xfrm rot="2352785" flipH="1">
            <a:off x="2397125" y="1279525"/>
            <a:ext cx="454025" cy="619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2863850" y="1452563"/>
            <a:ext cx="285750" cy="714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2792413" y="1666875"/>
            <a:ext cx="71437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2792413" y="1166813"/>
            <a:ext cx="71437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2363788" y="1452563"/>
            <a:ext cx="285750" cy="714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" name="Овал 69"/>
          <p:cNvSpPr/>
          <p:nvPr/>
        </p:nvSpPr>
        <p:spPr>
          <a:xfrm rot="19221648" flipH="1">
            <a:off x="4979988" y="704850"/>
            <a:ext cx="455612" cy="87313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71" name="Овал 70"/>
          <p:cNvSpPr/>
          <p:nvPr/>
        </p:nvSpPr>
        <p:spPr>
          <a:xfrm rot="3744122" flipH="1">
            <a:off x="4965700" y="381001"/>
            <a:ext cx="454025" cy="635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72" name="Овал 71"/>
          <p:cNvSpPr/>
          <p:nvPr/>
        </p:nvSpPr>
        <p:spPr>
          <a:xfrm>
            <a:off x="5364163" y="569913"/>
            <a:ext cx="285750" cy="7143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73" name="Овал 72"/>
          <p:cNvSpPr/>
          <p:nvPr/>
        </p:nvSpPr>
        <p:spPr>
          <a:xfrm>
            <a:off x="5292725" y="784225"/>
            <a:ext cx="71438" cy="28575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5292725" y="284163"/>
            <a:ext cx="71438" cy="28575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75" name="Овал 74"/>
          <p:cNvSpPr/>
          <p:nvPr/>
        </p:nvSpPr>
        <p:spPr>
          <a:xfrm rot="1391337">
            <a:off x="4932363" y="554038"/>
            <a:ext cx="285750" cy="7143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76" name="Овал 75"/>
          <p:cNvSpPr/>
          <p:nvPr/>
        </p:nvSpPr>
        <p:spPr>
          <a:xfrm>
            <a:off x="6619875" y="477838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6643688" y="1143000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8" name="Овал 77"/>
          <p:cNvSpPr/>
          <p:nvPr/>
        </p:nvSpPr>
        <p:spPr>
          <a:xfrm>
            <a:off x="5929313" y="1143000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9" name="Овал 78"/>
          <p:cNvSpPr/>
          <p:nvPr/>
        </p:nvSpPr>
        <p:spPr>
          <a:xfrm>
            <a:off x="5929313" y="428625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0" name="Овал 79"/>
          <p:cNvSpPr/>
          <p:nvPr/>
        </p:nvSpPr>
        <p:spPr>
          <a:xfrm>
            <a:off x="6715125" y="785813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1" name="Овал 80"/>
          <p:cNvSpPr/>
          <p:nvPr/>
        </p:nvSpPr>
        <p:spPr>
          <a:xfrm>
            <a:off x="5786438" y="785813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2" name="Овал 81"/>
          <p:cNvSpPr/>
          <p:nvPr/>
        </p:nvSpPr>
        <p:spPr>
          <a:xfrm>
            <a:off x="6286500" y="1285875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3" name="Овал 82"/>
          <p:cNvSpPr/>
          <p:nvPr/>
        </p:nvSpPr>
        <p:spPr>
          <a:xfrm>
            <a:off x="6286500" y="285750"/>
            <a:ext cx="428625" cy="428625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4" name="Овал 83"/>
          <p:cNvSpPr/>
          <p:nvPr/>
        </p:nvSpPr>
        <p:spPr>
          <a:xfrm>
            <a:off x="6072145" y="642918"/>
            <a:ext cx="785818" cy="785818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</a:t>
            </a:r>
          </a:p>
        </p:txBody>
      </p:sp>
      <p:sp>
        <p:nvSpPr>
          <p:cNvPr id="85" name="Овал 84"/>
          <p:cNvSpPr/>
          <p:nvPr/>
        </p:nvSpPr>
        <p:spPr>
          <a:xfrm>
            <a:off x="7143750" y="1500188"/>
            <a:ext cx="46038" cy="2476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6" name="Овал 85"/>
          <p:cNvSpPr/>
          <p:nvPr/>
        </p:nvSpPr>
        <p:spPr>
          <a:xfrm>
            <a:off x="833438" y="2192338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7" name="Овал 86"/>
          <p:cNvSpPr/>
          <p:nvPr/>
        </p:nvSpPr>
        <p:spPr>
          <a:xfrm>
            <a:off x="857250" y="2857500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8" name="Овал 87"/>
          <p:cNvSpPr/>
          <p:nvPr/>
        </p:nvSpPr>
        <p:spPr>
          <a:xfrm>
            <a:off x="142875" y="2857500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9" name="Овал 88"/>
          <p:cNvSpPr/>
          <p:nvPr/>
        </p:nvSpPr>
        <p:spPr>
          <a:xfrm>
            <a:off x="142875" y="2143125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0" name="Овал 89"/>
          <p:cNvSpPr/>
          <p:nvPr/>
        </p:nvSpPr>
        <p:spPr>
          <a:xfrm>
            <a:off x="928688" y="2500313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1" name="Овал 90"/>
          <p:cNvSpPr/>
          <p:nvPr/>
        </p:nvSpPr>
        <p:spPr>
          <a:xfrm>
            <a:off x="0" y="2500313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2" name="Овал 91"/>
          <p:cNvSpPr/>
          <p:nvPr/>
        </p:nvSpPr>
        <p:spPr>
          <a:xfrm>
            <a:off x="500063" y="3000375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3" name="Овал 92"/>
          <p:cNvSpPr/>
          <p:nvPr/>
        </p:nvSpPr>
        <p:spPr>
          <a:xfrm>
            <a:off x="500063" y="2000250"/>
            <a:ext cx="428625" cy="428625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4" name="Овал 93"/>
          <p:cNvSpPr/>
          <p:nvPr/>
        </p:nvSpPr>
        <p:spPr>
          <a:xfrm>
            <a:off x="285720" y="2357430"/>
            <a:ext cx="785818" cy="785818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</a:p>
        </p:txBody>
      </p:sp>
      <p:sp>
        <p:nvSpPr>
          <p:cNvPr id="95" name="Овал 94"/>
          <p:cNvSpPr/>
          <p:nvPr/>
        </p:nvSpPr>
        <p:spPr>
          <a:xfrm>
            <a:off x="1116013" y="2141538"/>
            <a:ext cx="46037" cy="24606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6" name="Овал 95"/>
          <p:cNvSpPr/>
          <p:nvPr/>
        </p:nvSpPr>
        <p:spPr>
          <a:xfrm rot="19221648" flipH="1">
            <a:off x="1479550" y="2516188"/>
            <a:ext cx="455613" cy="8731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7" name="Овал 96"/>
          <p:cNvSpPr/>
          <p:nvPr/>
        </p:nvSpPr>
        <p:spPr>
          <a:xfrm rot="2352785" flipH="1">
            <a:off x="1397000" y="2208213"/>
            <a:ext cx="454025" cy="6191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8" name="Овал 97"/>
          <p:cNvSpPr/>
          <p:nvPr/>
        </p:nvSpPr>
        <p:spPr>
          <a:xfrm>
            <a:off x="1863725" y="2381250"/>
            <a:ext cx="285750" cy="7143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9" name="Овал 98"/>
          <p:cNvSpPr/>
          <p:nvPr/>
        </p:nvSpPr>
        <p:spPr>
          <a:xfrm>
            <a:off x="1792288" y="2595563"/>
            <a:ext cx="71437" cy="28575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0" name="Овал 99"/>
          <p:cNvSpPr/>
          <p:nvPr/>
        </p:nvSpPr>
        <p:spPr>
          <a:xfrm>
            <a:off x="1792288" y="2095500"/>
            <a:ext cx="71437" cy="28575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1" name="Овал 100"/>
          <p:cNvSpPr/>
          <p:nvPr/>
        </p:nvSpPr>
        <p:spPr>
          <a:xfrm>
            <a:off x="1363663" y="2381250"/>
            <a:ext cx="285750" cy="7143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" name="Овал 101"/>
          <p:cNvSpPr/>
          <p:nvPr/>
        </p:nvSpPr>
        <p:spPr>
          <a:xfrm rot="19221648" flipH="1">
            <a:off x="7051675" y="2587625"/>
            <a:ext cx="455613" cy="87313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3" name="Овал 102"/>
          <p:cNvSpPr/>
          <p:nvPr/>
        </p:nvSpPr>
        <p:spPr>
          <a:xfrm rot="2352785" flipH="1">
            <a:off x="6969125" y="2279650"/>
            <a:ext cx="454025" cy="61913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4" name="Овал 103"/>
          <p:cNvSpPr/>
          <p:nvPr/>
        </p:nvSpPr>
        <p:spPr>
          <a:xfrm>
            <a:off x="7435850" y="2452688"/>
            <a:ext cx="285750" cy="71437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5" name="Овал 104"/>
          <p:cNvSpPr/>
          <p:nvPr/>
        </p:nvSpPr>
        <p:spPr>
          <a:xfrm>
            <a:off x="7364413" y="2667000"/>
            <a:ext cx="71437" cy="285750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6" name="Овал 105"/>
          <p:cNvSpPr/>
          <p:nvPr/>
        </p:nvSpPr>
        <p:spPr>
          <a:xfrm>
            <a:off x="7364413" y="2166938"/>
            <a:ext cx="71437" cy="285750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7" name="Овал 106"/>
          <p:cNvSpPr/>
          <p:nvPr/>
        </p:nvSpPr>
        <p:spPr>
          <a:xfrm>
            <a:off x="6935788" y="2452688"/>
            <a:ext cx="285750" cy="71437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8" name="Овал 107"/>
          <p:cNvSpPr/>
          <p:nvPr/>
        </p:nvSpPr>
        <p:spPr>
          <a:xfrm rot="18305469">
            <a:off x="5200650" y="2386013"/>
            <a:ext cx="169863" cy="4603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9" name="Овал 108"/>
          <p:cNvSpPr/>
          <p:nvPr/>
        </p:nvSpPr>
        <p:spPr>
          <a:xfrm rot="15720017">
            <a:off x="5217319" y="2545557"/>
            <a:ext cx="46037" cy="2476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0" name="Овал 109"/>
          <p:cNvSpPr/>
          <p:nvPr/>
        </p:nvSpPr>
        <p:spPr>
          <a:xfrm rot="14053239">
            <a:off x="5553075" y="2386013"/>
            <a:ext cx="46037" cy="3317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1" name="Овал 110"/>
          <p:cNvSpPr/>
          <p:nvPr/>
        </p:nvSpPr>
        <p:spPr>
          <a:xfrm rot="13341665" flipH="1">
            <a:off x="4687888" y="2135188"/>
            <a:ext cx="455612" cy="8731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" name="Овал 111"/>
          <p:cNvSpPr/>
          <p:nvPr/>
        </p:nvSpPr>
        <p:spPr>
          <a:xfrm rot="18072802" flipH="1">
            <a:off x="4604544" y="1828006"/>
            <a:ext cx="454025" cy="61913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3" name="Овал 112"/>
          <p:cNvSpPr/>
          <p:nvPr/>
        </p:nvSpPr>
        <p:spPr>
          <a:xfrm rot="15720017">
            <a:off x="5072857" y="1999456"/>
            <a:ext cx="285750" cy="714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4" name="Овал 113"/>
          <p:cNvSpPr/>
          <p:nvPr/>
        </p:nvSpPr>
        <p:spPr>
          <a:xfrm rot="15720017">
            <a:off x="5001419" y="2213769"/>
            <a:ext cx="71438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5" name="Овал 114"/>
          <p:cNvSpPr/>
          <p:nvPr/>
        </p:nvSpPr>
        <p:spPr>
          <a:xfrm rot="15720017">
            <a:off x="5001419" y="1713707"/>
            <a:ext cx="71437" cy="2857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6" name="Овал 115"/>
          <p:cNvSpPr/>
          <p:nvPr/>
        </p:nvSpPr>
        <p:spPr>
          <a:xfrm rot="15720017">
            <a:off x="4572794" y="1999456"/>
            <a:ext cx="285750" cy="7143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7" name="Овал 116"/>
          <p:cNvSpPr/>
          <p:nvPr/>
        </p:nvSpPr>
        <p:spPr>
          <a:xfrm rot="2151103" flipH="1">
            <a:off x="1870075" y="704850"/>
            <a:ext cx="455613" cy="87313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8" name="Овал 117"/>
          <p:cNvSpPr/>
          <p:nvPr/>
        </p:nvSpPr>
        <p:spPr>
          <a:xfrm rot="6882240" flipH="1">
            <a:off x="2110581" y="545307"/>
            <a:ext cx="454025" cy="61912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9" name="Овал 118"/>
          <p:cNvSpPr/>
          <p:nvPr/>
        </p:nvSpPr>
        <p:spPr>
          <a:xfrm rot="4529455">
            <a:off x="2577307" y="718344"/>
            <a:ext cx="285750" cy="71437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0" name="Овал 119"/>
          <p:cNvSpPr/>
          <p:nvPr/>
        </p:nvSpPr>
        <p:spPr>
          <a:xfrm>
            <a:off x="2471738" y="671513"/>
            <a:ext cx="71437" cy="285750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1" name="Овал 120"/>
          <p:cNvSpPr/>
          <p:nvPr/>
        </p:nvSpPr>
        <p:spPr>
          <a:xfrm rot="4529455">
            <a:off x="2505869" y="432594"/>
            <a:ext cx="71438" cy="285750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2" name="Овал 121"/>
          <p:cNvSpPr/>
          <p:nvPr/>
        </p:nvSpPr>
        <p:spPr>
          <a:xfrm rot="4529455">
            <a:off x="2077244" y="718344"/>
            <a:ext cx="285750" cy="71438"/>
          </a:xfrm>
          <a:prstGeom prst="ellipse">
            <a:avLst/>
          </a:prstGeom>
          <a:solidFill>
            <a:srgbClr val="55F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3" name="Овал 122"/>
          <p:cNvSpPr/>
          <p:nvPr/>
        </p:nvSpPr>
        <p:spPr>
          <a:xfrm>
            <a:off x="2571736" y="428604"/>
            <a:ext cx="428628" cy="428628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4" name="Овал 123"/>
          <p:cNvSpPr/>
          <p:nvPr/>
        </p:nvSpPr>
        <p:spPr>
          <a:xfrm>
            <a:off x="5143451" y="1285860"/>
            <a:ext cx="428628" cy="428628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5" name="Овал 124"/>
          <p:cNvSpPr/>
          <p:nvPr/>
        </p:nvSpPr>
        <p:spPr>
          <a:xfrm>
            <a:off x="214282" y="1285860"/>
            <a:ext cx="428628" cy="428628"/>
          </a:xfrm>
          <a:prstGeom prst="ellipse">
            <a:avLst/>
          </a:prstGeom>
          <a:solidFill>
            <a:srgbClr val="55F13B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6" name="Овал 125"/>
          <p:cNvSpPr/>
          <p:nvPr/>
        </p:nvSpPr>
        <p:spPr>
          <a:xfrm>
            <a:off x="8572528" y="428604"/>
            <a:ext cx="428628" cy="428628"/>
          </a:xfrm>
          <a:prstGeom prst="ellipse">
            <a:avLst/>
          </a:prstGeom>
          <a:solidFill>
            <a:srgbClr val="55F13B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7" name="Овал 126"/>
          <p:cNvSpPr/>
          <p:nvPr/>
        </p:nvSpPr>
        <p:spPr>
          <a:xfrm>
            <a:off x="7215206" y="1071546"/>
            <a:ext cx="428628" cy="42862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8" name="Овал 127"/>
          <p:cNvSpPr/>
          <p:nvPr/>
        </p:nvSpPr>
        <p:spPr>
          <a:xfrm>
            <a:off x="3714744" y="1785926"/>
            <a:ext cx="428628" cy="428628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9" name="Прямоугольник 128"/>
          <p:cNvSpPr/>
          <p:nvPr/>
        </p:nvSpPr>
        <p:spPr>
          <a:xfrm rot="2149859">
            <a:off x="4643438" y="2000250"/>
            <a:ext cx="357187" cy="35718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 rot="17447951">
            <a:off x="6572250" y="1928813"/>
            <a:ext cx="357187" cy="357188"/>
          </a:xfrm>
          <a:prstGeom prst="rect">
            <a:avLst/>
          </a:prstGeom>
          <a:solidFill>
            <a:srgbClr val="ACFA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1" name="Прямоугольник 130"/>
          <p:cNvSpPr/>
          <p:nvPr/>
        </p:nvSpPr>
        <p:spPr>
          <a:xfrm rot="1817353">
            <a:off x="3214688" y="1357313"/>
            <a:ext cx="357187" cy="35718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 rot="1279228">
            <a:off x="928688" y="357188"/>
            <a:ext cx="357187" cy="357187"/>
          </a:xfrm>
          <a:prstGeom prst="rect">
            <a:avLst/>
          </a:prstGeom>
          <a:solidFill>
            <a:srgbClr val="ACFA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" name="Прямоугольник 132"/>
          <p:cNvSpPr/>
          <p:nvPr/>
        </p:nvSpPr>
        <p:spPr>
          <a:xfrm rot="19653907">
            <a:off x="3071813" y="2071688"/>
            <a:ext cx="357187" cy="3571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129" grpId="0" animBg="1"/>
      <p:bldP spid="130" grpId="0" animBg="1"/>
      <p:bldP spid="131" grpId="0" animBg="1"/>
      <p:bldP spid="132" grpId="0" animBg="1"/>
      <p:bldP spid="133" grpId="0" animBg="1"/>
    </p:bldLst>
  </p:timing>
</p:sld>
</file>

<file path=ppt/theme/theme1.xml><?xml version="1.0" encoding="utf-8"?>
<a:theme xmlns:a="http://schemas.openxmlformats.org/drawingml/2006/main" name="нач.школа 14. русский язы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нач.школа 14. русский язык</Template>
  <TotalTime>961</TotalTime>
  <Words>393</Words>
  <Application>Microsoft Office PowerPoint</Application>
  <PresentationFormat>Экран (4:3)</PresentationFormat>
  <Paragraphs>173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Times New Roman</vt:lpstr>
      <vt:lpstr>Wingdings</vt:lpstr>
      <vt:lpstr>нач.школа 14. русский язык</vt:lpstr>
      <vt:lpstr>  Знакомство с частями речи.               Подготовила:                                                              учитель начальных классов                                                                 МОУ « Школа № 2 города  Дебальцево»                                                                    Бессчастная Зоя Николаевна. </vt:lpstr>
      <vt:lpstr>Эмоциональная минутка:                             Здравствуйте</vt:lpstr>
      <vt:lpstr>Орфоэпическая минутка </vt:lpstr>
      <vt:lpstr>Минутка чистописания:  прописать буку  Ж ж по- образцу,  выписать слова с буквой Ж, ж.</vt:lpstr>
      <vt:lpstr>Презентация PowerPoint</vt:lpstr>
      <vt:lpstr>Презентация PowerPoint</vt:lpstr>
      <vt:lpstr>Презентация PowerPoint</vt:lpstr>
      <vt:lpstr>Части речи</vt:lpstr>
      <vt:lpstr>Запомни правило</vt:lpstr>
      <vt:lpstr>Выполни задание из учебника. Рассмотри рисунок. Определи  его тему. Назови по рисунку им суш., им прил., глаголы.</vt:lpstr>
      <vt:lpstr>Подумай и ответь.</vt:lpstr>
      <vt:lpstr>Распредели слова на части речи.</vt:lpstr>
      <vt:lpstr>Запомни!</vt:lpstr>
      <vt:lpstr>Словарная работа.  Картинный диктант.</vt:lpstr>
      <vt:lpstr>Задания из конверта. Работа в парах.</vt:lpstr>
      <vt:lpstr>Найди лишнее. (самопроверка по образцу)</vt:lpstr>
      <vt:lpstr>Подведем итог.</vt:lpstr>
      <vt:lpstr>Спасибо, за работу на уроке!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в Страну Грамматики</dc:title>
  <dc:creator>Rodionov</dc:creator>
  <cp:lastModifiedBy>Пользователь</cp:lastModifiedBy>
  <cp:revision>103</cp:revision>
  <dcterms:created xsi:type="dcterms:W3CDTF">2011-04-05T13:38:50Z</dcterms:created>
  <dcterms:modified xsi:type="dcterms:W3CDTF">2021-08-19T15:30:53Z</dcterms:modified>
</cp:coreProperties>
</file>