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21"/>
  </p:notesMasterIdLst>
  <p:sldIdLst>
    <p:sldId id="256" r:id="rId3"/>
    <p:sldId id="279" r:id="rId4"/>
    <p:sldId id="274" r:id="rId5"/>
    <p:sldId id="273" r:id="rId6"/>
    <p:sldId id="272" r:id="rId7"/>
    <p:sldId id="276" r:id="rId8"/>
    <p:sldId id="275" r:id="rId9"/>
    <p:sldId id="277" r:id="rId10"/>
    <p:sldId id="293" r:id="rId11"/>
    <p:sldId id="282" r:id="rId12"/>
    <p:sldId id="283" r:id="rId13"/>
    <p:sldId id="284" r:id="rId14"/>
    <p:sldId id="285" r:id="rId15"/>
    <p:sldId id="286" r:id="rId16"/>
    <p:sldId id="294" r:id="rId17"/>
    <p:sldId id="287" r:id="rId18"/>
    <p:sldId id="288" r:id="rId19"/>
    <p:sldId id="289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00" autoAdjust="0"/>
    <p:restoredTop sz="94660"/>
  </p:normalViewPr>
  <p:slideViewPr>
    <p:cSldViewPr snapToGrid="0" showGuides="1">
      <p:cViewPr varScale="1">
        <p:scale>
          <a:sx n="92" d="100"/>
          <a:sy n="92" d="100"/>
        </p:scale>
        <p:origin x="-2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8639D0-C68A-43C5-B2B8-FA1BD44E088E}" type="datetimeFigureOut">
              <a:rPr lang="ru-RU" smtClean="0"/>
              <a:t>11.02.2021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18AE0F-42AB-4862-A35B-1ECF4BFA5FD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453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E0E06-5A83-4907-924B-CCA8D8A71266}" type="slidenum">
              <a:rPr lang="ru-RU" smtClean="0">
                <a:solidFill>
                  <a:prstClr val="black"/>
                </a:solidFill>
              </a:rPr>
              <a:pPr/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952713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E0E06-5A83-4907-924B-CCA8D8A71266}" type="slidenum">
              <a:rPr lang="ru-RU" smtClean="0">
                <a:solidFill>
                  <a:prstClr val="black"/>
                </a:solidFill>
              </a:rPr>
              <a:pPr/>
              <a:t>2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9535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E0E06-5A83-4907-924B-CCA8D8A71266}" type="slidenum">
              <a:rPr lang="ru-RU" smtClean="0">
                <a:solidFill>
                  <a:prstClr val="black"/>
                </a:solidFill>
              </a:rPr>
              <a:pPr/>
              <a:t>3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9535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E0E06-5A83-4907-924B-CCA8D8A71266}" type="slidenum">
              <a:rPr lang="ru-RU" smtClean="0">
                <a:solidFill>
                  <a:prstClr val="black"/>
                </a:solidFill>
              </a:rPr>
              <a:pPr/>
              <a:t>4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95359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E0E06-5A83-4907-924B-CCA8D8A71266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95359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E0E06-5A83-4907-924B-CCA8D8A71266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9535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E0E06-5A83-4907-924B-CCA8D8A71266}" type="slidenum">
              <a:rPr lang="ru-RU" smtClean="0">
                <a:solidFill>
                  <a:prstClr val="black"/>
                </a:solidFill>
              </a:rPr>
              <a:pPr/>
              <a:t>7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9535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E0E06-5A83-4907-924B-CCA8D8A71266}" type="slidenum">
              <a:rPr lang="ru-RU" smtClean="0">
                <a:solidFill>
                  <a:prstClr val="black"/>
                </a:solidFill>
              </a:rPr>
              <a:pPr/>
              <a:t>8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9535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E0E06-5A83-4907-924B-CCA8D8A71266}" type="slidenum">
              <a:rPr lang="ru-RU" smtClean="0">
                <a:solidFill>
                  <a:prstClr val="black"/>
                </a:solidFill>
              </a:rPr>
              <a:pPr/>
              <a:t>9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953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31E0E06-5A83-4907-924B-CCA8D8A71266}" type="slidenum">
              <a:rPr lang="ru-RU" smtClean="0">
                <a:solidFill>
                  <a:prstClr val="black"/>
                </a:solidFill>
              </a:rPr>
              <a:pPr/>
              <a:t>10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89535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359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2114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59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801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5200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550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76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87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088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49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8563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4499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845685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6965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9449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3180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21387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401801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70485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80820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0531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51264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7093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1983A9A6-A7C6-4281-A39F-5DC6615D86C6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11.02.2021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914377"/>
            <a:fld id="{416F8C33-7088-481A-939B-C850E0D4CD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00936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rgbClr val="0066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914377"/>
            <a:endParaRPr lang="ru-RU">
              <a:solidFill>
                <a:prstClr val="white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78367" y="5657906"/>
            <a:ext cx="5378451" cy="7487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ru-RU" sz="2133" dirty="0">
                <a:solidFill>
                  <a:srgbClr val="5B9BD5">
                    <a:lumMod val="40000"/>
                    <a:lumOff val="60000"/>
                  </a:srgbClr>
                </a:solidFill>
                <a:latin typeface="Roboto Slab"/>
              </a:rPr>
              <a:t>Алгоритмизация </a:t>
            </a:r>
            <a:br>
              <a:rPr lang="ru-RU" sz="2133" dirty="0">
                <a:solidFill>
                  <a:srgbClr val="5B9BD5">
                    <a:lumMod val="40000"/>
                    <a:lumOff val="60000"/>
                  </a:srgbClr>
                </a:solidFill>
                <a:latin typeface="Roboto Slab"/>
              </a:rPr>
            </a:br>
            <a:r>
              <a:rPr lang="ru-RU" sz="2133" dirty="0">
                <a:solidFill>
                  <a:srgbClr val="5B9BD5">
                    <a:lumMod val="40000"/>
                    <a:lumOff val="60000"/>
                  </a:srgbClr>
                </a:solidFill>
                <a:latin typeface="Roboto Slab"/>
              </a:rPr>
              <a:t>и программирование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8854" y="2710850"/>
            <a:ext cx="5779652" cy="748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377"/>
            <a:r>
              <a:rPr lang="be-BY" sz="4267" dirty="0" smtClean="0">
                <a:solidFill>
                  <a:prstClr val="white"/>
                </a:solidFill>
                <a:latin typeface="Roboto Slab"/>
              </a:rPr>
              <a:t>Алгор</a:t>
            </a:r>
            <a:r>
              <a:rPr lang="ru-RU" sz="4267" dirty="0" err="1" smtClean="0">
                <a:solidFill>
                  <a:prstClr val="white"/>
                </a:solidFill>
                <a:latin typeface="Roboto Slab"/>
              </a:rPr>
              <a:t>итмизация</a:t>
            </a:r>
            <a:endParaRPr lang="ru-RU" sz="4267" dirty="0">
              <a:solidFill>
                <a:prstClr val="white"/>
              </a:solidFill>
              <a:latin typeface="Roboto Slab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00917" y="1428404"/>
            <a:ext cx="3840000" cy="40011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82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Прямая соединительная линия 8"/>
          <p:cNvCxnSpPr/>
          <p:nvPr/>
        </p:nvCxnSpPr>
        <p:spPr>
          <a:xfrm>
            <a:off x="0" y="1235891"/>
            <a:ext cx="12192000" cy="0"/>
          </a:xfrm>
          <a:prstGeom prst="line">
            <a:avLst/>
          </a:prstGeom>
          <a:ln w="12700">
            <a:solidFill>
              <a:srgbClr val="0066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1209"/>
            <a:ext cx="12192000" cy="6203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4388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Прямая соединительная линия 8"/>
          <p:cNvCxnSpPr/>
          <p:nvPr/>
        </p:nvCxnSpPr>
        <p:spPr>
          <a:xfrm>
            <a:off x="0" y="1235891"/>
            <a:ext cx="12192000" cy="0"/>
          </a:xfrm>
          <a:prstGeom prst="line">
            <a:avLst/>
          </a:prstGeom>
          <a:ln w="12700">
            <a:solidFill>
              <a:srgbClr val="0066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2037"/>
            <a:ext cx="12191999" cy="6483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39450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Прямая соединительная линия 8"/>
          <p:cNvCxnSpPr/>
          <p:nvPr/>
        </p:nvCxnSpPr>
        <p:spPr>
          <a:xfrm>
            <a:off x="0" y="1235891"/>
            <a:ext cx="12192000" cy="0"/>
          </a:xfrm>
          <a:prstGeom prst="line">
            <a:avLst/>
          </a:prstGeom>
          <a:ln w="12700">
            <a:solidFill>
              <a:srgbClr val="0066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2048" y="60288"/>
            <a:ext cx="8015286" cy="1167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35" y="1627938"/>
            <a:ext cx="309562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6501" y="2714783"/>
            <a:ext cx="3171825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860" y="3725426"/>
            <a:ext cx="31432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913" y="4739786"/>
            <a:ext cx="3267075" cy="89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3110" y="5792770"/>
            <a:ext cx="3295650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9860" y="3739713"/>
            <a:ext cx="3171825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200" y="2714783"/>
            <a:ext cx="31432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7825" y="2640100"/>
            <a:ext cx="309562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35" y="1725700"/>
            <a:ext cx="31432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3324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Прямая соединительная линия 8"/>
          <p:cNvCxnSpPr/>
          <p:nvPr/>
        </p:nvCxnSpPr>
        <p:spPr>
          <a:xfrm>
            <a:off x="0" y="1235891"/>
            <a:ext cx="12192000" cy="0"/>
          </a:xfrm>
          <a:prstGeom prst="line">
            <a:avLst/>
          </a:prstGeom>
          <a:ln w="12700">
            <a:solidFill>
              <a:srgbClr val="0066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6060" y="201122"/>
            <a:ext cx="7897952" cy="1034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3371" y="1332767"/>
            <a:ext cx="33337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5484" y="2252768"/>
            <a:ext cx="5410200" cy="199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7835" y="2571017"/>
            <a:ext cx="762000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050" y="2471004"/>
            <a:ext cx="71437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311" y="4129716"/>
            <a:ext cx="3409950" cy="191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6782" y="4015416"/>
            <a:ext cx="350520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9584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Прямая соединительная линия 8"/>
          <p:cNvCxnSpPr/>
          <p:nvPr/>
        </p:nvCxnSpPr>
        <p:spPr>
          <a:xfrm>
            <a:off x="0" y="1235891"/>
            <a:ext cx="12192000" cy="0"/>
          </a:xfrm>
          <a:prstGeom prst="line">
            <a:avLst/>
          </a:prstGeom>
          <a:ln w="12700">
            <a:solidFill>
              <a:srgbClr val="0066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5664" y="110531"/>
            <a:ext cx="4772260" cy="6219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365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Прямая соединительная линия 8"/>
          <p:cNvCxnSpPr/>
          <p:nvPr/>
        </p:nvCxnSpPr>
        <p:spPr>
          <a:xfrm>
            <a:off x="0" y="1235891"/>
            <a:ext cx="12192000" cy="0"/>
          </a:xfrm>
          <a:prstGeom prst="line">
            <a:avLst/>
          </a:prstGeom>
          <a:ln w="12700">
            <a:solidFill>
              <a:srgbClr val="0066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2760" y="286272"/>
            <a:ext cx="5068305" cy="9496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2655" y="1346419"/>
            <a:ext cx="4842625" cy="5516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8758" y="4104720"/>
            <a:ext cx="3200400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280" y="4114244"/>
            <a:ext cx="30099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9276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Прямая соединительная линия 8"/>
          <p:cNvCxnSpPr/>
          <p:nvPr/>
        </p:nvCxnSpPr>
        <p:spPr>
          <a:xfrm>
            <a:off x="0" y="1235891"/>
            <a:ext cx="12192000" cy="0"/>
          </a:xfrm>
          <a:prstGeom prst="line">
            <a:avLst/>
          </a:prstGeom>
          <a:ln w="12700">
            <a:solidFill>
              <a:srgbClr val="0066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7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9951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Прямая соединительная линия 8"/>
          <p:cNvCxnSpPr/>
          <p:nvPr/>
        </p:nvCxnSpPr>
        <p:spPr>
          <a:xfrm>
            <a:off x="0" y="1235891"/>
            <a:ext cx="12192000" cy="0"/>
          </a:xfrm>
          <a:prstGeom prst="line">
            <a:avLst/>
          </a:prstGeom>
          <a:ln w="12700">
            <a:solidFill>
              <a:srgbClr val="0066B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Прямоугольник 6"/>
          <p:cNvSpPr/>
          <p:nvPr/>
        </p:nvSpPr>
        <p:spPr>
          <a:xfrm>
            <a:off x="777073" y="551117"/>
            <a:ext cx="95325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/>
              <a:t>Условный оператор</a:t>
            </a:r>
            <a:endParaRPr lang="ru-RU" sz="4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2495341" y="3109075"/>
            <a:ext cx="7343140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6600" dirty="0" smtClean="0"/>
              <a:t>if</a:t>
            </a:r>
            <a:r>
              <a:rPr lang="ru-RU" sz="6600" dirty="0" smtClean="0"/>
              <a:t> </a:t>
            </a:r>
            <a:r>
              <a:rPr lang="ru-RU" sz="6600" dirty="0"/>
              <a:t>– если</a:t>
            </a:r>
          </a:p>
          <a:p>
            <a:pPr algn="ctr"/>
            <a:r>
              <a:rPr lang="en-US" sz="6600" dirty="0"/>
              <a:t>then</a:t>
            </a:r>
            <a:r>
              <a:rPr lang="ru-RU" sz="6600" dirty="0"/>
              <a:t> - тогда</a:t>
            </a:r>
          </a:p>
          <a:p>
            <a:pPr algn="ctr"/>
            <a:r>
              <a:rPr lang="en-US" sz="6600" dirty="0"/>
              <a:t>else</a:t>
            </a:r>
            <a:r>
              <a:rPr lang="ru-RU" sz="6600" dirty="0"/>
              <a:t> – иначе</a:t>
            </a:r>
          </a:p>
          <a:p>
            <a:pPr algn="ctr"/>
            <a:r>
              <a:rPr lang="ru-RU" sz="3200" dirty="0"/>
              <a:t> </a:t>
            </a:r>
            <a:endParaRPr lang="ru-RU" sz="3200" dirty="0">
              <a:effectLst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41030" y="1335147"/>
            <a:ext cx="40046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dirty="0"/>
              <a:t>IF</a:t>
            </a:r>
            <a:r>
              <a:rPr lang="ru-RU" sz="3200" dirty="0"/>
              <a:t> 	</a:t>
            </a:r>
            <a:r>
              <a:rPr lang="en-US" sz="3200" dirty="0"/>
              <a:t>THEN</a:t>
            </a:r>
            <a:r>
              <a:rPr lang="ru-RU" sz="3200" dirty="0"/>
              <a:t> 	</a:t>
            </a:r>
            <a:r>
              <a:rPr lang="en-US" sz="3200" dirty="0"/>
              <a:t>ELSE</a:t>
            </a:r>
            <a:endParaRPr lang="ru-RU" sz="3200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305908" y="1316275"/>
            <a:ext cx="4411226" cy="603647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3871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777073" y="0"/>
            <a:ext cx="4362086" cy="70480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/>
              <a:t>program </a:t>
            </a:r>
            <a:r>
              <a:rPr lang="en-US" sz="2800" dirty="0"/>
              <a:t>USLOVIE;</a:t>
            </a:r>
          </a:p>
          <a:p>
            <a:r>
              <a:rPr lang="en-US" sz="2800" b="1" dirty="0" err="1"/>
              <a:t>var</a:t>
            </a:r>
            <a:r>
              <a:rPr lang="en-US" sz="2800" b="1" dirty="0"/>
              <a:t> </a:t>
            </a:r>
          </a:p>
          <a:p>
            <a:r>
              <a:rPr lang="ru-RU" sz="2800" dirty="0"/>
              <a:t>а,</a:t>
            </a:r>
            <a:r>
              <a:rPr lang="en-US" sz="2800" dirty="0"/>
              <a:t>b: integer;</a:t>
            </a:r>
          </a:p>
          <a:p>
            <a:endParaRPr lang="en-US" sz="2800" b="1" dirty="0" smtClean="0"/>
          </a:p>
          <a:p>
            <a:r>
              <a:rPr lang="en-US" sz="2800" b="1" dirty="0" smtClean="0"/>
              <a:t>begin</a:t>
            </a:r>
            <a:endParaRPr lang="en-US" sz="2800" b="1" dirty="0"/>
          </a:p>
          <a:p>
            <a:r>
              <a:rPr lang="en-US" sz="2800" dirty="0"/>
              <a:t>a:=3;</a:t>
            </a:r>
          </a:p>
          <a:p>
            <a:r>
              <a:rPr lang="en-US" sz="2800" dirty="0"/>
              <a:t>b:=7;</a:t>
            </a:r>
          </a:p>
          <a:p>
            <a:r>
              <a:rPr lang="en-US" sz="3200" b="1" dirty="0"/>
              <a:t>if </a:t>
            </a:r>
            <a:r>
              <a:rPr lang="en-US" sz="3200" dirty="0"/>
              <a:t>a &gt; 0 </a:t>
            </a:r>
            <a:r>
              <a:rPr lang="en-US" sz="3200" b="1" dirty="0"/>
              <a:t>then</a:t>
            </a:r>
          </a:p>
          <a:p>
            <a:r>
              <a:rPr lang="ru-RU" sz="3200" dirty="0">
                <a:solidFill>
                  <a:srgbClr val="FF0000"/>
                </a:solidFill>
              </a:rPr>
              <a:t>ДЕЙСТВИЕ</a:t>
            </a:r>
            <a:r>
              <a:rPr lang="ru-RU" sz="3200" dirty="0" smtClean="0">
                <a:solidFill>
                  <a:srgbClr val="FF0000"/>
                </a:solidFill>
              </a:rPr>
              <a:t>; </a:t>
            </a:r>
            <a:endParaRPr lang="ru-RU" sz="3200" dirty="0">
              <a:solidFill>
                <a:srgbClr val="FF0000"/>
              </a:solidFill>
            </a:endParaRPr>
          </a:p>
          <a:p>
            <a:r>
              <a:rPr lang="en-US" sz="3200" b="1" dirty="0"/>
              <a:t>Else</a:t>
            </a:r>
          </a:p>
          <a:p>
            <a:r>
              <a:rPr lang="ru-RU" sz="3200" dirty="0">
                <a:solidFill>
                  <a:srgbClr val="FF0000"/>
                </a:solidFill>
              </a:rPr>
              <a:t>ДЕЙСТВИЕ;</a:t>
            </a:r>
          </a:p>
          <a:p>
            <a:endParaRPr lang="ru-RU" sz="2800" dirty="0"/>
          </a:p>
          <a:p>
            <a:r>
              <a:rPr lang="en-US" sz="2800" dirty="0" err="1"/>
              <a:t>writeln</a:t>
            </a:r>
            <a:r>
              <a:rPr lang="en-US" sz="2800" dirty="0"/>
              <a:t> ('a = ', a);</a:t>
            </a:r>
          </a:p>
          <a:p>
            <a:r>
              <a:rPr lang="en-US" sz="2800" dirty="0" err="1"/>
              <a:t>writeln</a:t>
            </a:r>
            <a:r>
              <a:rPr lang="en-US" sz="2800" dirty="0"/>
              <a:t> ('b = ', b);</a:t>
            </a:r>
          </a:p>
          <a:p>
            <a:r>
              <a:rPr lang="en-US" sz="2800" b="1" dirty="0"/>
              <a:t>end</a:t>
            </a:r>
            <a:r>
              <a:rPr lang="en-US" sz="2800" dirty="0"/>
              <a:t>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529609" y="30209"/>
            <a:ext cx="3662391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4000" dirty="0" smtClean="0"/>
              <a:t>if</a:t>
            </a:r>
            <a:r>
              <a:rPr lang="ru-RU" sz="4000" dirty="0" smtClean="0"/>
              <a:t> </a:t>
            </a:r>
            <a:r>
              <a:rPr lang="ru-RU" sz="4000" dirty="0"/>
              <a:t>– если</a:t>
            </a:r>
          </a:p>
          <a:p>
            <a:pPr algn="ctr"/>
            <a:r>
              <a:rPr lang="en-US" sz="4000" dirty="0"/>
              <a:t>then</a:t>
            </a:r>
            <a:r>
              <a:rPr lang="ru-RU" sz="4000" dirty="0"/>
              <a:t> - тогда</a:t>
            </a:r>
          </a:p>
          <a:p>
            <a:pPr algn="ctr"/>
            <a:r>
              <a:rPr lang="en-US" sz="4000" dirty="0"/>
              <a:t>else</a:t>
            </a:r>
            <a:r>
              <a:rPr lang="ru-RU" sz="4000" dirty="0"/>
              <a:t> – иначе</a:t>
            </a:r>
          </a:p>
          <a:p>
            <a:pPr algn="ctr"/>
            <a:r>
              <a:rPr lang="ru-RU" sz="1600" dirty="0"/>
              <a:t> </a:t>
            </a:r>
            <a:endParaRPr lang="ru-RU" sz="16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34053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Рисунок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489" y="-326"/>
            <a:ext cx="9988953" cy="6826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94346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Рисунок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498" y="1"/>
            <a:ext cx="999149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54958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03446" y="3645024"/>
            <a:ext cx="10849205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err="1" smtClean="0"/>
              <a:t>if</a:t>
            </a:r>
            <a:r>
              <a:rPr lang="ru-RU" sz="4000" b="1" dirty="0" smtClean="0"/>
              <a:t> </a:t>
            </a:r>
            <a:r>
              <a:rPr lang="ru-RU" sz="4000" dirty="0" smtClean="0"/>
              <a:t>x= 'да' </a:t>
            </a:r>
            <a:r>
              <a:rPr lang="ru-RU" sz="4000" b="1" dirty="0" err="1" smtClean="0"/>
              <a:t>then</a:t>
            </a:r>
            <a:r>
              <a:rPr lang="ru-RU" sz="4000" b="1" dirty="0" smtClean="0"/>
              <a:t> </a:t>
            </a:r>
            <a:r>
              <a:rPr lang="ru-RU" sz="4000" dirty="0" err="1" smtClean="0"/>
              <a:t>writeln</a:t>
            </a:r>
            <a:r>
              <a:rPr lang="ru-RU" sz="4000" dirty="0" smtClean="0"/>
              <a:t> </a:t>
            </a:r>
            <a:r>
              <a:rPr lang="ru-RU" sz="3600" dirty="0" smtClean="0"/>
              <a:t>('Ты классный, пошли гулять')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15413" y="476673"/>
            <a:ext cx="6096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4000" b="1" dirty="0" smtClean="0"/>
              <a:t>program </a:t>
            </a:r>
            <a:r>
              <a:rPr lang="en-US" sz="4000" dirty="0" smtClean="0"/>
              <a:t>USLOVIE;</a:t>
            </a:r>
            <a:endParaRPr lang="ru-RU" sz="4000" dirty="0" smtClean="0"/>
          </a:p>
          <a:p>
            <a:r>
              <a:rPr lang="en-US" sz="4000" b="1" dirty="0" err="1" smtClean="0"/>
              <a:t>var</a:t>
            </a:r>
            <a:r>
              <a:rPr lang="en-US" sz="4000" b="1" dirty="0" smtClean="0"/>
              <a:t> </a:t>
            </a:r>
            <a:r>
              <a:rPr lang="en-US" sz="4000" dirty="0" smtClean="0"/>
              <a:t>x: string;</a:t>
            </a:r>
            <a:endParaRPr lang="ru-RU" sz="4000" dirty="0"/>
          </a:p>
        </p:txBody>
      </p:sp>
      <p:pic>
        <p:nvPicPr>
          <p:cNvPr id="5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66394" y="0"/>
            <a:ext cx="3625606" cy="24885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007434" y="1800111"/>
            <a:ext cx="1094521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err="1" smtClean="0"/>
              <a:t>begin</a:t>
            </a:r>
            <a:endParaRPr lang="ru-RU" sz="4000" dirty="0" smtClean="0"/>
          </a:p>
          <a:p>
            <a:r>
              <a:rPr lang="ru-RU" sz="4000" dirty="0" err="1" smtClean="0"/>
              <a:t>writeln</a:t>
            </a:r>
            <a:r>
              <a:rPr lang="ru-RU" sz="4000" dirty="0" smtClean="0"/>
              <a:t> </a:t>
            </a:r>
            <a:r>
              <a:rPr lang="ru-RU" sz="3600" dirty="0" smtClean="0"/>
              <a:t>('Ты подаришь мне цветы?');</a:t>
            </a:r>
          </a:p>
          <a:p>
            <a:r>
              <a:rPr lang="ru-RU" sz="4000" dirty="0" err="1" smtClean="0"/>
              <a:t>readln</a:t>
            </a:r>
            <a:r>
              <a:rPr lang="ru-RU" sz="4000" dirty="0" smtClean="0"/>
              <a:t> (x);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49558" y="4906907"/>
            <a:ext cx="971072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/>
              <a:t> </a:t>
            </a:r>
            <a:r>
              <a:rPr lang="ru-RU" sz="4000" b="1" dirty="0" err="1"/>
              <a:t>else</a:t>
            </a:r>
            <a:r>
              <a:rPr lang="ru-RU" sz="4000" b="1" dirty="0"/>
              <a:t> </a:t>
            </a:r>
            <a:r>
              <a:rPr lang="ru-RU" sz="4000" dirty="0" err="1"/>
              <a:t>writeln</a:t>
            </a:r>
            <a:r>
              <a:rPr lang="ru-RU" sz="4000" dirty="0"/>
              <a:t> ('Извини, у меня другие планы</a:t>
            </a:r>
            <a:r>
              <a:rPr lang="ru-RU" sz="4000" dirty="0" smtClean="0"/>
              <a:t>');</a:t>
            </a:r>
            <a:endParaRPr lang="ru-RU" sz="40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0000527" y="5688417"/>
            <a:ext cx="2191472" cy="11772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/>
              <a:t>if</a:t>
            </a:r>
            <a:r>
              <a:rPr lang="ru-RU" sz="2000" dirty="0" smtClean="0"/>
              <a:t> </a:t>
            </a:r>
            <a:r>
              <a:rPr lang="ru-RU" sz="2000" dirty="0"/>
              <a:t>– если</a:t>
            </a:r>
          </a:p>
          <a:p>
            <a:pPr algn="ctr"/>
            <a:r>
              <a:rPr lang="en-US" sz="2000" dirty="0"/>
              <a:t>then</a:t>
            </a:r>
            <a:r>
              <a:rPr lang="ru-RU" sz="2000" dirty="0"/>
              <a:t> - тогда</a:t>
            </a:r>
          </a:p>
          <a:p>
            <a:pPr algn="ctr"/>
            <a:r>
              <a:rPr lang="en-US" sz="2000" dirty="0"/>
              <a:t>else</a:t>
            </a:r>
            <a:r>
              <a:rPr lang="ru-RU" sz="2000" dirty="0"/>
              <a:t> – иначе</a:t>
            </a:r>
          </a:p>
          <a:p>
            <a:pPr algn="ctr"/>
            <a:r>
              <a:rPr lang="ru-RU" sz="1000" dirty="0"/>
              <a:t> </a:t>
            </a:r>
            <a:endParaRPr lang="ru-RU" sz="1000" dirty="0">
              <a:effectLst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10208871" y="5688417"/>
            <a:ext cx="1790511" cy="1168219"/>
          </a:xfrm>
          <a:prstGeom prst="roundRect">
            <a:avLst/>
          </a:prstGeom>
          <a:noFill/>
          <a:ln w="76200"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103446" y="6147798"/>
            <a:ext cx="123783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000" b="1" dirty="0" err="1"/>
              <a:t>end</a:t>
            </a:r>
            <a:r>
              <a:rPr lang="ru-RU" sz="4000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26600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6" grpId="0"/>
      <p:bldP spid="8" grpId="0" animBg="1"/>
      <p:bldP spid="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1646" y="0"/>
            <a:ext cx="3800354" cy="26085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740009"/>
            <a:ext cx="121920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/>
              <a:t>program </a:t>
            </a:r>
            <a:r>
              <a:rPr lang="en-US" sz="3200" dirty="0"/>
              <a:t>USLOVIE;</a:t>
            </a:r>
          </a:p>
          <a:p>
            <a:r>
              <a:rPr lang="en-US" sz="3200" b="1" dirty="0" err="1"/>
              <a:t>var</a:t>
            </a:r>
            <a:r>
              <a:rPr lang="en-US" sz="3200" b="1" dirty="0"/>
              <a:t> </a:t>
            </a:r>
            <a:r>
              <a:rPr lang="en-US" sz="3200" dirty="0"/>
              <a:t>x: string;</a:t>
            </a:r>
          </a:p>
          <a:p>
            <a:r>
              <a:rPr lang="en-US" sz="3200" b="1" dirty="0"/>
              <a:t>begin</a:t>
            </a:r>
          </a:p>
          <a:p>
            <a:r>
              <a:rPr lang="ru-RU" sz="3200" dirty="0" err="1"/>
              <a:t>writeln</a:t>
            </a:r>
            <a:r>
              <a:rPr lang="ru-RU" sz="3200" dirty="0"/>
              <a:t> ('Ты подаришь мне цветы?');</a:t>
            </a:r>
          </a:p>
          <a:p>
            <a:r>
              <a:rPr lang="en-US" sz="3200" dirty="0" err="1"/>
              <a:t>readln</a:t>
            </a:r>
            <a:r>
              <a:rPr lang="en-US" sz="3200" dirty="0"/>
              <a:t> (x);</a:t>
            </a:r>
          </a:p>
          <a:p>
            <a:r>
              <a:rPr lang="ru-RU" sz="3200" b="1" dirty="0" err="1"/>
              <a:t>if</a:t>
            </a:r>
            <a:r>
              <a:rPr lang="ru-RU" sz="3200" b="1" dirty="0"/>
              <a:t> </a:t>
            </a:r>
            <a:r>
              <a:rPr lang="ru-RU" sz="3200" dirty="0"/>
              <a:t>x= </a:t>
            </a:r>
            <a:r>
              <a:rPr lang="ru-RU" sz="3200" dirty="0">
                <a:solidFill>
                  <a:srgbClr val="FF0000"/>
                </a:solidFill>
              </a:rPr>
              <a:t>'да' </a:t>
            </a:r>
            <a:r>
              <a:rPr lang="ru-RU" sz="3200" b="1" dirty="0" err="1"/>
              <a:t>then</a:t>
            </a:r>
            <a:r>
              <a:rPr lang="ru-RU" sz="3200" b="1" dirty="0"/>
              <a:t> </a:t>
            </a:r>
            <a:r>
              <a:rPr lang="ru-RU" sz="3200" dirty="0" err="1"/>
              <a:t>writeln</a:t>
            </a:r>
            <a:r>
              <a:rPr lang="ru-RU" sz="3200" dirty="0"/>
              <a:t> ('Ты классный, пошли гулять')</a:t>
            </a:r>
            <a:r>
              <a:rPr lang="ru-RU" sz="3200" b="1" dirty="0"/>
              <a:t>ELSE</a:t>
            </a:r>
          </a:p>
          <a:p>
            <a:r>
              <a:rPr lang="ru-RU" sz="3200" b="1" dirty="0" err="1"/>
              <a:t>if</a:t>
            </a:r>
            <a:r>
              <a:rPr lang="ru-RU" sz="3200" b="1" dirty="0"/>
              <a:t> </a:t>
            </a:r>
            <a:r>
              <a:rPr lang="ru-RU" sz="3200" dirty="0"/>
              <a:t>x= </a:t>
            </a:r>
            <a:r>
              <a:rPr lang="ru-RU" sz="3200" dirty="0">
                <a:solidFill>
                  <a:srgbClr val="FF0000"/>
                </a:solidFill>
              </a:rPr>
              <a:t>'ДА' </a:t>
            </a:r>
            <a:r>
              <a:rPr lang="ru-RU" sz="3200" b="1" dirty="0" err="1"/>
              <a:t>then</a:t>
            </a:r>
            <a:r>
              <a:rPr lang="ru-RU" sz="3200" b="1" dirty="0"/>
              <a:t> </a:t>
            </a:r>
            <a:r>
              <a:rPr lang="ru-RU" sz="3200" dirty="0" err="1"/>
              <a:t>writeln</a:t>
            </a:r>
            <a:r>
              <a:rPr lang="ru-RU" sz="3200" dirty="0"/>
              <a:t> ('Ты классный, пошли гулять')</a:t>
            </a:r>
            <a:r>
              <a:rPr lang="ru-RU" sz="2800" b="1" dirty="0"/>
              <a:t>ELSE</a:t>
            </a:r>
          </a:p>
          <a:p>
            <a:r>
              <a:rPr lang="ru-RU" sz="3200" b="1" dirty="0" err="1"/>
              <a:t>if</a:t>
            </a:r>
            <a:r>
              <a:rPr lang="ru-RU" sz="3200" b="1" dirty="0"/>
              <a:t> </a:t>
            </a:r>
            <a:r>
              <a:rPr lang="ru-RU" sz="3200" dirty="0"/>
              <a:t>x= </a:t>
            </a:r>
            <a:r>
              <a:rPr lang="ru-RU" sz="3200" dirty="0">
                <a:solidFill>
                  <a:srgbClr val="FF0000"/>
                </a:solidFill>
              </a:rPr>
              <a:t>'Да' </a:t>
            </a:r>
            <a:r>
              <a:rPr lang="ru-RU" sz="3200" b="1" dirty="0" err="1"/>
              <a:t>then</a:t>
            </a:r>
            <a:r>
              <a:rPr lang="ru-RU" sz="3200" b="1" dirty="0"/>
              <a:t> </a:t>
            </a:r>
            <a:r>
              <a:rPr lang="ru-RU" sz="3200" dirty="0" err="1"/>
              <a:t>writeln</a:t>
            </a:r>
            <a:r>
              <a:rPr lang="ru-RU" sz="3200" dirty="0"/>
              <a:t> ('Ты классный, пошли гулять')</a:t>
            </a:r>
            <a:r>
              <a:rPr lang="ru-RU" sz="3200" b="1" dirty="0"/>
              <a:t>ELSE</a:t>
            </a:r>
          </a:p>
          <a:p>
            <a:r>
              <a:rPr lang="ru-RU" sz="3200" b="1" dirty="0"/>
              <a:t>          </a:t>
            </a:r>
            <a:r>
              <a:rPr lang="ru-RU" sz="3200" dirty="0" err="1"/>
              <a:t>writeln</a:t>
            </a:r>
            <a:r>
              <a:rPr lang="ru-RU" sz="3200" dirty="0"/>
              <a:t> ('Извини, у меня другие планы');</a:t>
            </a:r>
          </a:p>
          <a:p>
            <a:r>
              <a:rPr lang="en-US" sz="3200" b="1" dirty="0"/>
              <a:t>end</a:t>
            </a:r>
            <a:r>
              <a:rPr lang="en-US" sz="3200" dirty="0"/>
              <a:t>.</a:t>
            </a:r>
            <a:endParaRPr lang="ru-RU" sz="32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0" y="6219027"/>
            <a:ext cx="12192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rgbClr val="FF0000"/>
                </a:solidFill>
              </a:rPr>
              <a:t>Проверим нашу программу на выполнение.</a:t>
            </a:r>
            <a:endParaRPr lang="ru-RU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4441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bandicam 2021-01-09 12-35-24-490.mp4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400536" y="0"/>
            <a:ext cx="9074553" cy="6254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841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11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1628" y="570605"/>
            <a:ext cx="3360372" cy="2306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5945" y="3194730"/>
            <a:ext cx="1208605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/>
              <a:t>OR </a:t>
            </a:r>
            <a:r>
              <a:rPr lang="ru-RU" sz="3200" dirty="0"/>
              <a:t>– логическое сложение  (ИЛИ</a:t>
            </a:r>
            <a:r>
              <a:rPr lang="ru-RU" sz="3200" dirty="0" smtClean="0"/>
              <a:t>)</a:t>
            </a:r>
          </a:p>
          <a:p>
            <a:pPr algn="ctr"/>
            <a:endParaRPr lang="ru-RU" sz="3200" dirty="0"/>
          </a:p>
          <a:p>
            <a:pPr algn="ctr"/>
            <a:r>
              <a:rPr lang="en-US" sz="3200" dirty="0"/>
              <a:t>AND </a:t>
            </a:r>
            <a:r>
              <a:rPr lang="ru-RU" sz="3200" dirty="0"/>
              <a:t>– логическое умножение (И)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7379"/>
            <a:ext cx="1219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err="1"/>
              <a:t>if</a:t>
            </a:r>
            <a:r>
              <a:rPr lang="ru-RU" sz="2400" b="1" dirty="0"/>
              <a:t> </a:t>
            </a:r>
            <a:r>
              <a:rPr lang="ru-RU" sz="2400" dirty="0"/>
              <a:t>x= </a:t>
            </a:r>
            <a:r>
              <a:rPr lang="ru-RU" sz="2400" dirty="0">
                <a:solidFill>
                  <a:srgbClr val="FF0000"/>
                </a:solidFill>
              </a:rPr>
              <a:t>'да' </a:t>
            </a:r>
            <a:r>
              <a:rPr lang="ru-RU" sz="2400" b="1" dirty="0" err="1"/>
              <a:t>then</a:t>
            </a:r>
            <a:r>
              <a:rPr lang="ru-RU" sz="2400" b="1" dirty="0"/>
              <a:t> </a:t>
            </a:r>
            <a:r>
              <a:rPr lang="ru-RU" sz="2400" dirty="0" err="1"/>
              <a:t>writeln</a:t>
            </a:r>
            <a:r>
              <a:rPr lang="ru-RU" sz="2400" dirty="0"/>
              <a:t> ('Ты классный, пошли гулять')</a:t>
            </a:r>
            <a:r>
              <a:rPr lang="ru-RU" sz="2400" b="1" dirty="0"/>
              <a:t>ELSE</a:t>
            </a:r>
          </a:p>
          <a:p>
            <a:r>
              <a:rPr lang="ru-RU" sz="2400" b="1" dirty="0" err="1"/>
              <a:t>if</a:t>
            </a:r>
            <a:r>
              <a:rPr lang="ru-RU" sz="2400" b="1" dirty="0"/>
              <a:t> </a:t>
            </a:r>
            <a:r>
              <a:rPr lang="ru-RU" sz="2400" dirty="0"/>
              <a:t>x= </a:t>
            </a:r>
            <a:r>
              <a:rPr lang="ru-RU" sz="2400" dirty="0">
                <a:solidFill>
                  <a:srgbClr val="FF0000"/>
                </a:solidFill>
              </a:rPr>
              <a:t>'ДА' </a:t>
            </a:r>
            <a:r>
              <a:rPr lang="ru-RU" sz="2400" b="1" dirty="0" err="1"/>
              <a:t>then</a:t>
            </a:r>
            <a:r>
              <a:rPr lang="ru-RU" sz="2400" b="1" dirty="0"/>
              <a:t> </a:t>
            </a:r>
            <a:r>
              <a:rPr lang="ru-RU" sz="2400" dirty="0" err="1"/>
              <a:t>writeln</a:t>
            </a:r>
            <a:r>
              <a:rPr lang="ru-RU" sz="2400" dirty="0"/>
              <a:t> ('Ты классный, пошли гулять')</a:t>
            </a:r>
            <a:r>
              <a:rPr lang="ru-RU" sz="2000" b="1" dirty="0"/>
              <a:t>ELSE</a:t>
            </a:r>
          </a:p>
          <a:p>
            <a:r>
              <a:rPr lang="ru-RU" sz="2400" b="1" dirty="0" err="1"/>
              <a:t>if</a:t>
            </a:r>
            <a:r>
              <a:rPr lang="ru-RU" sz="2400" b="1" dirty="0"/>
              <a:t> </a:t>
            </a:r>
            <a:r>
              <a:rPr lang="ru-RU" sz="2400" dirty="0"/>
              <a:t>x= </a:t>
            </a:r>
            <a:r>
              <a:rPr lang="ru-RU" sz="2400" dirty="0">
                <a:solidFill>
                  <a:srgbClr val="FF0000"/>
                </a:solidFill>
              </a:rPr>
              <a:t>'Да' </a:t>
            </a:r>
            <a:r>
              <a:rPr lang="ru-RU" sz="2400" b="1" dirty="0" err="1"/>
              <a:t>then</a:t>
            </a:r>
            <a:r>
              <a:rPr lang="ru-RU" sz="2400" b="1" dirty="0"/>
              <a:t> </a:t>
            </a:r>
            <a:r>
              <a:rPr lang="ru-RU" sz="2400" dirty="0" err="1"/>
              <a:t>writeln</a:t>
            </a:r>
            <a:r>
              <a:rPr lang="ru-RU" sz="2400" dirty="0"/>
              <a:t> ('Ты классный, пошли гулять')</a:t>
            </a:r>
            <a:r>
              <a:rPr lang="ru-RU" sz="2400" b="1" dirty="0"/>
              <a:t>ELSE</a:t>
            </a:r>
          </a:p>
          <a:p>
            <a:r>
              <a:rPr lang="ru-RU" sz="2400" b="1" dirty="0"/>
              <a:t>          </a:t>
            </a:r>
            <a:r>
              <a:rPr lang="ru-RU" sz="2400" dirty="0" err="1"/>
              <a:t>writeln</a:t>
            </a:r>
            <a:r>
              <a:rPr lang="ru-RU" sz="2400" dirty="0"/>
              <a:t> ('Извини, у меня другие планы');</a:t>
            </a:r>
          </a:p>
        </p:txBody>
      </p:sp>
    </p:spTree>
    <p:extLst>
      <p:ext uri="{BB962C8B-B14F-4D97-AF65-F5344CB8AC3E}">
        <p14:creationId xmlns:p14="http://schemas.microsoft.com/office/powerpoint/2010/main" val="621058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1628" y="0"/>
            <a:ext cx="3360372" cy="23065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0"/>
            <a:ext cx="11329259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/>
              <a:t>program </a:t>
            </a:r>
            <a:r>
              <a:rPr lang="en-US" sz="4000" dirty="0"/>
              <a:t>USLOVIE;</a:t>
            </a:r>
          </a:p>
          <a:p>
            <a:r>
              <a:rPr lang="en-US" sz="4000" b="1" dirty="0" err="1"/>
              <a:t>var</a:t>
            </a:r>
            <a:r>
              <a:rPr lang="en-US" sz="4000" b="1" dirty="0"/>
              <a:t> </a:t>
            </a:r>
            <a:r>
              <a:rPr lang="en-US" sz="4000" dirty="0"/>
              <a:t>x: string;</a:t>
            </a:r>
          </a:p>
          <a:p>
            <a:r>
              <a:rPr lang="en-US" sz="4000" b="1" dirty="0"/>
              <a:t>begin</a:t>
            </a:r>
          </a:p>
          <a:p>
            <a:r>
              <a:rPr lang="ru-RU" sz="4000" dirty="0" err="1"/>
              <a:t>writeln</a:t>
            </a:r>
            <a:r>
              <a:rPr lang="ru-RU" sz="4000" dirty="0"/>
              <a:t> ('Ты подаришь мне цветы?');</a:t>
            </a:r>
          </a:p>
          <a:p>
            <a:r>
              <a:rPr lang="en-US" sz="4000" dirty="0" err="1"/>
              <a:t>readln</a:t>
            </a:r>
            <a:r>
              <a:rPr lang="en-US" sz="4000" dirty="0"/>
              <a:t> (x</a:t>
            </a:r>
            <a:r>
              <a:rPr lang="en-US" sz="4000" dirty="0" smtClean="0"/>
              <a:t>);</a:t>
            </a:r>
            <a:endParaRPr lang="en-US" sz="40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0" y="3213299"/>
            <a:ext cx="256655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/>
              <a:t>if </a:t>
            </a:r>
            <a:r>
              <a:rPr lang="en-US" sz="4000" dirty="0">
                <a:solidFill>
                  <a:srgbClr val="FF0000"/>
                </a:solidFill>
              </a:rPr>
              <a:t>(x= '</a:t>
            </a:r>
            <a:r>
              <a:rPr lang="ru-RU" sz="4000" dirty="0">
                <a:solidFill>
                  <a:srgbClr val="FF0000"/>
                </a:solidFill>
              </a:rPr>
              <a:t>да</a:t>
            </a:r>
            <a:r>
              <a:rPr lang="ru-RU" sz="4000" dirty="0" smtClean="0">
                <a:solidFill>
                  <a:srgbClr val="FF0000"/>
                </a:solidFill>
              </a:rPr>
              <a:t>')</a:t>
            </a:r>
            <a:endParaRPr lang="ru-RU" sz="40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552700" y="3229102"/>
            <a:ext cx="29025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/>
              <a:t>or </a:t>
            </a:r>
            <a:r>
              <a:rPr lang="en-US" sz="4000" dirty="0">
                <a:solidFill>
                  <a:srgbClr val="FF0000"/>
                </a:solidFill>
              </a:rPr>
              <a:t>(x= '</a:t>
            </a:r>
            <a:r>
              <a:rPr lang="ru-RU" sz="4000" dirty="0">
                <a:solidFill>
                  <a:srgbClr val="FF0000"/>
                </a:solidFill>
              </a:rPr>
              <a:t>ДА</a:t>
            </a:r>
            <a:r>
              <a:rPr lang="ru-RU" sz="4000" dirty="0" smtClean="0">
                <a:solidFill>
                  <a:srgbClr val="FF0000"/>
                </a:solidFill>
              </a:rPr>
              <a:t>')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600700" y="3229102"/>
            <a:ext cx="43745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/>
              <a:t>or </a:t>
            </a:r>
            <a:r>
              <a:rPr lang="en-US" sz="4000" dirty="0">
                <a:solidFill>
                  <a:srgbClr val="FF0000"/>
                </a:solidFill>
              </a:rPr>
              <a:t>(x= '</a:t>
            </a:r>
            <a:r>
              <a:rPr lang="ru-RU" sz="4000" dirty="0">
                <a:solidFill>
                  <a:srgbClr val="FF0000"/>
                </a:solidFill>
              </a:rPr>
              <a:t>Да')  </a:t>
            </a:r>
            <a:r>
              <a:rPr lang="en-US" sz="4000" b="1" dirty="0"/>
              <a:t>then </a:t>
            </a:r>
            <a:endParaRPr lang="ru-RU" sz="4000" b="1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0" y="3941453"/>
            <a:ext cx="112014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/>
              <a:t>writeln</a:t>
            </a:r>
            <a:r>
              <a:rPr lang="en-US" sz="4000" dirty="0"/>
              <a:t> ('</a:t>
            </a:r>
            <a:r>
              <a:rPr lang="ru-RU" sz="4000" dirty="0"/>
              <a:t>Ты классный, пошли гулять</a:t>
            </a:r>
            <a:r>
              <a:rPr lang="ru-RU" sz="4000" dirty="0" smtClean="0"/>
              <a:t>')</a:t>
            </a:r>
            <a:endParaRPr lang="ru-RU" sz="4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0" y="4778771"/>
            <a:ext cx="121920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err="1"/>
              <a:t>else</a:t>
            </a:r>
            <a:r>
              <a:rPr lang="ru-RU" sz="4000" b="1" dirty="0"/>
              <a:t> </a:t>
            </a:r>
            <a:r>
              <a:rPr lang="ru-RU" sz="4000" dirty="0" err="1"/>
              <a:t>writeln</a:t>
            </a:r>
            <a:r>
              <a:rPr lang="ru-RU" sz="4000" dirty="0"/>
              <a:t> ('Извини, у меня другие планы');</a:t>
            </a:r>
          </a:p>
          <a:p>
            <a:r>
              <a:rPr lang="en-US" sz="4000" b="1" dirty="0"/>
              <a:t>end</a:t>
            </a:r>
            <a:r>
              <a:rPr lang="en-US" sz="4000" dirty="0"/>
              <a:t>.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708756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/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8780" y="1"/>
            <a:ext cx="2563219" cy="1759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0" y="17746"/>
            <a:ext cx="962878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 smtClean="0"/>
              <a:t>Задание 1.</a:t>
            </a:r>
            <a:endParaRPr lang="ru-RU" sz="2800" u="sng" dirty="0"/>
          </a:p>
          <a:p>
            <a:r>
              <a:rPr lang="ru-RU" sz="2800" b="1" dirty="0" smtClean="0"/>
              <a:t>Дополните  </a:t>
            </a:r>
            <a:r>
              <a:rPr lang="ru-RU" sz="2800" b="1" dirty="0"/>
              <a:t>программу, в которой Маша будет </a:t>
            </a:r>
            <a:r>
              <a:rPr lang="ru-RU" sz="2800" b="1" dirty="0" smtClean="0"/>
              <a:t>спрашивать </a:t>
            </a:r>
            <a:r>
              <a:rPr lang="ru-RU" sz="2800" b="1" dirty="0"/>
              <a:t>Сашу, </a:t>
            </a:r>
            <a:r>
              <a:rPr lang="ru-RU" sz="2800" b="1" dirty="0">
                <a:solidFill>
                  <a:srgbClr val="FF0000"/>
                </a:solidFill>
              </a:rPr>
              <a:t>Ты подаришь мне цветы? </a:t>
            </a:r>
            <a:r>
              <a:rPr lang="ru-RU" sz="2800" b="1" dirty="0" smtClean="0"/>
              <a:t>и </a:t>
            </a:r>
          </a:p>
          <a:p>
            <a:r>
              <a:rPr lang="ru-RU" sz="2800" b="1" dirty="0" smtClean="0">
                <a:solidFill>
                  <a:srgbClr val="FF0000"/>
                </a:solidFill>
              </a:rPr>
              <a:t>Сколько </a:t>
            </a:r>
            <a:r>
              <a:rPr lang="ru-RU" sz="2800" b="1" dirty="0">
                <a:solidFill>
                  <a:srgbClr val="FF0000"/>
                </a:solidFill>
              </a:rPr>
              <a:t>тебе лет?</a:t>
            </a:r>
            <a:endParaRPr lang="ru-RU" sz="2800" dirty="0">
              <a:solidFill>
                <a:srgbClr val="FF0000"/>
              </a:solidFill>
            </a:endParaRPr>
          </a:p>
          <a:p>
            <a:r>
              <a:rPr lang="ru-RU" sz="2800" b="1" dirty="0"/>
              <a:t>Если </a:t>
            </a:r>
            <a:r>
              <a:rPr lang="ru-RU" sz="2800" b="1" dirty="0" smtClean="0"/>
              <a:t>Саша цветы </a:t>
            </a:r>
            <a:r>
              <a:rPr lang="ru-RU" sz="2800" b="1" dirty="0"/>
              <a:t>подарит и ему больше 15, </a:t>
            </a:r>
            <a:endParaRPr lang="ru-RU" sz="2800" b="1" dirty="0" smtClean="0"/>
          </a:p>
          <a:p>
            <a:r>
              <a:rPr lang="ru-RU" sz="2800" b="1" dirty="0" smtClean="0"/>
              <a:t>то </a:t>
            </a:r>
            <a:r>
              <a:rPr lang="ru-RU" sz="2800" b="1" dirty="0"/>
              <a:t>Маша идет с Сашей </a:t>
            </a:r>
            <a:r>
              <a:rPr lang="ru-RU" sz="2800" b="1" dirty="0" smtClean="0"/>
              <a:t>гулять</a:t>
            </a:r>
            <a:r>
              <a:rPr lang="ru-RU" sz="2800" b="1" dirty="0"/>
              <a:t>.</a:t>
            </a:r>
            <a:endParaRPr lang="ru-RU" sz="2800" b="1" dirty="0" smtClean="0"/>
          </a:p>
          <a:p>
            <a:r>
              <a:rPr lang="ru-RU" sz="2800" b="1" dirty="0" smtClean="0"/>
              <a:t>Если </a:t>
            </a:r>
            <a:r>
              <a:rPr lang="ru-RU" sz="2800" b="1" dirty="0"/>
              <a:t>Саша цветы </a:t>
            </a:r>
            <a:r>
              <a:rPr lang="ru-RU" sz="2800" b="1" dirty="0" smtClean="0"/>
              <a:t>подарит, но ему меньше 15, </a:t>
            </a:r>
          </a:p>
          <a:p>
            <a:r>
              <a:rPr lang="ru-RU" sz="2800" b="1" dirty="0" smtClean="0"/>
              <a:t>то </a:t>
            </a:r>
            <a:r>
              <a:rPr lang="ru-RU" sz="2800" b="1" dirty="0"/>
              <a:t>у </a:t>
            </a:r>
            <a:r>
              <a:rPr lang="ru-RU" sz="2800" b="1" dirty="0" smtClean="0"/>
              <a:t>Маши другие </a:t>
            </a:r>
            <a:r>
              <a:rPr lang="ru-RU" sz="2800" b="1" dirty="0"/>
              <a:t>планы на вечер.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0" y="4574423"/>
            <a:ext cx="1204866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 smtClean="0"/>
              <a:t>Задание 2.</a:t>
            </a:r>
          </a:p>
          <a:p>
            <a:r>
              <a:rPr lang="ru-RU" sz="2800" dirty="0" smtClean="0"/>
              <a:t>Девочка</a:t>
            </a:r>
            <a:r>
              <a:rPr lang="ru-RU" sz="2800" dirty="0"/>
              <a:t>, назовем ее Маша, познакомилась по интернету с Сашей, и спрашивает у </a:t>
            </a:r>
            <a:r>
              <a:rPr lang="ru-RU" sz="2800" dirty="0" smtClean="0"/>
              <a:t>него: Какой </a:t>
            </a:r>
            <a:r>
              <a:rPr lang="ru-RU" sz="2800" dirty="0"/>
              <a:t>у </a:t>
            </a:r>
            <a:r>
              <a:rPr lang="ru-RU" sz="2800" dirty="0" smtClean="0"/>
              <a:t>тебя рост? Если 175 и больше, </a:t>
            </a:r>
            <a:r>
              <a:rPr lang="ru-RU" sz="2800" dirty="0"/>
              <a:t>то она идет на </a:t>
            </a:r>
            <a:r>
              <a:rPr lang="ru-RU" sz="2800" dirty="0" smtClean="0"/>
              <a:t>встречу, при этом пишет текст: </a:t>
            </a:r>
            <a:r>
              <a:rPr lang="ru-RU" sz="2800" b="1" dirty="0"/>
              <a:t>Ты классный, пошли </a:t>
            </a:r>
            <a:r>
              <a:rPr lang="ru-RU" sz="2800" b="1" dirty="0" smtClean="0"/>
              <a:t>гулять!</a:t>
            </a:r>
          </a:p>
          <a:p>
            <a:r>
              <a:rPr lang="ru-RU" sz="2800" dirty="0" smtClean="0"/>
              <a:t> </a:t>
            </a:r>
            <a:r>
              <a:rPr lang="ru-RU" sz="2800" dirty="0"/>
              <a:t>если другое значение, то </a:t>
            </a:r>
            <a:r>
              <a:rPr lang="ru-RU" sz="2800" dirty="0" smtClean="0"/>
              <a:t>пишет текст</a:t>
            </a:r>
            <a:r>
              <a:rPr lang="ru-RU" sz="2800" dirty="0"/>
              <a:t>, </a:t>
            </a:r>
            <a:r>
              <a:rPr lang="ru-RU" sz="2800" b="1" dirty="0"/>
              <a:t>Извини у меня другие планы.</a:t>
            </a:r>
          </a:p>
        </p:txBody>
      </p:sp>
    </p:spTree>
    <p:extLst>
      <p:ext uri="{BB962C8B-B14F-4D97-AF65-F5344CB8AC3E}">
        <p14:creationId xmlns:p14="http://schemas.microsoft.com/office/powerpoint/2010/main" val="6782115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theme/theme1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deouroki_fonts2">
      <a:majorFont>
        <a:latin typeface="Roboto Slab"/>
        <a:ea typeface=""/>
        <a:cs typeface=""/>
      </a:majorFont>
      <a:minorFont>
        <a:latin typeface="Open Sans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videouroki_fonts2">
      <a:majorFont>
        <a:latin typeface="Roboto Slab"/>
        <a:ea typeface=""/>
        <a:cs typeface=""/>
      </a:majorFont>
      <a:minorFont>
        <a:latin typeface="Open Sans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1463</TotalTime>
  <Words>468</Words>
  <Application>Microsoft Office PowerPoint</Application>
  <PresentationFormat>Произвольный</PresentationFormat>
  <Paragraphs>88</Paragraphs>
  <Slides>18</Slides>
  <Notes>10</Notes>
  <HiddenSlides>0</HiddenSlides>
  <MMClips>1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0" baseType="lpstr">
      <vt:lpstr>1_Тема Office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RePack by Diakov</cp:lastModifiedBy>
  <cp:revision>65</cp:revision>
  <dcterms:created xsi:type="dcterms:W3CDTF">2016-03-22T17:11:31Z</dcterms:created>
  <dcterms:modified xsi:type="dcterms:W3CDTF">2021-02-11T09:03:23Z</dcterms:modified>
</cp:coreProperties>
</file>