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0" r:id="rId2"/>
    <p:sldId id="256" r:id="rId3"/>
    <p:sldId id="257" r:id="rId4"/>
    <p:sldId id="274" r:id="rId5"/>
    <p:sldId id="258" r:id="rId6"/>
    <p:sldId id="282" r:id="rId7"/>
    <p:sldId id="261" r:id="rId8"/>
    <p:sldId id="284" r:id="rId9"/>
    <p:sldId id="281" r:id="rId10"/>
    <p:sldId id="285" r:id="rId11"/>
    <p:sldId id="283" r:id="rId12"/>
    <p:sldId id="286" r:id="rId13"/>
    <p:sldId id="272" r:id="rId14"/>
    <p:sldId id="287" r:id="rId15"/>
    <p:sldId id="288" r:id="rId16"/>
    <p:sldId id="289" r:id="rId17"/>
    <p:sldId id="290" r:id="rId18"/>
    <p:sldId id="291" r:id="rId19"/>
    <p:sldId id="293" r:id="rId20"/>
    <p:sldId id="294" r:id="rId21"/>
    <p:sldId id="295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96B8"/>
    <a:srgbClr val="008000"/>
    <a:srgbClr val="CC0066"/>
    <a:srgbClr val="9900CC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710" autoAdjust="0"/>
  </p:normalViewPr>
  <p:slideViewPr>
    <p:cSldViewPr>
      <p:cViewPr varScale="1">
        <p:scale>
          <a:sx n="99" d="100"/>
          <a:sy n="99" d="100"/>
        </p:scale>
        <p:origin x="-19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E7E3F-A5CE-4724-9241-EEF4A0A63E27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0B71B-7409-4822-B7EE-16A1C9DA36C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0B71B-7409-4822-B7EE-16A1C9DA36C9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1B0EA-799E-4D30-AD4A-FB738BBF48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017886-8AAF-44AD-995D-9260352387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17A7A-AE11-42A4-9F38-BA96BD5C7C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4D86B-39B9-405C-8B8A-D246DE248A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1DB64-91D0-41B5-8A4E-7507092691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5EB05-D729-49BB-81C2-0E274B240C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EFE82-1D23-4774-8FBB-20CD022A89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B66F5-E8F8-4873-94E6-6EDF457B32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36CD4-F6B9-4620-9F4F-5B27737066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7680C-D523-4381-AAC4-3503DD3D5D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792AF-C6B5-4C71-A832-DA1F995BD0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A8CB984-D98E-4D85-A01B-C3F50F3C6D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2051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1643042" y="1357298"/>
            <a:ext cx="62865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Роль детской книги в формировании</a:t>
            </a:r>
          </a:p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нравственных чувств и нравственного поведения.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Text Box 16"/>
          <p:cNvSpPr txBox="1">
            <a:spLocks noChangeArrowheads="1"/>
          </p:cNvSpPr>
          <p:nvPr/>
        </p:nvSpPr>
        <p:spPr bwMode="auto">
          <a:xfrm>
            <a:off x="3643306" y="4143380"/>
            <a:ext cx="3481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Воспитатель МБДОУ «Ягодка»</a:t>
            </a:r>
          </a:p>
          <a:p>
            <a:r>
              <a:rPr lang="ru-RU" dirty="0">
                <a:solidFill>
                  <a:srgbClr val="0000FF"/>
                </a:solidFill>
              </a:rPr>
              <a:t>                </a:t>
            </a:r>
            <a:r>
              <a:rPr lang="ru-RU" dirty="0" smtClean="0">
                <a:solidFill>
                  <a:srgbClr val="0000FF"/>
                </a:solidFill>
              </a:rPr>
              <a:t>      Малышева Е.Б.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3075" name="Picture 6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55000"/>
            </a:schemeClr>
          </a:solidFill>
          <a:ln w="9525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57356" y="500042"/>
            <a:ext cx="507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Детская книга – как средство</a:t>
            </a:r>
            <a:endParaRPr lang="ru-RU" sz="2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4714876" y="1142984"/>
            <a:ext cx="1214446" cy="142876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2786050" y="1142984"/>
            <a:ext cx="1357322" cy="142876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5000628" y="2643182"/>
            <a:ext cx="3071834" cy="923330"/>
          </a:xfrm>
          <a:prstGeom prst="rect">
            <a:avLst/>
          </a:prstGeom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dirty="0" smtClean="0">
              <a:ln>
                <a:solidFill>
                  <a:srgbClr val="00B050"/>
                </a:solidFill>
              </a:ln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n>
                  <a:solidFill>
                    <a:srgbClr val="00B050"/>
                  </a:solidFill>
                </a:ln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Нравственного</a:t>
            </a:r>
          </a:p>
          <a:p>
            <a:pPr algn="ctr"/>
            <a:endParaRPr lang="ru-RU" dirty="0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42976" y="2643182"/>
            <a:ext cx="3071834" cy="923330"/>
          </a:xfrm>
          <a:prstGeom prst="rect">
            <a:avLst/>
          </a:prstGeom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dirty="0" smtClean="0">
              <a:ln>
                <a:solidFill>
                  <a:srgbClr val="00B050"/>
                </a:solidFill>
              </a:ln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n>
                  <a:solidFill>
                    <a:srgbClr val="00B050"/>
                  </a:solidFill>
                </a:ln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Умственного</a:t>
            </a:r>
          </a:p>
          <a:p>
            <a:pPr algn="ctr"/>
            <a:endParaRPr lang="ru-RU" dirty="0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28926" y="4286256"/>
            <a:ext cx="3071834" cy="1200329"/>
          </a:xfrm>
          <a:prstGeom prst="rect">
            <a:avLst/>
          </a:prstGeom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dirty="0" smtClean="0">
              <a:ln>
                <a:solidFill>
                  <a:srgbClr val="00B050"/>
                </a:solidFill>
              </a:ln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n>
                  <a:solidFill>
                    <a:srgbClr val="00B050"/>
                  </a:solidFill>
                </a:ln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Эстетического</a:t>
            </a:r>
          </a:p>
          <a:p>
            <a:pPr algn="ctr"/>
            <a:r>
              <a:rPr lang="ru-RU" dirty="0" smtClean="0">
                <a:ln>
                  <a:solidFill>
                    <a:srgbClr val="00B050"/>
                  </a:solidFill>
                </a:ln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воспитания</a:t>
            </a:r>
          </a:p>
          <a:p>
            <a:pPr algn="ctr"/>
            <a:endParaRPr lang="ru-RU" dirty="0">
              <a:ln>
                <a:solidFill>
                  <a:srgbClr val="00B050"/>
                </a:solidFill>
              </a:ln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4099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428728" y="1000108"/>
            <a:ext cx="68119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endParaRPr lang="ru-RU" dirty="0">
              <a:solidFill>
                <a:schemeClr val="accent2"/>
              </a:solidFill>
              <a:latin typeface="Constantia" pitchFamily="18" charset="0"/>
              <a:cs typeface="Times New Roman" pitchFamily="18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428728" y="1928801"/>
            <a:ext cx="54816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dirty="0">
              <a:solidFill>
                <a:schemeClr val="folHlink"/>
              </a:solidFill>
              <a:latin typeface="Constantia" pitchFamily="18" charset="0"/>
              <a:cs typeface="Times New Roman" pitchFamily="18" charset="0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428728" y="2285992"/>
            <a:ext cx="57562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dirty="0" smtClean="0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dirty="0" smtClean="0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dirty="0" smtClean="0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dirty="0">
              <a:latin typeface="Constantia" pitchFamily="18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47812" y="3881438"/>
            <a:ext cx="54530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457200" y="1142985"/>
            <a:ext cx="8258204" cy="3929089"/>
          </a:xfrm>
          <a:prstGeom prst="rect">
            <a:avLst/>
          </a:prstGeom>
        </p:spPr>
        <p:txBody>
          <a:bodyPr/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 словам В. А. Сухомлинского, «чтение книг – тропинка, по которой умелый, умный, думающий воспитатель находит путь к сердцу ребенка». Художественная литература формирует нравственные чувства и оценки, нормы нравственного поведения, воспитывает эстетическое восприятие.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Произведения литературы способствуют развитию речи, дают образцы русского литературного языка.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5123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 Box 8"/>
          <p:cNvSpPr txBox="1">
            <a:spLocks noChangeArrowheads="1"/>
          </p:cNvSpPr>
          <p:nvPr/>
        </p:nvSpPr>
        <p:spPr bwMode="auto">
          <a:xfrm>
            <a:off x="1547813" y="3881438"/>
            <a:ext cx="379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1547813" y="3644900"/>
            <a:ext cx="56816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r>
              <a:rPr lang="ru-RU"/>
              <a:t> </a:t>
            </a:r>
            <a:endParaRPr lang="ru-RU">
              <a:solidFill>
                <a:srgbClr val="0000FF"/>
              </a:solidFill>
            </a:endParaRP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1547813" y="3933825"/>
            <a:ext cx="24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ru-RU"/>
              <a:t> </a:t>
            </a:r>
            <a:endParaRPr lang="ru-RU">
              <a:solidFill>
                <a:srgbClr val="CC0066"/>
              </a:solidFill>
            </a:endParaRPr>
          </a:p>
        </p:txBody>
      </p:sp>
      <p:sp>
        <p:nvSpPr>
          <p:cNvPr id="5127" name="Text Box 19"/>
          <p:cNvSpPr txBox="1">
            <a:spLocks noChangeArrowheads="1"/>
          </p:cNvSpPr>
          <p:nvPr/>
        </p:nvSpPr>
        <p:spPr bwMode="auto">
          <a:xfrm>
            <a:off x="1835150" y="16287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2285992"/>
            <a:ext cx="31432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n>
                  <a:solidFill>
                    <a:srgbClr val="7030A0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Принципы отбора</a:t>
            </a:r>
          </a:p>
          <a:p>
            <a:pPr algn="ctr"/>
            <a:r>
              <a:rPr lang="ru-RU" sz="2800" dirty="0" smtClean="0">
                <a:ln>
                  <a:solidFill>
                    <a:srgbClr val="7030A0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художественных произведений</a:t>
            </a:r>
            <a:endParaRPr lang="ru-RU" sz="2800" dirty="0">
              <a:ln>
                <a:solidFill>
                  <a:srgbClr val="7030A0"/>
                </a:solidFill>
              </a:ln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43372" y="1428736"/>
            <a:ext cx="4143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Художественность</a:t>
            </a:r>
            <a:endParaRPr lang="ru-RU" b="1" dirty="0">
              <a:solidFill>
                <a:srgbClr val="008000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3571868" y="1857364"/>
            <a:ext cx="714380" cy="571504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500430" y="3429000"/>
            <a:ext cx="642942" cy="500066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714744" y="2571744"/>
            <a:ext cx="714380" cy="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4286248" y="3000372"/>
            <a:ext cx="4143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Педагогическая ценность</a:t>
            </a:r>
            <a:endParaRPr lang="ru-RU" b="1" dirty="0">
              <a:solidFill>
                <a:srgbClr val="008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000496" y="4286256"/>
            <a:ext cx="4143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Наглядность</a:t>
            </a:r>
            <a:endParaRPr lang="ru-RU" b="1" dirty="0">
              <a:solidFill>
                <a:srgbClr val="008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214810" y="3857628"/>
            <a:ext cx="4143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Занимательность</a:t>
            </a:r>
            <a:endParaRPr lang="ru-RU" b="1" dirty="0">
              <a:solidFill>
                <a:srgbClr val="008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286248" y="2285992"/>
            <a:ext cx="4143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Композиционная облегченность</a:t>
            </a:r>
            <a:endParaRPr lang="ru-RU" b="1" dirty="0">
              <a:solidFill>
                <a:srgbClr val="008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286248" y="3429000"/>
            <a:ext cx="4143372" cy="3788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Эстетичность</a:t>
            </a:r>
            <a:endParaRPr lang="ru-RU" b="1" dirty="0">
              <a:solidFill>
                <a:srgbClr val="008000"/>
              </a:solidFill>
            </a:endParaRPr>
          </a:p>
        </p:txBody>
      </p:sp>
      <p:cxnSp>
        <p:nvCxnSpPr>
          <p:cNvPr id="25" name="Прямая со стрелкой 24"/>
          <p:cNvCxnSpPr>
            <a:endCxn id="20" idx="1"/>
          </p:cNvCxnSpPr>
          <p:nvPr/>
        </p:nvCxnSpPr>
        <p:spPr>
          <a:xfrm>
            <a:off x="3643306" y="3071810"/>
            <a:ext cx="642942" cy="113228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3714744" y="3286124"/>
            <a:ext cx="571504" cy="256104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500430" y="3714752"/>
            <a:ext cx="571504" cy="571504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147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75113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642910" y="2357430"/>
            <a:ext cx="4143404" cy="2411411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kern="0" dirty="0" smtClean="0">
                <a:latin typeface="+mn-lt"/>
                <a:cs typeface="+mn-cs"/>
              </a:rPr>
              <a:t>                    </a:t>
            </a:r>
            <a:r>
              <a:rPr kumimoji="0" lang="ru-RU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мед.сестра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пациенты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Врач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регистратор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скорая помощь</a:t>
            </a:r>
          </a:p>
        </p:txBody>
      </p:sp>
      <p:sp>
        <p:nvSpPr>
          <p:cNvPr id="16" name="Содержимое 5"/>
          <p:cNvSpPr txBox="1">
            <a:spLocks/>
          </p:cNvSpPr>
          <p:nvPr/>
        </p:nvSpPr>
        <p:spPr>
          <a:xfrm>
            <a:off x="4714876" y="2071678"/>
            <a:ext cx="3786215" cy="2411411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3200" kern="0" noProof="0" dirty="0" smtClean="0">
              <a:latin typeface="+mn-lt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kern="0" noProof="0" dirty="0" smtClean="0">
                <a:latin typeface="+mn-lt"/>
                <a:cs typeface="+mn-cs"/>
              </a:rPr>
              <a:t>                  </a:t>
            </a:r>
            <a:r>
              <a:rPr lang="ru-RU" sz="3200" b="1" kern="0" noProof="0" dirty="0" smtClean="0">
                <a:solidFill>
                  <a:srgbClr val="00B050"/>
                </a:solidFill>
                <a:latin typeface="+mn-lt"/>
                <a:cs typeface="+mn-cs"/>
              </a:rPr>
              <a:t>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матрос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Капитан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пассажир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водолаз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143240" y="785794"/>
            <a:ext cx="3396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Структура сюжетов</a:t>
            </a:r>
            <a:endParaRPr lang="ru-RU" sz="2800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 flipV="1">
            <a:off x="1785918" y="2643182"/>
            <a:ext cx="571504" cy="71438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1857356" y="3071810"/>
            <a:ext cx="428628" cy="285752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1857356" y="3571876"/>
            <a:ext cx="428628" cy="35719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1857356" y="3643314"/>
            <a:ext cx="428628" cy="71438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6500826" y="3071810"/>
            <a:ext cx="428628" cy="285752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6500826" y="3571876"/>
            <a:ext cx="428628" cy="35719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6500826" y="3714752"/>
            <a:ext cx="428628" cy="571504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1357290" y="1643050"/>
            <a:ext cx="2143140" cy="461665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«Больница»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143504" y="1643050"/>
            <a:ext cx="33575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«Поездка на пароходе»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147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75113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500034" y="714356"/>
            <a:ext cx="7929618" cy="5929354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К.И. Чуковский – настоящий классик детской литературы. Выразительные, яркие, динамичные сказки завораживают ребенка, ведь Чуковский в своих сказках играет с малышами, и для маленьких слушателей чтение этих сказок превращается в забавную игру. И в то же время они развивают мышление и воображение ребенка, дают прекрасные образцы литературного языка. Поэтому так огромно воспитательное, познавательное и эстетическое значение произведений К.И. Чуковского.</a:t>
            </a:r>
          </a:p>
          <a:p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Дети слышат его стихи с первых лет жизни. К старшей группе юные «читатели» уже многое знают наизусть.</a:t>
            </a:r>
          </a:p>
          <a:p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Здоровье. 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Одной из важных задач является укрепление и сохранение здоровья детей, где немаловажное значение имеют гигиенические процессы. По рассказам родителей некоторые дети не любят умываться и мыться. И здесь на помощь приходит знаменитый, всеми любимый </a:t>
            </a:r>
            <a:r>
              <a:rPr lang="ru-RU" sz="1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Мойдодыр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Безопасность.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При организации педагогического процесса воспитатель приобщает детей к правилам безопасного поведения в детском саду, дома, на природе; формируют осторожное, осмотрительное отношение к потенциально – опасным для человека ситуациям. Например, </a:t>
            </a:r>
            <a:r>
              <a:rPr lang="ru-RU" sz="1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Бармалей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олицетворяет опасного незнакомого человека. </a:t>
            </a:r>
          </a:p>
          <a:p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Развитие математических представлений.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В образовательной деятельности по развитию математических представлений неоднократно используем произведения К.И. Чуковского. Например, на основе произведений «</a:t>
            </a:r>
            <a:r>
              <a:rPr lang="ru-RU" sz="1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Федорино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горе», «Муха Цокотуха», «</a:t>
            </a:r>
            <a:r>
              <a:rPr lang="ru-RU" sz="1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Тараканище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дети в игровой форме знакомятся с количеством (считают посуду), порядковым счетом (кто за кем едет), составляют пары бабочка – жук, считают, сколько получилось пар, уравновешивают количество жуков и бабочек. Из геометрических фигур детям было предложено сложить самовар.</a:t>
            </a:r>
          </a:p>
          <a:p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Используем игровые технологии: </a:t>
            </a:r>
            <a:r>
              <a:rPr lang="ru-RU" sz="1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ковролин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палочки </a:t>
            </a:r>
            <a:r>
              <a:rPr lang="ru-RU" sz="1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Кьюизенера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блоки </a:t>
            </a:r>
            <a:r>
              <a:rPr lang="ru-RU" sz="1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Дьенеша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и другие.</a:t>
            </a:r>
          </a:p>
          <a:p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Ребенок открывает мир природы. 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 время знакомства с неживой природой читаем «Краденое солнце». </a:t>
            </a:r>
          </a:p>
          <a:p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Изба.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В сказке «</a:t>
            </a:r>
            <a:r>
              <a:rPr lang="ru-RU" sz="1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Федорино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горе» много предметов старины: ухват, кочерга, самовар, корыто и другие, многие из которых уже не используются. </a:t>
            </a:r>
          </a:p>
          <a:p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Развитие речи.</a:t>
            </a:r>
            <a:r>
              <a:rPr lang="ru-RU" sz="1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А как нравится детям веселое стихотворение «Путаница». Можно поупражняться в звукоподражании животным, рассуждать, что перепутано.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7171" name="Picture 3" descr="9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9" name="Text Box 16"/>
          <p:cNvSpPr txBox="1">
            <a:spLocks noChangeArrowheads="1"/>
          </p:cNvSpPr>
          <p:nvPr/>
        </p:nvSpPr>
        <p:spPr bwMode="auto">
          <a:xfrm>
            <a:off x="2679700" y="33766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2050" name="Picture 2" descr="C:\Users\user\Desktop\IMG_20170126_1713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086600" y="-12115800"/>
            <a:ext cx="1377000" cy="1836000"/>
          </a:xfrm>
          <a:prstGeom prst="rect">
            <a:avLst/>
          </a:prstGeom>
          <a:noFill/>
        </p:spPr>
      </p:pic>
      <p:pic>
        <p:nvPicPr>
          <p:cNvPr id="2053" name="Picture 5" descr="C:\Users\user\Desktop\IMG_20170126_1713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086600" y="-12115800"/>
            <a:ext cx="1717200" cy="2289600"/>
          </a:xfrm>
          <a:prstGeom prst="rect">
            <a:avLst/>
          </a:prstGeom>
          <a:noFill/>
        </p:spPr>
      </p:pic>
      <p:pic>
        <p:nvPicPr>
          <p:cNvPr id="10" name="Рисунок 9" descr="IMG-af0af07767ff2905c6fd8f857378a359-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85918" y="1285860"/>
            <a:ext cx="5643570" cy="31745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2" name="Picture 2" descr="Картинки по запросу картинки к сказкам корнея чуковского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DFEF8"/>
              </a:clrFrom>
              <a:clrTo>
                <a:srgbClr val="FDFE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3357562"/>
            <a:ext cx="2323154" cy="1904987"/>
          </a:xfrm>
          <a:prstGeom prst="rect">
            <a:avLst/>
          </a:prstGeom>
          <a:noFill/>
        </p:spPr>
      </p:pic>
      <p:pic>
        <p:nvPicPr>
          <p:cNvPr id="5124" name="Picture 4" descr="Картинки по запросу картинки к сказкам корнея чуковского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3214686"/>
            <a:ext cx="2143118" cy="23119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147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75113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500034" y="714356"/>
            <a:ext cx="7929618" cy="5929354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Стихи Агнии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Барто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(1906—1981) в нашей стране знает каждый ребенок. Ее книги печатались миллионными тиражами. Эта удивительная женщина всю свою жизнь посвятила детям.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Стиль ее стихов очень лёгкий, они легко запоминаются. Автор как бы разговаривает с ребёнком простым бытовым языком — но в рифму. И разговор ведет с маленькими читателями так, как будто автор - их ровесница.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e5d622ff4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Картинки по запросу картинки книг агнии бар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500042"/>
            <a:ext cx="1905000" cy="290512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076" name="Picture 4" descr="Картинки по запросу картинки книг агнии барт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642918"/>
            <a:ext cx="1905000" cy="281940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078" name="Picture 6" descr="Картинки по запросу картинки книг агнии барт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714356"/>
            <a:ext cx="1905000" cy="23622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080" name="Picture 8" descr="Картинки по запросу картинки книг агнии барт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3286124"/>
            <a:ext cx="1857375" cy="245745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082" name="Picture 10" descr="Картинки по запросу картинки книг агнии барто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3500438"/>
            <a:ext cx="1500198" cy="2036539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084" name="Picture 12" descr="Картинки по запросу картинки книг агнии барто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643314"/>
            <a:ext cx="3882858" cy="26354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147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75113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500034" y="714356"/>
            <a:ext cx="7929618" cy="5929354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Рассказы и повести Н. Носова – книги о реальной жизни ребят, в которых юные читатели могли узнать не только себя, но и обстановку, в которой жили: обстановку семьи, школы, улицы, пионерского лагеря. Герои Носова были не просто детьми, а маленькими гражданами своей страны — ответственными, изобретательными и умными.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e5d622ff4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 descr="IMG-20171016-WA0005.jpg"/>
          <p:cNvPicPr>
            <a:picLocks noChangeAspect="1"/>
          </p:cNvPicPr>
          <p:nvPr/>
        </p:nvPicPr>
        <p:blipFill>
          <a:blip r:embed="rId3" cstate="print"/>
          <a:srcRect l="8955" r="7463" b="9784"/>
          <a:stretch>
            <a:fillRect/>
          </a:stretch>
        </p:blipFill>
        <p:spPr>
          <a:xfrm>
            <a:off x="2500298" y="571480"/>
            <a:ext cx="4000528" cy="2428892"/>
          </a:xfrm>
          <a:prstGeom prst="rect">
            <a:avLst/>
          </a:prstGeom>
          <a:ln w="31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0" name="Picture 2" descr="Картинки по запросу николай носов книги картин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928802"/>
            <a:ext cx="1905000" cy="300990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27652" name="AutoShape 4" descr="Картинки по запросу николай носов книги картин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4" name="AutoShape 6" descr="Картинки по запросу николай носов книги картин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6" name="AutoShape 8" descr="Картинки по запросу николай носов книги картин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8" name="Picture 10" descr="Картинки по запросу николай носов книги картинк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2357430"/>
            <a:ext cx="2095500" cy="323850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27660" name="Picture 12" descr="Картинки по запросу николай носов книги картинки"/>
          <p:cNvPicPr>
            <a:picLocks noChangeAspect="1" noChangeArrowheads="1"/>
          </p:cNvPicPr>
          <p:nvPr/>
        </p:nvPicPr>
        <p:blipFill>
          <a:blip r:embed="rId6" cstate="print"/>
          <a:srcRect t="3816" r="6411" b="21771"/>
          <a:stretch>
            <a:fillRect/>
          </a:stretch>
        </p:blipFill>
        <p:spPr bwMode="auto">
          <a:xfrm>
            <a:off x="3500430" y="3214686"/>
            <a:ext cx="2143140" cy="278608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147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75113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500034" y="714356"/>
            <a:ext cx="7929618" cy="5929354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/>
              <a:t>Владимир </a:t>
            </a:r>
            <a:r>
              <a:rPr lang="ru-RU" sz="2400" dirty="0" err="1" smtClean="0"/>
              <a:t>Сутеев</a:t>
            </a:r>
            <a:r>
              <a:rPr lang="ru-RU" sz="2400" dirty="0" smtClean="0"/>
              <a:t> написал множество сказок, которые отличаются живостью, остроумием, простотой и доступностью для самых маленьких читателей. Почти каждое предложение сопровождалось яркой иллюстрацией, в которые </a:t>
            </a:r>
            <a:r>
              <a:rPr lang="ru-RU" sz="2400" dirty="0" err="1" smtClean="0"/>
              <a:t>Сутеев</a:t>
            </a:r>
            <a:r>
              <a:rPr lang="ru-RU" sz="2400" dirty="0" smtClean="0"/>
              <a:t> много привнёс из мультипликации: его динамичные рисунки похожи на кадры мультфильмов; персонажи имеют графическую индивидуальность, выраженную в облике, движениях, мимике. В его книгах всегда много юмора, помогающего без морализации объяснить детям простые истины.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2291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5003800" y="42211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b="1" i="1">
              <a:solidFill>
                <a:srgbClr val="9900CC"/>
              </a:solidFill>
            </a:endParaRPr>
          </a:p>
          <a:p>
            <a:endParaRPr lang="ru-RU" b="1" i="1">
              <a:solidFill>
                <a:srgbClr val="9900CC"/>
              </a:solidFill>
            </a:endParaRPr>
          </a:p>
        </p:txBody>
      </p:sp>
      <p:pic>
        <p:nvPicPr>
          <p:cNvPr id="2050" name="Picture 2" descr="Картинки по запросу сутеев картинки книга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7089" y="571481"/>
            <a:ext cx="1802758" cy="278608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pic>
        <p:nvPicPr>
          <p:cNvPr id="2052" name="Picture 4" descr="Картинки по запросу сутеев картинки книга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571480"/>
            <a:ext cx="1952624" cy="3017693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2054" name="AutoShape 6" descr="Картинки по запросу сутеев картинки книга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6" name="Picture 8" descr="Картинки по запросу сутеев картинки книгам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11622" y="500043"/>
            <a:ext cx="1941432" cy="300039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pic>
        <p:nvPicPr>
          <p:cNvPr id="2058" name="Picture 10" descr="Картинки по запросу сутеев картинки книгам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84" y="3643314"/>
            <a:ext cx="4476728" cy="221038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147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75113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500034" y="714356"/>
            <a:ext cx="7929618" cy="5929354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r>
              <a:rPr lang="ru-RU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Русские народные сказки</a:t>
            </a:r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 – это одна из древнейших форм повествования, которая в самой простой и игровой форме рассказывает детям не только об окружающем его мире, но и о проявлениях как самого хорошего, так и самого безобразного. Общая статистика говорит нам о том, что русские народные сказки интересуют детей только до школьного возраста, но именно эти сказки мы проносим в своих сердцах и пусть в немного измененной форме мы передаем их уже своим детям. Ведь невозможно забыть о Маше и Медведе, курочке </a:t>
            </a:r>
            <a:r>
              <a:rPr lang="ru-RU" sz="24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Рябе</a:t>
            </a:r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или Сером Волке, все эти образы помогают нам учиться и понимать окружающую нас реальность.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2291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5003800" y="42211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b="1" i="1">
              <a:solidFill>
                <a:srgbClr val="9900CC"/>
              </a:solidFill>
            </a:endParaRPr>
          </a:p>
          <a:p>
            <a:endParaRPr lang="ru-RU" b="1" i="1">
              <a:solidFill>
                <a:srgbClr val="9900CC"/>
              </a:solidFill>
            </a:endParaRPr>
          </a:p>
        </p:txBody>
      </p:sp>
      <p:sp>
        <p:nvSpPr>
          <p:cNvPr id="2054" name="AutoShape 6" descr="Картинки по запросу сутеев картинки книга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2" name="Picture 2" descr="C:\Users\hohol\Desktop\IMG-58c87e9cee4b61dafd8fd4269dcfa3c3-V.jpg"/>
          <p:cNvPicPr>
            <a:picLocks noChangeAspect="1" noChangeArrowheads="1"/>
          </p:cNvPicPr>
          <p:nvPr/>
        </p:nvPicPr>
        <p:blipFill>
          <a:blip r:embed="rId3" cstate="print"/>
          <a:srcRect l="2459" r="2868"/>
          <a:stretch>
            <a:fillRect/>
          </a:stretch>
        </p:blipFill>
        <p:spPr bwMode="auto">
          <a:xfrm>
            <a:off x="642910" y="500042"/>
            <a:ext cx="5500726" cy="3268265"/>
          </a:xfrm>
          <a:prstGeom prst="rect">
            <a:avLst/>
          </a:prstGeom>
          <a:noFill/>
        </p:spPr>
      </p:pic>
      <p:sp>
        <p:nvSpPr>
          <p:cNvPr id="30724" name="AutoShape 4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6" name="AutoShape 6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8" name="Picture 8" descr="Картинки по запросу картинки из русских народных сказок"/>
          <p:cNvPicPr>
            <a:picLocks noChangeAspect="1" noChangeArrowheads="1"/>
          </p:cNvPicPr>
          <p:nvPr/>
        </p:nvPicPr>
        <p:blipFill>
          <a:blip r:embed="rId4" cstate="print"/>
          <a:srcRect l="-961"/>
          <a:stretch>
            <a:fillRect/>
          </a:stretch>
        </p:blipFill>
        <p:spPr bwMode="auto">
          <a:xfrm>
            <a:off x="4572000" y="1142984"/>
            <a:ext cx="4421229" cy="47863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147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75113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500034" y="714356"/>
            <a:ext cx="7929618" cy="5929354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Особую роль для развития ребенка играет чтение книг зарубежных писателей.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Эти произведения наиболее удачны для детского чтения. Герои книг помогут вашему ребенку научиться отличать правильное поведение от неправильного, правильно реагировать на те или иные обстоятельства, и, кроме того, развить воображение и внимание.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2291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5003800" y="42211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b="1" i="1">
              <a:solidFill>
                <a:srgbClr val="9900CC"/>
              </a:solidFill>
            </a:endParaRPr>
          </a:p>
          <a:p>
            <a:endParaRPr lang="ru-RU" b="1" i="1">
              <a:solidFill>
                <a:srgbClr val="9900CC"/>
              </a:solidFill>
            </a:endParaRPr>
          </a:p>
        </p:txBody>
      </p:sp>
      <p:sp>
        <p:nvSpPr>
          <p:cNvPr id="2054" name="AutoShape 6" descr="Картинки по запросу сутеев картинки книга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6" name="AutoShape 6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0" name="Picture 2" descr="C:\Users\hohol\Desktop\IMG-885e2f29f6e5b73c3ad8ce9ea538b5b4-V.jpg"/>
          <p:cNvPicPr>
            <a:picLocks noChangeAspect="1" noChangeArrowheads="1"/>
          </p:cNvPicPr>
          <p:nvPr/>
        </p:nvPicPr>
        <p:blipFill>
          <a:blip r:embed="rId3" cstate="print"/>
          <a:srcRect l="14286" t="29464" r="19047" b="25000"/>
          <a:stretch>
            <a:fillRect/>
          </a:stretch>
        </p:blipFill>
        <p:spPr bwMode="auto">
          <a:xfrm>
            <a:off x="4000496" y="3143248"/>
            <a:ext cx="2000264" cy="242889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2771" name="Picture 3" descr="C:\Users\hohol\Desktop\IMG-251253d8a56a54e856b13aee99ac6d66-V.jpg"/>
          <p:cNvPicPr>
            <a:picLocks noChangeAspect="1" noChangeArrowheads="1"/>
          </p:cNvPicPr>
          <p:nvPr/>
        </p:nvPicPr>
        <p:blipFill>
          <a:blip r:embed="rId4" cstate="print"/>
          <a:srcRect l="4412" r="5882" b="16339"/>
          <a:stretch>
            <a:fillRect/>
          </a:stretch>
        </p:blipFill>
        <p:spPr bwMode="auto">
          <a:xfrm>
            <a:off x="1857356" y="500042"/>
            <a:ext cx="4357718" cy="228601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2772" name="Picture 4" descr="C:\Users\hohol\Desktop\IMG-27afd169efadbe0c29f523f0c1b43ae6-V.jpg"/>
          <p:cNvPicPr>
            <a:picLocks noChangeAspect="1" noChangeArrowheads="1"/>
          </p:cNvPicPr>
          <p:nvPr/>
        </p:nvPicPr>
        <p:blipFill>
          <a:blip r:embed="rId5" cstate="print"/>
          <a:srcRect t="19466" b="47052"/>
          <a:stretch>
            <a:fillRect/>
          </a:stretch>
        </p:blipFill>
        <p:spPr bwMode="auto">
          <a:xfrm>
            <a:off x="571472" y="3214686"/>
            <a:ext cx="3000372" cy="178595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2773" name="Picture 5" descr="C:\Users\hohol\Desktop\IMG-363d8993550fb301ad053ec025a57f16-V.jpg"/>
          <p:cNvPicPr>
            <a:picLocks noChangeAspect="1" noChangeArrowheads="1"/>
          </p:cNvPicPr>
          <p:nvPr/>
        </p:nvPicPr>
        <p:blipFill>
          <a:blip r:embed="rId6" cstate="print"/>
          <a:srcRect l="21429" t="6878" r="11904" b="16930"/>
          <a:stretch>
            <a:fillRect/>
          </a:stretch>
        </p:blipFill>
        <p:spPr bwMode="auto">
          <a:xfrm>
            <a:off x="6500826" y="1214422"/>
            <a:ext cx="2000264" cy="128588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32775" name="AutoShape 7" descr="Картинки по запросу картинка кот в сапог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7" name="AutoShape 9" descr="Картинки по запросу картинка кот в сапог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9" name="Picture 11" descr="Картинки по запросу картинка кот в сапогах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2786058"/>
            <a:ext cx="2857500" cy="3333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2291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5003800" y="42211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b="1" i="1">
              <a:solidFill>
                <a:srgbClr val="9900CC"/>
              </a:solidFill>
            </a:endParaRPr>
          </a:p>
          <a:p>
            <a:endParaRPr lang="ru-RU" b="1" i="1">
              <a:solidFill>
                <a:srgbClr val="9900CC"/>
              </a:solidFill>
            </a:endParaRPr>
          </a:p>
        </p:txBody>
      </p:sp>
      <p:sp>
        <p:nvSpPr>
          <p:cNvPr id="2054" name="AutoShape 6" descr="Картинки по запросу сутеев картинки книга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6" name="AutoShape 6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5" name="AutoShape 7" descr="Картинки по запросу картинка кот в сапог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7" name="AutoShape 9" descr="Картинки по запросу картинка кот в сапог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18" name="Picture 2" descr="C:\Users\hohol\Desktop\IMG-76cd8cf1f6168960719b07cf8bb61da5-V.jpg"/>
          <p:cNvPicPr>
            <a:picLocks noChangeAspect="1" noChangeArrowheads="1"/>
          </p:cNvPicPr>
          <p:nvPr/>
        </p:nvPicPr>
        <p:blipFill>
          <a:blip r:embed="rId3" cstate="print"/>
          <a:srcRect l="19643" t="6349" r="12499" b="23809"/>
          <a:stretch>
            <a:fillRect/>
          </a:stretch>
        </p:blipFill>
        <p:spPr bwMode="auto">
          <a:xfrm>
            <a:off x="3071802" y="785794"/>
            <a:ext cx="2714644" cy="15716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4820" name="Picture 4" descr="C:\Users\hohol\Desktop\IMG-741d69899bce73198e65260dd6d676f1-V.jpg"/>
          <p:cNvPicPr>
            <a:picLocks noChangeAspect="1" noChangeArrowheads="1"/>
          </p:cNvPicPr>
          <p:nvPr/>
        </p:nvPicPr>
        <p:blipFill>
          <a:blip r:embed="rId4" cstate="print"/>
          <a:srcRect t="15144" b="15624"/>
          <a:stretch>
            <a:fillRect/>
          </a:stretch>
        </p:blipFill>
        <p:spPr bwMode="auto">
          <a:xfrm>
            <a:off x="642910" y="642918"/>
            <a:ext cx="1857374" cy="228601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4821" name="Picture 5" descr="C:\Users\hohol\Desktop\IMG-e27c512ef738c82a17fab269737cde42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2571744"/>
            <a:ext cx="5286380" cy="2973589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2291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5003800" y="42211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b="1" i="1">
              <a:solidFill>
                <a:srgbClr val="9900CC"/>
              </a:solidFill>
            </a:endParaRPr>
          </a:p>
          <a:p>
            <a:endParaRPr lang="ru-RU" b="1" i="1">
              <a:solidFill>
                <a:srgbClr val="9900CC"/>
              </a:solidFill>
            </a:endParaRPr>
          </a:p>
        </p:txBody>
      </p:sp>
      <p:sp>
        <p:nvSpPr>
          <p:cNvPr id="2054" name="AutoShape 6" descr="Картинки по запросу сутеев картинки книга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6" name="AutoShape 6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5" name="AutoShape 7" descr="Картинки по запросу картинка кот в сапог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7" name="AutoShape 9" descr="Картинки по запросу картинка кот в сапог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2" name="Picture 2" descr="C:\Users\hohol\Desktop\IMG-a2ae3e63c6bc112734efa209782932a7-V.jpg"/>
          <p:cNvPicPr>
            <a:picLocks noChangeAspect="1" noChangeArrowheads="1"/>
          </p:cNvPicPr>
          <p:nvPr/>
        </p:nvPicPr>
        <p:blipFill>
          <a:blip r:embed="rId3" cstate="print"/>
          <a:srcRect l="6667" r="4999" b="14073"/>
          <a:stretch>
            <a:fillRect/>
          </a:stretch>
        </p:blipFill>
        <p:spPr bwMode="auto">
          <a:xfrm>
            <a:off x="714348" y="642918"/>
            <a:ext cx="3786214" cy="207170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5843" name="Picture 3" descr="C:\Users\hohol\Desktop\IMG-d798ed78d86a22ecae7868bc8bad0acf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3143248"/>
            <a:ext cx="4500562" cy="253156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7890" name="Picture 2" descr="Картинки по запросу картинки дети читают азбуку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000108"/>
            <a:ext cx="2970161" cy="166839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7892" name="Picture 4" descr="Картинки по запросу картинки дети читают азбуку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6446" y="2928934"/>
            <a:ext cx="2714625" cy="2838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2291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5003800" y="42211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b="1" i="1">
              <a:solidFill>
                <a:srgbClr val="9900CC"/>
              </a:solidFill>
            </a:endParaRPr>
          </a:p>
          <a:p>
            <a:endParaRPr lang="ru-RU" b="1" i="1">
              <a:solidFill>
                <a:srgbClr val="9900CC"/>
              </a:solidFill>
            </a:endParaRPr>
          </a:p>
        </p:txBody>
      </p:sp>
      <p:sp>
        <p:nvSpPr>
          <p:cNvPr id="2054" name="AutoShape 6" descr="Картинки по запросу сутеев картинки книга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6" name="AutoShape 6" descr="Картинки по запросу картинки из русских народных сказ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5" name="AutoShape 7" descr="Картинки по запросу картинка кот в сапог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7" name="AutoShape 9" descr="Картинки по запросу картинка кот в сапог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66" name="Picture 2" descr="C:\Users\hohol\Desktop\IMG-c6855a000f28b6c80581cbd63c819312-V.jpg"/>
          <p:cNvPicPr>
            <a:picLocks noChangeAspect="1" noChangeArrowheads="1"/>
          </p:cNvPicPr>
          <p:nvPr/>
        </p:nvPicPr>
        <p:blipFill>
          <a:blip r:embed="rId3" cstate="print"/>
          <a:srcRect l="14926" t="13267" r="13432" b="15091"/>
          <a:stretch>
            <a:fillRect/>
          </a:stretch>
        </p:blipFill>
        <p:spPr bwMode="auto">
          <a:xfrm>
            <a:off x="571472" y="785794"/>
            <a:ext cx="3429024" cy="192882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13" name="Picture 3" descr="C:\Users\hohol\Desktop\IMG-fdc3b66aeab3756a12c7793d62156092-V.jpg"/>
          <p:cNvPicPr>
            <a:picLocks noChangeAspect="1" noChangeArrowheads="1"/>
          </p:cNvPicPr>
          <p:nvPr/>
        </p:nvPicPr>
        <p:blipFill>
          <a:blip r:embed="rId4" cstate="print"/>
          <a:srcRect t="12363" b="10015"/>
          <a:stretch>
            <a:fillRect/>
          </a:stretch>
        </p:blipFill>
        <p:spPr bwMode="auto">
          <a:xfrm>
            <a:off x="571472" y="3214686"/>
            <a:ext cx="5072066" cy="2214578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6868" name="Picture 4" descr="Картинки по запросу картинки дети читают энциклопеди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22164" y="785794"/>
            <a:ext cx="2625347" cy="350046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679700" y="14319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147" name="Picture 3" descr="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75113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500034" y="714356"/>
            <a:ext cx="7929618" cy="5929354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«Книга, быть может, наиболее сложное и великое чудо из всех чудес, сотворенных человечеством на пути его к счастью и могуществу будущего».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М. Горький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1214</TotalTime>
  <Words>478</Words>
  <Application>Microsoft Office PowerPoint</Application>
  <PresentationFormat>Экран (4:3)</PresentationFormat>
  <Paragraphs>65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Kraftway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slavik.slesov@gmail.com</cp:lastModifiedBy>
  <cp:revision>127</cp:revision>
  <dcterms:created xsi:type="dcterms:W3CDTF">2016-11-04T16:23:45Z</dcterms:created>
  <dcterms:modified xsi:type="dcterms:W3CDTF">2021-10-26T17:37:21Z</dcterms:modified>
</cp:coreProperties>
</file>