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mp3" ContentType="audio/unknown"/>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3" r:id="rId3"/>
    <p:sldId id="257" r:id="rId4"/>
    <p:sldId id="258" r:id="rId5"/>
    <p:sldId id="261" r:id="rId6"/>
    <p:sldId id="262" r:id="rId7"/>
    <p:sldId id="263" r:id="rId8"/>
    <p:sldId id="264" r:id="rId9"/>
    <p:sldId id="265" r:id="rId10"/>
    <p:sldId id="266" r:id="rId11"/>
    <p:sldId id="267" r:id="rId12"/>
    <p:sldId id="268" r:id="rId13"/>
    <p:sldId id="269" r:id="rId14"/>
    <p:sldId id="270" r:id="rId15"/>
    <p:sldId id="272"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86" d="100"/>
          <a:sy n="86" d="100"/>
        </p:scale>
        <p:origin x="-1500"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B4C71EC6-210F-42DE-9C53-41977AD35B3D}" type="datetimeFigureOut">
              <a:rPr lang="ru-RU" smtClean="0"/>
              <a:pPr/>
              <a:t>29.08.2021</a:t>
            </a:fld>
            <a:endParaRPr lang="ru-RU"/>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ru-RU"/>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B19B0651-EE4F-4900-A07F-96A6BFA9D0F0}" type="slidenum">
              <a:rPr lang="ru-RU" smtClean="0"/>
              <a:pPr/>
              <a:t>‹#›</a:t>
            </a:fld>
            <a:endParaRPr lang="ru-RU"/>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11" name="Title 10"/>
          <p:cNvSpPr>
            <a:spLocks noGrp="1"/>
          </p:cNvSpPr>
          <p:nvPr>
            <p:ph type="title"/>
          </p:nvPr>
        </p:nvSpPr>
        <p:spPr/>
        <p:txBody>
          <a:bodyPr/>
          <a:lstStyle/>
          <a:p>
            <a:r>
              <a:rPr lang="ru-RU" smtClean="0"/>
              <a:t>Образец заголовка</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
        <p:nvSpPr>
          <p:cNvPr id="12" name="Title 11"/>
          <p:cNvSpPr>
            <a:spLocks noGrp="1"/>
          </p:cNvSpPr>
          <p:nvPr>
            <p:ph type="title"/>
          </p:nvPr>
        </p:nvSpPr>
        <p:spPr/>
        <p:txBody>
          <a:bodyPr/>
          <a:lstStyle>
            <a:lvl1pPr>
              <a:defRPr>
                <a:solidFill>
                  <a:schemeClr val="tx2"/>
                </a:solidFill>
              </a:defRPr>
            </a:lvl1pPr>
          </a:lstStyle>
          <a:p>
            <a:r>
              <a:rPr lang="ru-RU" smtClean="0"/>
              <a:t>Образец заголовка</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ru-RU" smtClean="0"/>
              <a:t>Образец заголовка</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ru-RU" smtClean="0"/>
              <a:t>Образец заголовка</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29.08.2021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B4C71EC6-210F-42DE-9C53-41977AD35B3D}" type="datetimeFigureOut">
              <a:rPr lang="ru-RU" smtClean="0"/>
              <a:pPr/>
              <a:t>29.08.2021</a:t>
            </a:fld>
            <a:endParaRPr lang="ru-RU"/>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1.mp3"/><Relationship Id="rId2" Type="http://schemas.openxmlformats.org/officeDocument/2006/relationships/slideLayout" Target="../slideLayouts/slideLayout1.xml"/><Relationship Id="rId1" Type="http://schemas.openxmlformats.org/officeDocument/2006/relationships/audio" Target="../media/media1.mp3"/><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smtClean="0">
                <a:latin typeface="PMingLiU" panose="02020500000000000000" pitchFamily="18" charset="-120"/>
                <a:ea typeface="PMingLiU" panose="02020500000000000000" pitchFamily="18" charset="-120"/>
              </a:rPr>
              <a:t>ПРОФЕССИЯ ВРАЧА</a:t>
            </a:r>
            <a:endParaRPr lang="ru-RU" b="1" dirty="0">
              <a:latin typeface="PMingLiU" panose="02020500000000000000" pitchFamily="18" charset="-120"/>
              <a:ea typeface="PMingLiU" panose="02020500000000000000" pitchFamily="18" charset="-120"/>
            </a:endParaRPr>
          </a:p>
        </p:txBody>
      </p:sp>
      <p:sp>
        <p:nvSpPr>
          <p:cNvPr id="3" name="Подзаголовок 2"/>
          <p:cNvSpPr>
            <a:spLocks noGrp="1"/>
          </p:cNvSpPr>
          <p:nvPr>
            <p:ph type="subTitle" idx="1"/>
          </p:nvPr>
        </p:nvSpPr>
        <p:spPr>
          <a:xfrm>
            <a:off x="1371600" y="3767862"/>
            <a:ext cx="6400800" cy="2541458"/>
          </a:xfrm>
        </p:spPr>
        <p:txBody>
          <a:bodyPr>
            <a:normAutofit lnSpcReduction="10000"/>
          </a:bodyPr>
          <a:lstStyle/>
          <a:p>
            <a:r>
              <a:rPr lang="ru-RU" sz="3600" b="1" dirty="0"/>
              <a:t>О</a:t>
            </a:r>
            <a:r>
              <a:rPr lang="ru-RU" sz="3600" b="1" dirty="0" smtClean="0"/>
              <a:t>дна </a:t>
            </a:r>
            <a:r>
              <a:rPr lang="ru-RU" sz="3600" b="1" dirty="0"/>
              <a:t>из самых нужных и важных </a:t>
            </a:r>
            <a:r>
              <a:rPr lang="ru-RU" sz="3600" b="1" dirty="0" smtClean="0"/>
              <a:t>профессий</a:t>
            </a:r>
          </a:p>
          <a:p>
            <a:pPr algn="r"/>
            <a:endParaRPr lang="ru-RU" sz="2000" b="1" dirty="0" smtClean="0"/>
          </a:p>
          <a:p>
            <a:pPr algn="r"/>
            <a:r>
              <a:rPr lang="ru-RU" sz="2000" b="1" dirty="0" smtClean="0"/>
              <a:t>Кузнецова Н.В.</a:t>
            </a:r>
          </a:p>
          <a:p>
            <a:pPr algn="r"/>
            <a:r>
              <a:rPr lang="ru-RU" sz="2000" b="1" dirty="0"/>
              <a:t>у</a:t>
            </a:r>
            <a:r>
              <a:rPr lang="ru-RU" sz="2000" b="1" dirty="0" smtClean="0"/>
              <a:t>читель нач. классов</a:t>
            </a:r>
          </a:p>
          <a:p>
            <a:pPr algn="r"/>
            <a:r>
              <a:rPr lang="ru-RU" sz="2000" b="1" dirty="0" smtClean="0"/>
              <a:t>Работу выполнила : Бортник Кира, 4 б класс</a:t>
            </a:r>
            <a:endParaRPr lang="en-US" sz="2000" b="1" dirty="0" smtClean="0"/>
          </a:p>
          <a:p>
            <a:pPr algn="r"/>
            <a:endParaRPr lang="ru-RU" sz="2000" b="1" dirty="0" smtClean="0"/>
          </a:p>
          <a:p>
            <a:endParaRPr lang="ru-RU" sz="3600" b="1" dirty="0"/>
          </a:p>
        </p:txBody>
      </p:sp>
      <p:pic>
        <p:nvPicPr>
          <p:cNvPr id="4" name="Энрико Морриконе музыка из кф - Профессионал.mp3">
            <a:hlinkClick r:id="" action="ppaction://media"/>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4267200" y="3124200"/>
            <a:ext cx="609600" cy="609600"/>
          </a:xfrm>
          <a:prstGeom prst="rect">
            <a:avLst/>
          </a:prstGeom>
        </p:spPr>
      </p:pic>
    </p:spTree>
    <p:extLst>
      <p:ext uri="{BB962C8B-B14F-4D97-AF65-F5344CB8AC3E}">
        <p14:creationId xmlns:p14="http://schemas.microsoft.com/office/powerpoint/2010/main" xmlns="" val="4002142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 presetClass="mediacall" presetSubtype="0" fill="hold" nodeType="afterEffect">
                                  <p:stCondLst>
                                    <p:cond delay="0"/>
                                  </p:stCondLst>
                                  <p:childTnLst>
                                    <p:cmd type="call" cmd="playFrom(0.0)">
                                      <p:cBhvr>
                                        <p:cTn id="37"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38" repeatCount="indefinite" fill="hold" display="0">
                  <p:stCondLst>
                    <p:cond delay="indefinite"/>
                  </p:stCondLst>
                  <p:endCondLst>
                    <p:cond evt="onStopAudio" delay="0">
                      <p:tgtEl>
                        <p:sldTgt/>
                      </p:tgtEl>
                    </p:cond>
                  </p:endCondLst>
                </p:cTn>
                <p:tgtEl>
                  <p:spTgt spid="4"/>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smtClean="0"/>
              <a:t>Цель: расширение </a:t>
            </a:r>
            <a:r>
              <a:rPr lang="ru-RU" dirty="0"/>
              <a:t>знаний о мире профессий и создание интереса к знаниям и миру труда. </a:t>
            </a:r>
            <a:endParaRPr lang="ru-RU" dirty="0" smtClean="0"/>
          </a:p>
          <a:p>
            <a:r>
              <a:rPr lang="ru-RU" dirty="0" smtClean="0"/>
              <a:t>Задачи</a:t>
            </a:r>
            <a:r>
              <a:rPr lang="ru-RU" dirty="0"/>
              <a:t>: Повышение кругозора и осведомленности </a:t>
            </a:r>
            <a:r>
              <a:rPr lang="ru-RU" dirty="0" smtClean="0"/>
              <a:t> </a:t>
            </a:r>
            <a:r>
              <a:rPr lang="ru-RU" dirty="0"/>
              <a:t>о </a:t>
            </a:r>
            <a:r>
              <a:rPr lang="ru-RU" dirty="0" smtClean="0"/>
              <a:t>профессии врача.</a:t>
            </a:r>
            <a:endParaRPr lang="ru-RU" dirty="0"/>
          </a:p>
        </p:txBody>
      </p:sp>
      <p:sp>
        <p:nvSpPr>
          <p:cNvPr id="3" name="Заголовок 2"/>
          <p:cNvSpPr>
            <a:spLocks noGrp="1"/>
          </p:cNvSpPr>
          <p:nvPr>
            <p:ph type="title"/>
          </p:nvPr>
        </p:nvSpPr>
        <p:spPr>
          <a:xfrm>
            <a:off x="688490" y="570156"/>
            <a:ext cx="7756263" cy="50532"/>
          </a:xfrm>
        </p:spPr>
        <p:txBody>
          <a:bodyPr/>
          <a:lstStyle/>
          <a:p>
            <a:endParaRPr lang="ru-RU" dirty="0"/>
          </a:p>
        </p:txBody>
      </p:sp>
    </p:spTree>
    <p:extLst>
      <p:ext uri="{BB962C8B-B14F-4D97-AF65-F5344CB8AC3E}">
        <p14:creationId xmlns:p14="http://schemas.microsoft.com/office/powerpoint/2010/main" xmlns="" val="3808583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0" y="3105835"/>
            <a:ext cx="4572000" cy="369332"/>
          </a:xfrm>
          <a:prstGeom prst="rect">
            <a:avLst/>
          </a:prstGeom>
        </p:spPr>
        <p:txBody>
          <a:bodyPr>
            <a:spAutoFit/>
          </a:bodyPr>
          <a:lstStyle/>
          <a:p>
            <a:endParaRPr lang="ru-RU" dirty="0"/>
          </a:p>
        </p:txBody>
      </p:sp>
      <p:sp>
        <p:nvSpPr>
          <p:cNvPr id="6" name="Заголовок 2"/>
          <p:cNvSpPr>
            <a:spLocks noGrp="1"/>
          </p:cNvSpPr>
          <p:nvPr>
            <p:ph type="title"/>
          </p:nvPr>
        </p:nvSpPr>
        <p:spPr>
          <a:xfrm>
            <a:off x="688490" y="1412776"/>
            <a:ext cx="7756263" cy="1152128"/>
          </a:xfrm>
        </p:spPr>
        <p:txBody>
          <a:bodyPr/>
          <a:lstStyle/>
          <a:p>
            <a:pPr algn="l"/>
            <a:r>
              <a:rPr lang="ru-RU" sz="3600" dirty="0" smtClean="0"/>
              <a:t/>
            </a:r>
            <a:br>
              <a:rPr lang="ru-RU" sz="3600" dirty="0" smtClean="0"/>
            </a:br>
            <a:r>
              <a:rPr lang="ru-RU" sz="3600" dirty="0"/>
              <a:t/>
            </a:r>
            <a:br>
              <a:rPr lang="ru-RU" sz="3600" dirty="0"/>
            </a:br>
            <a:r>
              <a:rPr lang="ru-RU" sz="3600" dirty="0" smtClean="0"/>
              <a:t/>
            </a:r>
            <a:br>
              <a:rPr lang="ru-RU" sz="3600" dirty="0" smtClean="0"/>
            </a:br>
            <a:r>
              <a:rPr lang="ru-RU" sz="3600" dirty="0"/>
              <a:t/>
            </a:r>
            <a:br>
              <a:rPr lang="ru-RU" sz="3600" dirty="0"/>
            </a:br>
            <a:r>
              <a:rPr lang="ru-RU" sz="3600" dirty="0" smtClean="0"/>
              <a:t/>
            </a:r>
            <a:br>
              <a:rPr lang="ru-RU" sz="3600" dirty="0" smtClean="0"/>
            </a:br>
            <a:r>
              <a:rPr lang="ru-RU" sz="3600" b="1" dirty="0" smtClean="0"/>
              <a:t>Антон </a:t>
            </a:r>
            <a:r>
              <a:rPr lang="ru-RU" sz="3600" b="1" dirty="0"/>
              <a:t>Павлович </a:t>
            </a:r>
            <a:r>
              <a:rPr lang="ru-RU" sz="3600" b="1" dirty="0" smtClean="0"/>
              <a:t>Чехов </a:t>
            </a:r>
            <a:r>
              <a:rPr lang="ru-RU" sz="3600" b="1" dirty="0"/>
              <a:t>говорил</a:t>
            </a:r>
            <a:r>
              <a:rPr lang="ru-RU" sz="3600" b="1" dirty="0" smtClean="0"/>
              <a:t>:</a:t>
            </a:r>
            <a:br>
              <a:rPr lang="ru-RU" sz="3600" b="1" dirty="0" smtClean="0"/>
            </a:br>
            <a:r>
              <a:rPr lang="ru-RU" sz="3600" b="1" dirty="0" smtClean="0"/>
              <a:t/>
            </a:r>
            <a:br>
              <a:rPr lang="ru-RU" sz="3600" b="1" dirty="0" smtClean="0"/>
            </a:br>
            <a:r>
              <a:rPr lang="ru-RU" sz="3600" b="1" dirty="0" smtClean="0"/>
              <a:t>«</a:t>
            </a:r>
            <a:r>
              <a:rPr lang="ru-RU" sz="3600" b="1" dirty="0"/>
              <a:t>Профессия  врача – подвиг</a:t>
            </a:r>
            <a:r>
              <a:rPr lang="ru-RU" sz="3600" b="1" dirty="0" smtClean="0"/>
              <a:t>.</a:t>
            </a:r>
            <a:br>
              <a:rPr lang="ru-RU" sz="3600" b="1" dirty="0" smtClean="0"/>
            </a:br>
            <a:r>
              <a:rPr lang="ru-RU" sz="3600" b="1" dirty="0" smtClean="0"/>
              <a:t> </a:t>
            </a:r>
            <a:r>
              <a:rPr lang="ru-RU" sz="3600" b="1" dirty="0"/>
              <a:t>Она требует самоотверженности, чистоты духа </a:t>
            </a:r>
            <a:r>
              <a:rPr lang="ru-RU" sz="3600" b="1" dirty="0" smtClean="0"/>
              <a:t/>
            </a:r>
            <a:br>
              <a:rPr lang="ru-RU" sz="3600" b="1" dirty="0" smtClean="0"/>
            </a:br>
            <a:r>
              <a:rPr lang="ru-RU" sz="3600" b="1" dirty="0" smtClean="0"/>
              <a:t> </a:t>
            </a:r>
            <a:r>
              <a:rPr lang="ru-RU" sz="3600" b="1" dirty="0"/>
              <a:t>и чистоты помыслов».</a:t>
            </a:r>
            <a:r>
              <a:rPr lang="ru-RU" sz="3600" b="1" dirty="0" smtClean="0"/>
              <a:t/>
            </a:r>
            <a:br>
              <a:rPr lang="ru-RU" sz="3600" b="1" dirty="0" smtClean="0"/>
            </a:br>
            <a:r>
              <a:rPr lang="ru-RU" dirty="0"/>
              <a:t/>
            </a:r>
            <a:br>
              <a:rPr lang="ru-RU" dirty="0"/>
            </a:br>
            <a:endParaRPr lang="ru-RU"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92080" y="3012335"/>
            <a:ext cx="3510644" cy="3845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741886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99247" y="2132856"/>
            <a:ext cx="7745505" cy="4608511"/>
          </a:xfrm>
        </p:spPr>
        <p:txBody>
          <a:bodyPr/>
          <a:lstStyle/>
          <a:p>
            <a:r>
              <a:rPr lang="ru-RU" dirty="0"/>
              <a:t>Профессия врача имеет древнее происхождение. Уже в первобытном обществе существовали лекари, которые занимались врачеванием больных, применяя целебные травы, искусно диагностируя состояние больного по одному только пульсу. Зачастую им удавалось спасти жизни пациентов. Из глубины веков известны имена великих врачей, таких, как Гиппократ, Авиценна.</a:t>
            </a:r>
          </a:p>
          <a:p>
            <a:endParaRPr lang="ru-RU" dirty="0"/>
          </a:p>
        </p:txBody>
      </p:sp>
      <p:sp>
        <p:nvSpPr>
          <p:cNvPr id="3" name="Заголовок 2"/>
          <p:cNvSpPr>
            <a:spLocks noGrp="1"/>
          </p:cNvSpPr>
          <p:nvPr>
            <p:ph type="title"/>
          </p:nvPr>
        </p:nvSpPr>
        <p:spPr/>
        <p:txBody>
          <a:bodyPr/>
          <a:lstStyle/>
          <a:p>
            <a:r>
              <a:rPr lang="ru-RU" sz="4400" b="1" dirty="0">
                <a:latin typeface="PMingLiU" panose="02020500000000000000" pitchFamily="18" charset="-120"/>
                <a:ea typeface="PMingLiU" panose="02020500000000000000" pitchFamily="18" charset="-120"/>
              </a:rPr>
              <a:t>Истоки профессии</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043608" y="4797152"/>
            <a:ext cx="2499762" cy="193280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020272" y="4683435"/>
            <a:ext cx="1656184" cy="216024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607365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a:xfrm>
            <a:off x="565206" y="548680"/>
            <a:ext cx="7756263" cy="1054250"/>
          </a:xfrm>
        </p:spPr>
        <p:txBody>
          <a:bodyPr/>
          <a:lstStyle/>
          <a:p>
            <a:r>
              <a:rPr lang="ru-RU" sz="2400" b="1" dirty="0"/>
              <a:t>Педиатр должен быть внимательным, добрым и, конечно же, любить детей, уметь оказать квалифицированную помощь даже в самой сложной ситуации.</a:t>
            </a:r>
            <a:br>
              <a:rPr lang="ru-RU" sz="2400" b="1" dirty="0"/>
            </a:br>
            <a:endParaRPr lang="ru-RU" sz="2400" b="1"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2276871"/>
            <a:ext cx="2520280" cy="198969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347864" y="4263993"/>
            <a:ext cx="2531651" cy="189873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879514" y="2276872"/>
            <a:ext cx="2441955" cy="198712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115564521"/>
      </p:ext>
    </p:extLst>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23529" y="2132856"/>
            <a:ext cx="5184576" cy="44644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Объект 1"/>
          <p:cNvSpPr>
            <a:spLocks noGrp="1"/>
          </p:cNvSpPr>
          <p:nvPr>
            <p:ph idx="1"/>
          </p:nvPr>
        </p:nvSpPr>
        <p:spPr>
          <a:xfrm>
            <a:off x="5508105" y="2132856"/>
            <a:ext cx="3635895" cy="4464496"/>
          </a:xfrm>
        </p:spPr>
        <p:txBody>
          <a:bodyPr>
            <a:normAutofit lnSpcReduction="10000"/>
          </a:bodyPr>
          <a:lstStyle/>
          <a:p>
            <a:pPr>
              <a:lnSpc>
                <a:spcPct val="150000"/>
              </a:lnSpc>
            </a:pPr>
            <a:r>
              <a:rPr lang="ru-RU" dirty="0" smtClean="0">
                <a:solidFill>
                  <a:schemeClr val="accent2">
                    <a:lumMod val="75000"/>
                  </a:schemeClr>
                </a:solidFill>
              </a:rPr>
              <a:t>Это </a:t>
            </a:r>
            <a:r>
              <a:rPr lang="ru-RU" dirty="0">
                <a:solidFill>
                  <a:schemeClr val="accent2">
                    <a:lumMod val="75000"/>
                  </a:schemeClr>
                </a:solidFill>
              </a:rPr>
              <a:t>специалист с высшим медицинским образованием, который занимается диагностикой, лечением больных и профилактикой болезней. </a:t>
            </a:r>
          </a:p>
          <a:p>
            <a:endParaRPr lang="ru-RU" dirty="0"/>
          </a:p>
        </p:txBody>
      </p:sp>
      <p:sp>
        <p:nvSpPr>
          <p:cNvPr id="3" name="Заголовок 2"/>
          <p:cNvSpPr>
            <a:spLocks noGrp="1"/>
          </p:cNvSpPr>
          <p:nvPr>
            <p:ph type="title"/>
          </p:nvPr>
        </p:nvSpPr>
        <p:spPr/>
        <p:txBody>
          <a:bodyPr/>
          <a:lstStyle/>
          <a:p>
            <a:r>
              <a:rPr lang="ru-RU" dirty="0"/>
              <a:t>Современный врач </a:t>
            </a:r>
          </a:p>
        </p:txBody>
      </p:sp>
    </p:spTree>
    <p:extLst>
      <p:ext uri="{BB962C8B-B14F-4D97-AF65-F5344CB8AC3E}">
        <p14:creationId xmlns:p14="http://schemas.microsoft.com/office/powerpoint/2010/main" xmlns="" val="305672450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Autofit/>
          </a:bodyPr>
          <a:lstStyle/>
          <a:p>
            <a:pPr algn="ctr"/>
            <a:r>
              <a:rPr lang="ru-RU" sz="3200" dirty="0" smtClean="0">
                <a:solidFill>
                  <a:schemeClr val="tx2">
                    <a:lumMod val="75000"/>
                  </a:schemeClr>
                </a:solidFill>
                <a:latin typeface="Mistral" panose="03090702030407020403" pitchFamily="66" charset="0"/>
              </a:rPr>
              <a:t> Венеролог </a:t>
            </a:r>
            <a:r>
              <a:rPr lang="ru-RU" sz="3200" dirty="0">
                <a:solidFill>
                  <a:schemeClr val="tx2">
                    <a:lumMod val="75000"/>
                  </a:schemeClr>
                </a:solidFill>
                <a:latin typeface="Mistral" panose="03090702030407020403" pitchFamily="66" charset="0"/>
              </a:rPr>
              <a:t>Невропатолог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Вирусолог </a:t>
            </a:r>
            <a:r>
              <a:rPr lang="ru-RU" sz="3200" dirty="0" smtClean="0">
                <a:solidFill>
                  <a:schemeClr val="tx2">
                    <a:lumMod val="75000"/>
                  </a:schemeClr>
                </a:solidFill>
                <a:latin typeface="Mistral" panose="03090702030407020403" pitchFamily="66" charset="0"/>
              </a:rPr>
              <a:t>Гинеколог </a:t>
            </a:r>
            <a:endParaRPr lang="ru-RU" sz="3200" dirty="0">
              <a:solidFill>
                <a:schemeClr val="tx2">
                  <a:lumMod val="75000"/>
                </a:schemeClr>
              </a:solidFill>
              <a:latin typeface="Mistral" panose="03090702030407020403" pitchFamily="66" charset="0"/>
            </a:endParaRPr>
          </a:p>
          <a:p>
            <a:pPr algn="ct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Дерматолог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Диетолог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Инфекционист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Кардиолог </a:t>
            </a:r>
          </a:p>
          <a:p>
            <a:pPr algn="ct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Косметолог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Уролог </a:t>
            </a:r>
            <a:r>
              <a:rPr lang="ru-RU" sz="3200" dirty="0" smtClean="0">
                <a:solidFill>
                  <a:schemeClr val="tx2">
                    <a:lumMod val="75000"/>
                  </a:schemeClr>
                </a:solidFill>
                <a:latin typeface="Mistral" panose="03090702030407020403" pitchFamily="66" charset="0"/>
              </a:rPr>
              <a:t>Логопед Окулист  </a:t>
            </a:r>
            <a:r>
              <a:rPr lang="ru-RU" sz="3200" dirty="0">
                <a:solidFill>
                  <a:schemeClr val="tx2">
                    <a:lumMod val="75000"/>
                  </a:schemeClr>
                </a:solidFill>
                <a:latin typeface="Mistral" panose="03090702030407020403" pitchFamily="66" charset="0"/>
              </a:rPr>
              <a:t>Онколог </a:t>
            </a:r>
            <a:endParaRPr lang="ru-RU" sz="3200" dirty="0" smtClean="0">
              <a:solidFill>
                <a:schemeClr val="tx2">
                  <a:lumMod val="75000"/>
                </a:schemeClr>
              </a:solidFill>
              <a:latin typeface="Mistral" panose="03090702030407020403" pitchFamily="66" charset="0"/>
            </a:endParaRPr>
          </a:p>
          <a:p>
            <a:pPr algn="ct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Педиатр </a:t>
            </a:r>
            <a:r>
              <a:rPr lang="ru-RU" sz="3200" dirty="0" smtClean="0">
                <a:solidFill>
                  <a:schemeClr val="tx2">
                    <a:lumMod val="75000"/>
                  </a:schemeClr>
                </a:solidFill>
                <a:latin typeface="Mistral" panose="03090702030407020403" pitchFamily="66" charset="0"/>
              </a:rPr>
              <a:t>Проктолог Психиатр  </a:t>
            </a:r>
            <a:r>
              <a:rPr lang="ru-RU" sz="3200" dirty="0">
                <a:solidFill>
                  <a:schemeClr val="tx2">
                    <a:lumMod val="75000"/>
                  </a:schemeClr>
                </a:solidFill>
                <a:latin typeface="Mistral" panose="03090702030407020403" pitchFamily="66" charset="0"/>
              </a:rPr>
              <a:t>Сексолог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Стоматолог </a:t>
            </a:r>
          </a:p>
          <a:p>
            <a:pPr algn="ct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Травматолог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Фармацевт </a:t>
            </a:r>
          </a:p>
          <a:p>
            <a:pPr algn="ct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Хирург </a:t>
            </a:r>
            <a:r>
              <a:rPr lang="ru-RU" sz="3200" dirty="0" smtClean="0">
                <a:solidFill>
                  <a:schemeClr val="tx2">
                    <a:lumMod val="75000"/>
                  </a:schemeClr>
                </a:solidFill>
                <a:latin typeface="Mistral" panose="03090702030407020403" pitchFamily="66" charset="0"/>
              </a:rPr>
              <a:t>Анестезиолог  </a:t>
            </a:r>
            <a:r>
              <a:rPr lang="ru-RU" sz="3200" dirty="0">
                <a:solidFill>
                  <a:schemeClr val="tx2">
                    <a:lumMod val="75000"/>
                  </a:schemeClr>
                </a:solidFill>
                <a:latin typeface="Mistral" panose="03090702030407020403" pitchFamily="66" charset="0"/>
              </a:rPr>
              <a:t>Реаниматолог </a:t>
            </a:r>
            <a:r>
              <a:rPr lang="ru-RU" sz="3200" dirty="0" smtClean="0">
                <a:solidFill>
                  <a:schemeClr val="tx2">
                    <a:lumMod val="75000"/>
                  </a:schemeClr>
                </a:solidFill>
                <a:latin typeface="Mistral" panose="03090702030407020403" pitchFamily="66" charset="0"/>
              </a:rPr>
              <a:t> </a:t>
            </a:r>
            <a:r>
              <a:rPr lang="ru-RU" sz="3200" dirty="0">
                <a:solidFill>
                  <a:schemeClr val="tx2">
                    <a:lumMod val="75000"/>
                  </a:schemeClr>
                </a:solidFill>
                <a:latin typeface="Mistral" panose="03090702030407020403" pitchFamily="66" charset="0"/>
              </a:rPr>
              <a:t>Терапевт</a:t>
            </a:r>
            <a:r>
              <a:rPr lang="ru-RU" dirty="0"/>
              <a:t> </a:t>
            </a:r>
          </a:p>
        </p:txBody>
      </p:sp>
      <p:sp>
        <p:nvSpPr>
          <p:cNvPr id="3" name="Заголовок 2"/>
          <p:cNvSpPr>
            <a:spLocks noGrp="1"/>
          </p:cNvSpPr>
          <p:nvPr>
            <p:ph type="title"/>
          </p:nvPr>
        </p:nvSpPr>
        <p:spPr/>
        <p:txBody>
          <a:bodyPr/>
          <a:lstStyle/>
          <a:p>
            <a:r>
              <a:rPr lang="ru-RU" dirty="0"/>
              <a:t>Современный </a:t>
            </a:r>
            <a:r>
              <a:rPr lang="ru-RU" dirty="0" smtClean="0"/>
              <a:t>врач</a:t>
            </a:r>
            <a:br>
              <a:rPr lang="ru-RU" dirty="0" smtClean="0"/>
            </a:br>
            <a:r>
              <a:rPr lang="ru-RU" dirty="0" smtClean="0"/>
              <a:t>(специалисты) </a:t>
            </a:r>
            <a:endParaRPr lang="ru-RU" dirty="0"/>
          </a:p>
        </p:txBody>
      </p:sp>
    </p:spTree>
    <p:extLst>
      <p:ext uri="{BB962C8B-B14F-4D97-AF65-F5344CB8AC3E}">
        <p14:creationId xmlns:p14="http://schemas.microsoft.com/office/powerpoint/2010/main" xmlns="" val="2224412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smtClean="0"/>
              <a:t>разнообразие </a:t>
            </a:r>
            <a:r>
              <a:rPr lang="ru-RU" dirty="0"/>
              <a:t>вариантов специализации, из которых можно выбрать область, наиболее близкую по интересам; самостоятельность в принятии решений, социальная значимость профессии. </a:t>
            </a:r>
          </a:p>
          <a:p>
            <a:endParaRPr lang="ru-RU" dirty="0"/>
          </a:p>
        </p:txBody>
      </p:sp>
      <p:sp>
        <p:nvSpPr>
          <p:cNvPr id="3" name="Заголовок 2"/>
          <p:cNvSpPr>
            <a:spLocks noGrp="1"/>
          </p:cNvSpPr>
          <p:nvPr>
            <p:ph type="title"/>
          </p:nvPr>
        </p:nvSpPr>
        <p:spPr/>
        <p:txBody>
          <a:bodyPr/>
          <a:lstStyle/>
          <a:p>
            <a:r>
              <a:rPr lang="ru-RU" dirty="0"/>
              <a:t>Преимущества профессии: </a:t>
            </a: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627784" y="3933056"/>
            <a:ext cx="4085567" cy="272371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50981214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dirty="0" smtClean="0"/>
              <a:t>высокий </a:t>
            </a:r>
            <a:r>
              <a:rPr lang="ru-RU" dirty="0"/>
              <a:t>уровень ответственности за жизнь и здоровье пациентов (которые зависят от принятых врачом решений); необходимость постоянно развивать свои навыки и умения, осваивать все новые средства труда (препараты, медицинское оборудование), новые приемы и методы работы.</a:t>
            </a:r>
          </a:p>
          <a:p>
            <a:endParaRPr lang="ru-RU" dirty="0"/>
          </a:p>
        </p:txBody>
      </p:sp>
      <p:sp>
        <p:nvSpPr>
          <p:cNvPr id="3" name="Заголовок 2"/>
          <p:cNvSpPr>
            <a:spLocks noGrp="1"/>
          </p:cNvSpPr>
          <p:nvPr>
            <p:ph type="title"/>
          </p:nvPr>
        </p:nvSpPr>
        <p:spPr/>
        <p:txBody>
          <a:bodyPr/>
          <a:lstStyle/>
          <a:p>
            <a:r>
              <a:rPr lang="ru-RU" dirty="0"/>
              <a:t>Ограничения профессии: </a:t>
            </a: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99992" y="4221088"/>
            <a:ext cx="4514532" cy="247145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9599570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79512" y="2124960"/>
            <a:ext cx="3528392" cy="460851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Объект 1"/>
          <p:cNvSpPr>
            <a:spLocks noGrp="1"/>
          </p:cNvSpPr>
          <p:nvPr>
            <p:ph idx="1"/>
          </p:nvPr>
        </p:nvSpPr>
        <p:spPr>
          <a:xfrm>
            <a:off x="3419872" y="2420888"/>
            <a:ext cx="5096888" cy="4209330"/>
          </a:xfrm>
        </p:spPr>
        <p:txBody>
          <a:bodyPr>
            <a:normAutofit fontScale="85000" lnSpcReduction="10000"/>
          </a:bodyPr>
          <a:lstStyle/>
          <a:p>
            <a:r>
              <a:rPr lang="ru-RU" dirty="0"/>
              <a:t>Профессия врача относится к типу: </a:t>
            </a:r>
            <a:endParaRPr lang="ru-RU" dirty="0" smtClean="0"/>
          </a:p>
          <a:p>
            <a:endParaRPr lang="ru-RU" dirty="0"/>
          </a:p>
          <a:p>
            <a:pPr>
              <a:lnSpc>
                <a:spcPct val="110000"/>
              </a:lnSpc>
            </a:pPr>
            <a:r>
              <a:rPr lang="ru-RU" dirty="0" smtClean="0"/>
              <a:t>«</a:t>
            </a:r>
            <a:r>
              <a:rPr lang="ru-RU" dirty="0"/>
              <a:t>Человек – Человек», ведь она связана с общением и взаимодействием с людьми. </a:t>
            </a:r>
            <a:endParaRPr lang="ru-RU" dirty="0" smtClean="0"/>
          </a:p>
          <a:p>
            <a:pPr>
              <a:lnSpc>
                <a:spcPct val="110000"/>
              </a:lnSpc>
            </a:pPr>
            <a:r>
              <a:rPr lang="ru-RU" dirty="0" smtClean="0"/>
              <a:t>Для </a:t>
            </a:r>
            <a:r>
              <a:rPr lang="ru-RU" dirty="0"/>
              <a:t>успешного выполнения такой работы требуется умение устанавливать и поддерживать деловые контакты, понимать людей, проявлять активность, общительность, обладать развитыми лексическими способностями и вербальным мышлением, обладать эмоциональной устойчивостью и умением понимать других людей. </a:t>
            </a:r>
          </a:p>
          <a:p>
            <a:endParaRPr lang="ru-RU" dirty="0"/>
          </a:p>
        </p:txBody>
      </p:sp>
      <p:sp>
        <p:nvSpPr>
          <p:cNvPr id="4" name="Заголовок 1"/>
          <p:cNvSpPr>
            <a:spLocks noGrp="1"/>
          </p:cNvSpPr>
          <p:nvPr>
            <p:ph type="title"/>
          </p:nvPr>
        </p:nvSpPr>
        <p:spPr>
          <a:prstGeom prst="rect">
            <a:avLst/>
          </a:prstGeom>
          <a:effectLst>
            <a:glow rad="101600">
              <a:schemeClr val="accent4">
                <a:satMod val="175000"/>
                <a:alpha val="40000"/>
              </a:schemeClr>
            </a:glow>
            <a:outerShdw blurRad="50800" dist="38100" dir="5400000" algn="t" rotWithShape="0">
              <a:prstClr val="black">
                <a:alpha val="40000"/>
              </a:prstClr>
            </a:outerShdw>
          </a:effectLst>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b="1" dirty="0" smtClean="0">
                <a:solidFill>
                  <a:schemeClr val="accent2">
                    <a:lumMod val="75000"/>
                  </a:schemeClr>
                </a:solidFill>
              </a:rPr>
              <a:t>Социальная роль врача </a:t>
            </a:r>
            <a:endParaRPr lang="ru-RU" b="1" dirty="0">
              <a:solidFill>
                <a:schemeClr val="accent2">
                  <a:lumMod val="75000"/>
                </a:schemeClr>
              </a:solidFill>
            </a:endParaRPr>
          </a:p>
        </p:txBody>
      </p:sp>
    </p:spTree>
    <p:extLst>
      <p:ext uri="{BB962C8B-B14F-4D97-AF65-F5344CB8AC3E}">
        <p14:creationId xmlns:p14="http://schemas.microsoft.com/office/powerpoint/2010/main" xmlns="" val="223929916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07704" y="1993577"/>
            <a:ext cx="5353075" cy="229952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Объект 1"/>
          <p:cNvSpPr>
            <a:spLocks noGrp="1"/>
          </p:cNvSpPr>
          <p:nvPr>
            <p:ph idx="1"/>
          </p:nvPr>
        </p:nvSpPr>
        <p:spPr>
          <a:xfrm>
            <a:off x="683568" y="2348880"/>
            <a:ext cx="8121225" cy="4680520"/>
          </a:xfrm>
        </p:spPr>
        <p:txBody>
          <a:bodyPr>
            <a:normAutofit fontScale="85000" lnSpcReduction="20000"/>
          </a:bodyPr>
          <a:lstStyle/>
          <a:p>
            <a:pPr marL="0" indent="0" algn="ctr">
              <a:buNone/>
            </a:pPr>
            <a:endParaRPr lang="ru-RU" sz="4400" b="1" dirty="0" smtClean="0">
              <a:solidFill>
                <a:srgbClr val="FF0000"/>
              </a:solidFill>
            </a:endParaRPr>
          </a:p>
          <a:p>
            <a:pPr marL="0" indent="0" algn="ctr">
              <a:buNone/>
            </a:pPr>
            <a:endParaRPr lang="ru-RU" sz="4400" b="1" dirty="0">
              <a:solidFill>
                <a:srgbClr val="FF0000"/>
              </a:solidFill>
            </a:endParaRPr>
          </a:p>
          <a:p>
            <a:pPr marL="0" indent="0" algn="ctr">
              <a:buNone/>
            </a:pPr>
            <a:endParaRPr lang="ru-RU" sz="4400" b="1" dirty="0" smtClean="0">
              <a:solidFill>
                <a:srgbClr val="FF0000"/>
              </a:solidFill>
            </a:endParaRPr>
          </a:p>
          <a:p>
            <a:pPr marL="0" indent="0" algn="ctr">
              <a:buNone/>
            </a:pPr>
            <a:endParaRPr lang="ru-RU" sz="4400" b="1" dirty="0">
              <a:solidFill>
                <a:srgbClr val="FF0000"/>
              </a:solidFill>
            </a:endParaRPr>
          </a:p>
          <a:p>
            <a:pPr marL="0" indent="0" algn="ctr">
              <a:buNone/>
            </a:pPr>
            <a:r>
              <a:rPr lang="ru-RU" sz="4400" b="1" dirty="0" smtClean="0">
                <a:solidFill>
                  <a:srgbClr val="FF0000"/>
                </a:solidFill>
              </a:rPr>
              <a:t>грамотным, </a:t>
            </a:r>
            <a:r>
              <a:rPr lang="ru-RU" sz="4400" b="1" dirty="0">
                <a:solidFill>
                  <a:srgbClr val="FF0000"/>
                </a:solidFill>
              </a:rPr>
              <a:t>старательным, собранным, сдержанным,  вежливым, </a:t>
            </a:r>
            <a:r>
              <a:rPr lang="ru-RU" sz="4400" b="1" dirty="0" smtClean="0">
                <a:solidFill>
                  <a:srgbClr val="FF0000"/>
                </a:solidFill>
              </a:rPr>
              <a:t>милосердным, </a:t>
            </a:r>
          </a:p>
          <a:p>
            <a:pPr marL="0" indent="0" algn="ctr">
              <a:buNone/>
            </a:pPr>
            <a:r>
              <a:rPr lang="ru-RU" sz="4400" b="1" dirty="0" smtClean="0">
                <a:solidFill>
                  <a:srgbClr val="FF0000"/>
                </a:solidFill>
              </a:rPr>
              <a:t> </a:t>
            </a:r>
            <a:r>
              <a:rPr lang="ru-RU" sz="4400" b="1" dirty="0">
                <a:solidFill>
                  <a:srgbClr val="FF0000"/>
                </a:solidFill>
              </a:rPr>
              <a:t>главное </a:t>
            </a:r>
            <a:r>
              <a:rPr lang="ru-RU" sz="4400" dirty="0">
                <a:solidFill>
                  <a:srgbClr val="FF0000"/>
                </a:solidFill>
              </a:rPr>
              <a:t>, </a:t>
            </a:r>
            <a:r>
              <a:rPr lang="ru-RU" sz="4400" b="1" i="1" dirty="0">
                <a:solidFill>
                  <a:srgbClr val="FF0000"/>
                </a:solidFill>
              </a:rPr>
              <a:t>добросовестным</a:t>
            </a:r>
            <a:r>
              <a:rPr lang="ru-RU" sz="4400" i="1" dirty="0">
                <a:solidFill>
                  <a:srgbClr val="FF0000"/>
                </a:solidFill>
              </a:rPr>
              <a:t>!</a:t>
            </a:r>
          </a:p>
          <a:p>
            <a:endParaRPr lang="ru-RU" dirty="0"/>
          </a:p>
        </p:txBody>
      </p:sp>
      <p:sp>
        <p:nvSpPr>
          <p:cNvPr id="3" name="Заголовок 2"/>
          <p:cNvSpPr>
            <a:spLocks noGrp="1"/>
          </p:cNvSpPr>
          <p:nvPr>
            <p:ph type="title"/>
          </p:nvPr>
        </p:nvSpPr>
        <p:spPr/>
        <p:txBody>
          <a:bodyPr/>
          <a:lstStyle/>
          <a:p>
            <a:r>
              <a:rPr lang="ru-RU" dirty="0"/>
              <a:t>Для того чтобы стать врачом, нужно быть</a:t>
            </a:r>
          </a:p>
        </p:txBody>
      </p:sp>
    </p:spTree>
    <p:extLst>
      <p:ext uri="{BB962C8B-B14F-4D97-AF65-F5344CB8AC3E}">
        <p14:creationId xmlns:p14="http://schemas.microsoft.com/office/powerpoint/2010/main" xmlns="" val="208969304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algn="ctr"/>
            <a:r>
              <a:rPr lang="ru-RU" dirty="0"/>
              <a:t>Обучение медицинским специальностям производится в специальных учебных  </a:t>
            </a:r>
            <a:r>
              <a:rPr lang="ru-RU" dirty="0" smtClean="0"/>
              <a:t>заведениях</a:t>
            </a:r>
          </a:p>
          <a:p>
            <a:pPr marL="0" indent="0" algn="ctr">
              <a:buNone/>
            </a:pPr>
            <a:r>
              <a:rPr lang="ru-RU" dirty="0" smtClean="0"/>
              <a:t> </a:t>
            </a:r>
            <a:r>
              <a:rPr lang="ru-RU" dirty="0"/>
              <a:t>(Медицинских  академиях, на медицинских факультетах  Государственных университетов) </a:t>
            </a:r>
            <a:endParaRPr lang="ru-RU" dirty="0" smtClean="0"/>
          </a:p>
          <a:p>
            <a:pPr marL="0" indent="0" algn="ctr">
              <a:buNone/>
            </a:pPr>
            <a:r>
              <a:rPr lang="ru-RU" dirty="0" smtClean="0"/>
              <a:t>и </a:t>
            </a:r>
            <a:r>
              <a:rPr lang="ru-RU" dirty="0"/>
              <a:t>проходит в течение долгого времени (6-7 лет).</a:t>
            </a:r>
          </a:p>
          <a:p>
            <a:endParaRPr lang="ru-RU" dirty="0"/>
          </a:p>
        </p:txBody>
      </p:sp>
      <p:sp>
        <p:nvSpPr>
          <p:cNvPr id="3" name="Заголовок 2"/>
          <p:cNvSpPr>
            <a:spLocks noGrp="1"/>
          </p:cNvSpPr>
          <p:nvPr>
            <p:ph type="title"/>
          </p:nvPr>
        </p:nvSpPr>
        <p:spPr>
          <a:xfrm>
            <a:off x="107504" y="570156"/>
            <a:ext cx="8337249" cy="1054250"/>
          </a:xfrm>
        </p:spPr>
        <p:txBody>
          <a:bodyPr/>
          <a:lstStyle/>
          <a:p>
            <a:r>
              <a:rPr lang="ru-RU" b="1" dirty="0"/>
              <a:t>Где получить профессию</a:t>
            </a:r>
            <a:r>
              <a:rPr lang="ru-RU" dirty="0"/>
              <a:t>?</a:t>
            </a:r>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062116" y="4366498"/>
            <a:ext cx="4896544" cy="237486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01511646"/>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ru-RU" sz="2800" dirty="0"/>
              <a:t>Одна пропущенная лекция может в будущем стоить пациенту жизни – об этом нельзя забывать ни на минуту.</a:t>
            </a:r>
            <a:br>
              <a:rPr lang="ru-RU" sz="2800" dirty="0"/>
            </a:br>
            <a:endParaRPr lang="ru-RU" sz="2800" dirty="0"/>
          </a:p>
        </p:txBody>
      </p:sp>
      <p:pic>
        <p:nvPicPr>
          <p:cNvPr id="1229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59632" y="1911590"/>
            <a:ext cx="6552728" cy="45085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4216493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dirty="0"/>
          </a:p>
        </p:txBody>
      </p:sp>
      <p:sp>
        <p:nvSpPr>
          <p:cNvPr id="3" name="Заголовок 2"/>
          <p:cNvSpPr>
            <a:spLocks noGrp="1"/>
          </p:cNvSpPr>
          <p:nvPr>
            <p:ph type="title"/>
          </p:nvPr>
        </p:nvSpPr>
        <p:spPr/>
        <p:txBody>
          <a:bodyPr/>
          <a:lstStyle/>
          <a:p>
            <a:r>
              <a:rPr lang="ru-RU" sz="3200" dirty="0"/>
              <a:t>Профессия врача – это гордость и ответственность. Настоящий врач всегда чувствует удовлетворение от своего труда.</a:t>
            </a:r>
            <a:br>
              <a:rPr lang="ru-RU" sz="3200" dirty="0"/>
            </a:br>
            <a:endParaRPr lang="ru-RU" sz="3200"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358018" y="4102850"/>
            <a:ext cx="2785982" cy="278598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31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51520" y="2032548"/>
            <a:ext cx="6552728" cy="455050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93240775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83568" y="1340768"/>
            <a:ext cx="7756263" cy="5517232"/>
          </a:xfrm>
        </p:spPr>
        <p:txBody>
          <a:bodyPr/>
          <a:lstStyle/>
          <a:p>
            <a:r>
              <a:rPr lang="ru-RU" sz="4000" b="1" dirty="0"/>
              <a:t>Каждый, кто хоть раз был пациентом,</a:t>
            </a:r>
            <a:br>
              <a:rPr lang="ru-RU" sz="4000" b="1" dirty="0"/>
            </a:br>
            <a:r>
              <a:rPr lang="ru-RU" sz="4000" b="1" dirty="0"/>
              <a:t>может поблагодарить </a:t>
            </a:r>
            <a:r>
              <a:rPr lang="ru-RU" sz="4000" b="1" dirty="0" smtClean="0"/>
              <a:t>врача</a:t>
            </a:r>
            <a:r>
              <a:rPr lang="ru-RU" sz="4000" b="1" dirty="0"/>
              <a:t>,</a:t>
            </a:r>
            <a:br>
              <a:rPr lang="ru-RU" sz="4000" b="1" dirty="0"/>
            </a:br>
            <a:r>
              <a:rPr lang="ru-RU" sz="4000" b="1" dirty="0"/>
              <a:t>который помог в трудную минуту,</a:t>
            </a:r>
            <a:br>
              <a:rPr lang="ru-RU" sz="4000" b="1" dirty="0"/>
            </a:br>
            <a:r>
              <a:rPr lang="ru-RU" sz="4000" b="1" dirty="0"/>
              <a:t>сохранил здоровье или спас жизнь</a:t>
            </a:r>
          </a:p>
        </p:txBody>
      </p:sp>
    </p:spTree>
    <p:extLst>
      <p:ext uri="{BB962C8B-B14F-4D97-AF65-F5344CB8AC3E}">
        <p14:creationId xmlns:p14="http://schemas.microsoft.com/office/powerpoint/2010/main" xmlns="" val="118152770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r>
              <a:rPr lang="ru-RU" dirty="0"/>
              <a:t>«Большая Медицинская Энциклопедия» Глав. ред. Н. А. Семашко М.: Советская энциклопедия, </a:t>
            </a:r>
            <a:r>
              <a:rPr lang="ru-RU" dirty="0" smtClean="0"/>
              <a:t>1928</a:t>
            </a:r>
          </a:p>
          <a:p>
            <a:pPr algn="ctr"/>
            <a:r>
              <a:rPr lang="ru-RU" dirty="0" smtClean="0"/>
              <a:t>Интернет ресурсы</a:t>
            </a:r>
          </a:p>
          <a:p>
            <a:r>
              <a:rPr lang="ru-RU" dirty="0" smtClean="0"/>
              <a:t>Молитва </a:t>
            </a:r>
            <a:r>
              <a:rPr lang="ru-RU" dirty="0"/>
              <a:t>Н. И. Пирогова, </a:t>
            </a:r>
            <a:r>
              <a:rPr lang="ru-RU" dirty="0" smtClean="0"/>
              <a:t>2-</a:t>
            </a:r>
            <a:r>
              <a:rPr lang="en-US" dirty="0" smtClean="0"/>
              <a:t>http</a:t>
            </a:r>
            <a:r>
              <a:rPr lang="en-US" dirty="0"/>
              <a:t>://200years.pirogov-center.ru/info/10/</a:t>
            </a:r>
            <a:endParaRPr lang="ru-RU" dirty="0"/>
          </a:p>
          <a:p>
            <a:r>
              <a:rPr lang="ru-RU" dirty="0"/>
              <a:t>ПРИЗВАНИЕ </a:t>
            </a:r>
            <a:r>
              <a:rPr lang="ru-RU" dirty="0" smtClean="0"/>
              <a:t>– ВРАЧ-</a:t>
            </a:r>
            <a:r>
              <a:rPr lang="en-US" dirty="0"/>
              <a:t>http://</a:t>
            </a:r>
            <a:r>
              <a:rPr lang="en-US" dirty="0" smtClean="0"/>
              <a:t>www.sibmedport.ru/prizvanie_vrach.php</a:t>
            </a:r>
            <a:endParaRPr lang="ru-RU" dirty="0" smtClean="0"/>
          </a:p>
          <a:p>
            <a:r>
              <a:rPr lang="ru-RU" dirty="0" smtClean="0"/>
              <a:t>ВРАЧ-</a:t>
            </a:r>
            <a:r>
              <a:rPr lang="en-US" dirty="0"/>
              <a:t>http://ru.wiktionary.org/wiki/%</a:t>
            </a:r>
            <a:r>
              <a:rPr lang="en-US" dirty="0" smtClean="0"/>
              <a:t>D0%B2%D1%80%D0%B0%D1%87</a:t>
            </a:r>
            <a:endParaRPr lang="ru-RU" dirty="0" smtClean="0"/>
          </a:p>
          <a:p>
            <a:r>
              <a:rPr lang="ru-RU" dirty="0" smtClean="0"/>
              <a:t>Портал МЕДИЦИНА</a:t>
            </a:r>
          </a:p>
          <a:p>
            <a:r>
              <a:rPr lang="en-US" dirty="0" smtClean="0"/>
              <a:t>http</a:t>
            </a:r>
            <a:r>
              <a:rPr lang="en-US" dirty="0"/>
              <a:t>://ru.wikipedia.org/wiki/%D0%9F%D0%BE%D1%80%D1%82%D0%B0%D0%BB:%D0%9C%D0%B5%D0%B4%D0%B8%D1%86%D0%B8%D0%BD%D0%B0</a:t>
            </a:r>
            <a:endParaRPr lang="ru-RU" dirty="0"/>
          </a:p>
        </p:txBody>
      </p:sp>
      <p:sp>
        <p:nvSpPr>
          <p:cNvPr id="3" name="Заголовок 2"/>
          <p:cNvSpPr>
            <a:spLocks noGrp="1"/>
          </p:cNvSpPr>
          <p:nvPr>
            <p:ph type="title"/>
          </p:nvPr>
        </p:nvSpPr>
        <p:spPr/>
        <p:txBody>
          <a:bodyPr/>
          <a:lstStyle/>
          <a:p>
            <a:r>
              <a:rPr lang="ru-RU" dirty="0" smtClean="0"/>
              <a:t>Литература</a:t>
            </a:r>
            <a:endParaRPr lang="ru-RU" dirty="0"/>
          </a:p>
        </p:txBody>
      </p:sp>
    </p:spTree>
    <p:extLst>
      <p:ext uri="{BB962C8B-B14F-4D97-AF65-F5344CB8AC3E}">
        <p14:creationId xmlns:p14="http://schemas.microsoft.com/office/powerpoint/2010/main" xmlns="" val="425191789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вердый переплет">
  <a:themeElements>
    <a:clrScheme name="Твердый переплет">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Твердый переплет">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вердый переплет">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85</TotalTime>
  <Words>471</Words>
  <Application>Microsoft Office PowerPoint</Application>
  <PresentationFormat>Экран (4:3)</PresentationFormat>
  <Paragraphs>52</Paragraphs>
  <Slides>16</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Твердый переплет</vt:lpstr>
      <vt:lpstr>ПРОФЕССИЯ ВРАЧА</vt:lpstr>
      <vt:lpstr>Слайд 2</vt:lpstr>
      <vt:lpstr>     Антон Павлович Чехов говорил:  «Профессия  врача – подвиг.  Она требует самоотверженности, чистоты духа   и чистоты помыслов».  </vt:lpstr>
      <vt:lpstr>Истоки профессии</vt:lpstr>
      <vt:lpstr>Педиатр должен быть внимательным, добрым и, конечно же, любить детей, уметь оказать квалифицированную помощь даже в самой сложной ситуации. </vt:lpstr>
      <vt:lpstr>Современный врач </vt:lpstr>
      <vt:lpstr>Современный врач (специалисты) </vt:lpstr>
      <vt:lpstr>Преимущества профессии: </vt:lpstr>
      <vt:lpstr>Ограничения профессии: </vt:lpstr>
      <vt:lpstr>Социальная роль врача </vt:lpstr>
      <vt:lpstr>Для того чтобы стать врачом, нужно быть</vt:lpstr>
      <vt:lpstr>Где получить профессию?</vt:lpstr>
      <vt:lpstr>Одна пропущенная лекция может в будущем стоить пациенту жизни – об этом нельзя забывать ни на минуту. </vt:lpstr>
      <vt:lpstr>Профессия врача – это гордость и ответственность. Настоящий врач всегда чувствует удовлетворение от своего труда. </vt:lpstr>
      <vt:lpstr>Каждый, кто хоть раз был пациентом, может поблагодарить врача, который помог в трудную минуту, сохранил здоровье или спас жизнь</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ПРОФЕССИЯ ВРАЧА</dc:title>
  <dc:creator>NATALYIA</dc:creator>
  <cp:lastModifiedBy>GMR</cp:lastModifiedBy>
  <cp:revision>13</cp:revision>
  <dcterms:created xsi:type="dcterms:W3CDTF">2013-11-10T14:58:42Z</dcterms:created>
  <dcterms:modified xsi:type="dcterms:W3CDTF">2021-08-29T09:31:28Z</dcterms:modified>
</cp:coreProperties>
</file>